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handoutMasterIdLst>
    <p:handoutMasterId r:id="rId32"/>
  </p:handoutMasterIdLst>
  <p:sldIdLst>
    <p:sldId id="346" r:id="rId3"/>
    <p:sldId id="352" r:id="rId4"/>
    <p:sldId id="344" r:id="rId5"/>
    <p:sldId id="337" r:id="rId6"/>
    <p:sldId id="338" r:id="rId7"/>
    <p:sldId id="310" r:id="rId8"/>
    <p:sldId id="355" r:id="rId9"/>
    <p:sldId id="357" r:id="rId10"/>
    <p:sldId id="333" r:id="rId11"/>
    <p:sldId id="340" r:id="rId12"/>
    <p:sldId id="358" r:id="rId13"/>
    <p:sldId id="364" r:id="rId14"/>
    <p:sldId id="341" r:id="rId15"/>
    <p:sldId id="350" r:id="rId16"/>
    <p:sldId id="366" r:id="rId17"/>
    <p:sldId id="354" r:id="rId18"/>
    <p:sldId id="362" r:id="rId19"/>
    <p:sldId id="365" r:id="rId20"/>
    <p:sldId id="327" r:id="rId21"/>
    <p:sldId id="336" r:id="rId22"/>
    <p:sldId id="306" r:id="rId23"/>
    <p:sldId id="347" r:id="rId24"/>
    <p:sldId id="367" r:id="rId25"/>
    <p:sldId id="328" r:id="rId26"/>
    <p:sldId id="329" r:id="rId27"/>
    <p:sldId id="330" r:id="rId28"/>
    <p:sldId id="331" r:id="rId29"/>
    <p:sldId id="356" r:id="rId30"/>
  </p:sldIdLst>
  <p:sldSz cx="9144000" cy="6858000" type="screen4x3"/>
  <p:notesSz cx="6772275" cy="9902825"/>
  <p:defaultTextStyle>
    <a:defPPr>
      <a:defRPr lang="en-US"/>
    </a:defPPr>
    <a:lvl1pPr algn="l" rtl="0" fontAlgn="base">
      <a:spcBef>
        <a:spcPct val="0"/>
      </a:spcBef>
      <a:spcAft>
        <a:spcPct val="0"/>
      </a:spcAft>
      <a:defRPr sz="2000" b="1" kern="1200">
        <a:solidFill>
          <a:schemeClr val="tx1"/>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sz="2000" b="1"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sz="2000" b="1"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sz="2000" b="1"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sz="2000" b="1"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sz="2000" b="1"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sz="2000" b="1"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sz="2000" b="1"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sz="2000" b="1"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588">
          <p15:clr>
            <a:srgbClr val="A4A3A4"/>
          </p15:clr>
        </p15:guide>
        <p15:guide id="2" pos="118">
          <p15:clr>
            <a:srgbClr val="A4A3A4"/>
          </p15:clr>
        </p15:guide>
      </p15:sldGuideLst>
    </p:ext>
    <p:ext uri="{2D200454-40CA-4A62-9FC3-DE9A4176ACB9}">
      <p15:notesGuideLst xmlns:p15="http://schemas.microsoft.com/office/powerpoint/2012/main">
        <p15:guide id="1" orient="horz" pos="3118">
          <p15:clr>
            <a:srgbClr val="A4A3A4"/>
          </p15:clr>
        </p15:guide>
        <p15:guide id="2" pos="213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342032"/>
    <a:srgbClr val="270709"/>
    <a:srgbClr val="5B1116"/>
    <a:srgbClr val="FF0000"/>
    <a:srgbClr val="009900"/>
    <a:srgbClr val="1F1FFF"/>
    <a:srgbClr val="ECD4AC"/>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72" autoAdjust="0"/>
    <p:restoredTop sz="94379" autoAdjust="0"/>
  </p:normalViewPr>
  <p:slideViewPr>
    <p:cSldViewPr snapToGrid="0">
      <p:cViewPr varScale="1">
        <p:scale>
          <a:sx n="125" d="100"/>
          <a:sy n="125" d="100"/>
        </p:scale>
        <p:origin x="1464" y="108"/>
      </p:cViewPr>
      <p:guideLst>
        <p:guide orient="horz" pos="588"/>
        <p:guide pos="118"/>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4" d="100"/>
          <a:sy n="54" d="100"/>
        </p:scale>
        <p:origin x="-1788" y="-78"/>
      </p:cViewPr>
      <p:guideLst>
        <p:guide orient="horz" pos="3118"/>
        <p:guide pos="213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33700" cy="495300"/>
          </a:xfrm>
          <a:prstGeom prst="rect">
            <a:avLst/>
          </a:prstGeom>
          <a:noFill/>
          <a:ln w="9525">
            <a:noFill/>
            <a:miter lim="800000"/>
            <a:headEnd/>
            <a:tailEnd/>
          </a:ln>
          <a:effectLst/>
        </p:spPr>
        <p:txBody>
          <a:bodyPr vert="horz" wrap="square" lIns="92591" tIns="46295" rIns="92591" bIns="46295" numCol="1" anchor="t" anchorCtr="0" compatLnSpc="1">
            <a:prstTxWarp prst="textNoShape">
              <a:avLst/>
            </a:prstTxWarp>
          </a:bodyPr>
          <a:lstStyle>
            <a:lvl1pPr defTabSz="925513">
              <a:defRPr sz="1200">
                <a:solidFill>
                  <a:schemeClr val="bg1"/>
                </a:solidFill>
                <a:latin typeface="Tahoma" charset="0"/>
                <a:cs typeface="+mn-cs"/>
              </a:defRPr>
            </a:lvl1pPr>
          </a:lstStyle>
          <a:p>
            <a:pPr>
              <a:defRPr/>
            </a:pPr>
            <a:endParaRPr lang="en-US"/>
          </a:p>
        </p:txBody>
      </p:sp>
      <p:sp>
        <p:nvSpPr>
          <p:cNvPr id="39939" name="Rectangle 3"/>
          <p:cNvSpPr>
            <a:spLocks noGrp="1" noChangeArrowheads="1"/>
          </p:cNvSpPr>
          <p:nvPr>
            <p:ph type="dt" sz="quarter" idx="1"/>
          </p:nvPr>
        </p:nvSpPr>
        <p:spPr bwMode="auto">
          <a:xfrm>
            <a:off x="3838575" y="0"/>
            <a:ext cx="2933700" cy="495300"/>
          </a:xfrm>
          <a:prstGeom prst="rect">
            <a:avLst/>
          </a:prstGeom>
          <a:noFill/>
          <a:ln w="9525">
            <a:noFill/>
            <a:miter lim="800000"/>
            <a:headEnd/>
            <a:tailEnd/>
          </a:ln>
          <a:effectLst/>
        </p:spPr>
        <p:txBody>
          <a:bodyPr vert="horz" wrap="square" lIns="92591" tIns="46295" rIns="92591" bIns="46295" numCol="1" anchor="t" anchorCtr="0" compatLnSpc="1">
            <a:prstTxWarp prst="textNoShape">
              <a:avLst/>
            </a:prstTxWarp>
          </a:bodyPr>
          <a:lstStyle>
            <a:lvl1pPr algn="r" defTabSz="925513">
              <a:defRPr sz="1200">
                <a:solidFill>
                  <a:schemeClr val="bg1"/>
                </a:solidFill>
                <a:latin typeface="Tahoma" charset="0"/>
                <a:cs typeface="+mn-cs"/>
              </a:defRPr>
            </a:lvl1pPr>
          </a:lstStyle>
          <a:p>
            <a:pPr>
              <a:defRPr/>
            </a:pPr>
            <a:endParaRPr lang="en-US"/>
          </a:p>
        </p:txBody>
      </p:sp>
      <p:sp>
        <p:nvSpPr>
          <p:cNvPr id="39940" name="Rectangle 4"/>
          <p:cNvSpPr>
            <a:spLocks noGrp="1" noChangeArrowheads="1"/>
          </p:cNvSpPr>
          <p:nvPr>
            <p:ph type="ftr" sz="quarter" idx="2"/>
          </p:nvPr>
        </p:nvSpPr>
        <p:spPr bwMode="auto">
          <a:xfrm>
            <a:off x="0" y="9407525"/>
            <a:ext cx="2933700" cy="495300"/>
          </a:xfrm>
          <a:prstGeom prst="rect">
            <a:avLst/>
          </a:prstGeom>
          <a:noFill/>
          <a:ln w="9525">
            <a:noFill/>
            <a:miter lim="800000"/>
            <a:headEnd/>
            <a:tailEnd/>
          </a:ln>
          <a:effectLst/>
        </p:spPr>
        <p:txBody>
          <a:bodyPr vert="horz" wrap="square" lIns="92591" tIns="46295" rIns="92591" bIns="46295" numCol="1" anchor="b" anchorCtr="0" compatLnSpc="1">
            <a:prstTxWarp prst="textNoShape">
              <a:avLst/>
            </a:prstTxWarp>
          </a:bodyPr>
          <a:lstStyle>
            <a:lvl1pPr defTabSz="925513">
              <a:defRPr sz="1200">
                <a:solidFill>
                  <a:schemeClr val="bg1"/>
                </a:solidFill>
                <a:latin typeface="Tahoma" charset="0"/>
                <a:cs typeface="+mn-cs"/>
              </a:defRPr>
            </a:lvl1pPr>
          </a:lstStyle>
          <a:p>
            <a:pPr>
              <a:defRPr/>
            </a:pPr>
            <a:endParaRPr lang="en-US"/>
          </a:p>
        </p:txBody>
      </p:sp>
      <p:sp>
        <p:nvSpPr>
          <p:cNvPr id="39941" name="Rectangle 5"/>
          <p:cNvSpPr>
            <a:spLocks noGrp="1" noChangeArrowheads="1"/>
          </p:cNvSpPr>
          <p:nvPr>
            <p:ph type="sldNum" sz="quarter" idx="3"/>
          </p:nvPr>
        </p:nvSpPr>
        <p:spPr bwMode="auto">
          <a:xfrm>
            <a:off x="3838575" y="9407525"/>
            <a:ext cx="2933700" cy="495300"/>
          </a:xfrm>
          <a:prstGeom prst="rect">
            <a:avLst/>
          </a:prstGeom>
          <a:noFill/>
          <a:ln w="9525">
            <a:noFill/>
            <a:miter lim="800000"/>
            <a:headEnd/>
            <a:tailEnd/>
          </a:ln>
          <a:effectLst/>
        </p:spPr>
        <p:txBody>
          <a:bodyPr vert="horz" wrap="square" lIns="92591" tIns="46295" rIns="92591" bIns="46295" numCol="1" anchor="b" anchorCtr="0" compatLnSpc="1">
            <a:prstTxWarp prst="textNoShape">
              <a:avLst/>
            </a:prstTxWarp>
          </a:bodyPr>
          <a:lstStyle>
            <a:lvl1pPr algn="r" defTabSz="925513">
              <a:defRPr sz="1200">
                <a:solidFill>
                  <a:schemeClr val="bg1"/>
                </a:solidFill>
              </a:defRPr>
            </a:lvl1pPr>
          </a:lstStyle>
          <a:p>
            <a:fld id="{07377BE4-9888-41CD-9117-5611BA932799}" type="slidenum">
              <a:rPr lang="en-US" altLang="ru-RU"/>
              <a:pPr/>
              <a:t>‹#›</a:t>
            </a:fld>
            <a:endParaRPr lang="en-US" altLang="ru-RU"/>
          </a:p>
        </p:txBody>
      </p:sp>
    </p:spTree>
    <p:extLst>
      <p:ext uri="{BB962C8B-B14F-4D97-AF65-F5344CB8AC3E}">
        <p14:creationId xmlns:p14="http://schemas.microsoft.com/office/powerpoint/2010/main" val="29128560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41638" cy="463550"/>
          </a:xfrm>
          <a:prstGeom prst="rect">
            <a:avLst/>
          </a:prstGeom>
          <a:noFill/>
          <a:ln w="9525">
            <a:noFill/>
            <a:miter lim="800000"/>
            <a:headEnd/>
            <a:tailEnd/>
          </a:ln>
          <a:effectLst/>
        </p:spPr>
        <p:txBody>
          <a:bodyPr vert="horz" wrap="square" lIns="92591" tIns="46295" rIns="92591" bIns="46295" numCol="1" anchor="t" anchorCtr="0" compatLnSpc="1">
            <a:prstTxWarp prst="textNoShape">
              <a:avLst/>
            </a:prstTxWarp>
          </a:bodyPr>
          <a:lstStyle>
            <a:lvl1pPr defTabSz="925513">
              <a:defRPr sz="1200">
                <a:solidFill>
                  <a:schemeClr val="bg1"/>
                </a:solidFill>
                <a:latin typeface="Tahoma" charset="0"/>
                <a:cs typeface="+mn-cs"/>
              </a:defRPr>
            </a:lvl1pPr>
          </a:lstStyle>
          <a:p>
            <a:pPr>
              <a:defRPr/>
            </a:pPr>
            <a:endParaRPr lang="en-US"/>
          </a:p>
        </p:txBody>
      </p:sp>
      <p:sp>
        <p:nvSpPr>
          <p:cNvPr id="40963" name="Rectangle 3"/>
          <p:cNvSpPr>
            <a:spLocks noGrp="1" noChangeArrowheads="1"/>
          </p:cNvSpPr>
          <p:nvPr>
            <p:ph type="dt" idx="1"/>
          </p:nvPr>
        </p:nvSpPr>
        <p:spPr bwMode="auto">
          <a:xfrm>
            <a:off x="3873500" y="0"/>
            <a:ext cx="2865438" cy="463550"/>
          </a:xfrm>
          <a:prstGeom prst="rect">
            <a:avLst/>
          </a:prstGeom>
          <a:noFill/>
          <a:ln w="9525">
            <a:noFill/>
            <a:miter lim="800000"/>
            <a:headEnd/>
            <a:tailEnd/>
          </a:ln>
          <a:effectLst/>
        </p:spPr>
        <p:txBody>
          <a:bodyPr vert="horz" wrap="square" lIns="92591" tIns="46295" rIns="92591" bIns="46295" numCol="1" anchor="t" anchorCtr="0" compatLnSpc="1">
            <a:prstTxWarp prst="textNoShape">
              <a:avLst/>
            </a:prstTxWarp>
          </a:bodyPr>
          <a:lstStyle>
            <a:lvl1pPr algn="r" defTabSz="925513">
              <a:defRPr sz="1200">
                <a:solidFill>
                  <a:schemeClr val="bg1"/>
                </a:solidFill>
                <a:latin typeface="Tahoma" charset="0"/>
                <a:cs typeface="+mn-cs"/>
              </a:defRPr>
            </a:lvl1pPr>
          </a:lstStyle>
          <a:p>
            <a:pPr>
              <a:defRPr/>
            </a:pPr>
            <a:endParaRPr lang="en-US"/>
          </a:p>
        </p:txBody>
      </p:sp>
      <p:sp>
        <p:nvSpPr>
          <p:cNvPr id="30724" name="Rectangle 4"/>
          <p:cNvSpPr>
            <a:spLocks noGrp="1" noRot="1" noChangeAspect="1" noChangeArrowheads="1" noTextEdit="1"/>
          </p:cNvSpPr>
          <p:nvPr>
            <p:ph type="sldImg" idx="2"/>
          </p:nvPr>
        </p:nvSpPr>
        <p:spPr bwMode="auto">
          <a:xfrm>
            <a:off x="946150" y="769938"/>
            <a:ext cx="4927600"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5" name="Rectangle 5"/>
          <p:cNvSpPr>
            <a:spLocks noGrp="1" noChangeArrowheads="1"/>
          </p:cNvSpPr>
          <p:nvPr>
            <p:ph type="body" sz="quarter" idx="3"/>
          </p:nvPr>
        </p:nvSpPr>
        <p:spPr bwMode="auto">
          <a:xfrm>
            <a:off x="928688" y="4694238"/>
            <a:ext cx="4957762" cy="4465637"/>
          </a:xfrm>
          <a:prstGeom prst="rect">
            <a:avLst/>
          </a:prstGeom>
          <a:noFill/>
          <a:ln w="9525">
            <a:noFill/>
            <a:miter lim="800000"/>
            <a:headEnd/>
            <a:tailEnd/>
          </a:ln>
          <a:effectLst/>
        </p:spPr>
        <p:txBody>
          <a:bodyPr vert="horz" wrap="square" lIns="92591" tIns="46295" rIns="92591" bIns="4629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0966" name="Rectangle 6"/>
          <p:cNvSpPr>
            <a:spLocks noGrp="1" noChangeArrowheads="1"/>
          </p:cNvSpPr>
          <p:nvPr>
            <p:ph type="ftr" sz="quarter" idx="4"/>
          </p:nvPr>
        </p:nvSpPr>
        <p:spPr bwMode="auto">
          <a:xfrm>
            <a:off x="0" y="9391650"/>
            <a:ext cx="2941638" cy="538163"/>
          </a:xfrm>
          <a:prstGeom prst="rect">
            <a:avLst/>
          </a:prstGeom>
          <a:noFill/>
          <a:ln w="9525">
            <a:noFill/>
            <a:miter lim="800000"/>
            <a:headEnd/>
            <a:tailEnd/>
          </a:ln>
          <a:effectLst/>
        </p:spPr>
        <p:txBody>
          <a:bodyPr vert="horz" wrap="square" lIns="92591" tIns="46295" rIns="92591" bIns="46295" numCol="1" anchor="b" anchorCtr="0" compatLnSpc="1">
            <a:prstTxWarp prst="textNoShape">
              <a:avLst/>
            </a:prstTxWarp>
          </a:bodyPr>
          <a:lstStyle>
            <a:lvl1pPr defTabSz="925513">
              <a:defRPr sz="1200">
                <a:solidFill>
                  <a:schemeClr val="bg1"/>
                </a:solidFill>
                <a:latin typeface="Tahoma" charset="0"/>
                <a:cs typeface="+mn-cs"/>
              </a:defRPr>
            </a:lvl1pPr>
          </a:lstStyle>
          <a:p>
            <a:pPr>
              <a:defRPr/>
            </a:pPr>
            <a:endParaRPr lang="en-US"/>
          </a:p>
        </p:txBody>
      </p:sp>
      <p:sp>
        <p:nvSpPr>
          <p:cNvPr id="40967" name="Rectangle 7"/>
          <p:cNvSpPr>
            <a:spLocks noGrp="1" noChangeArrowheads="1"/>
          </p:cNvSpPr>
          <p:nvPr>
            <p:ph type="sldNum" sz="quarter" idx="5"/>
          </p:nvPr>
        </p:nvSpPr>
        <p:spPr bwMode="auto">
          <a:xfrm>
            <a:off x="3873500" y="9391650"/>
            <a:ext cx="2865438" cy="538163"/>
          </a:xfrm>
          <a:prstGeom prst="rect">
            <a:avLst/>
          </a:prstGeom>
          <a:noFill/>
          <a:ln w="9525">
            <a:noFill/>
            <a:miter lim="800000"/>
            <a:headEnd/>
            <a:tailEnd/>
          </a:ln>
          <a:effectLst/>
        </p:spPr>
        <p:txBody>
          <a:bodyPr vert="horz" wrap="square" lIns="92591" tIns="46295" rIns="92591" bIns="46295" numCol="1" anchor="b" anchorCtr="0" compatLnSpc="1">
            <a:prstTxWarp prst="textNoShape">
              <a:avLst/>
            </a:prstTxWarp>
          </a:bodyPr>
          <a:lstStyle>
            <a:lvl1pPr algn="r" defTabSz="925513">
              <a:defRPr sz="1200">
                <a:solidFill>
                  <a:schemeClr val="bg1"/>
                </a:solidFill>
              </a:defRPr>
            </a:lvl1pPr>
          </a:lstStyle>
          <a:p>
            <a:fld id="{B4193117-BF7C-4BF8-9F19-7C98FAEF0185}" type="slidenum">
              <a:rPr lang="en-US" altLang="ru-RU"/>
              <a:pPr/>
              <a:t>‹#›</a:t>
            </a:fld>
            <a:endParaRPr lang="en-US" altLang="ru-RU"/>
          </a:p>
        </p:txBody>
      </p:sp>
    </p:spTree>
    <p:extLst>
      <p:ext uri="{BB962C8B-B14F-4D97-AF65-F5344CB8AC3E}">
        <p14:creationId xmlns:p14="http://schemas.microsoft.com/office/powerpoint/2010/main" val="24798310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p:txBody>
          <a:bodyPr/>
          <a:lstStyle>
            <a:lvl1pPr defTabSz="925513" eaLnBrk="0" hangingPunct="0">
              <a:defRPr sz="2000" b="1">
                <a:solidFill>
                  <a:schemeClr val="tx1"/>
                </a:solidFill>
                <a:latin typeface="Tahoma" panose="020B0604030504040204" pitchFamily="34" charset="0"/>
                <a:cs typeface="Arial" panose="020B0604020202020204" pitchFamily="34" charset="0"/>
              </a:defRPr>
            </a:lvl1pPr>
            <a:lvl2pPr marL="742950" indent="-285750" defTabSz="925513" eaLnBrk="0" hangingPunct="0">
              <a:defRPr sz="2000" b="1">
                <a:solidFill>
                  <a:schemeClr val="tx1"/>
                </a:solidFill>
                <a:latin typeface="Tahoma" panose="020B0604030504040204" pitchFamily="34" charset="0"/>
                <a:cs typeface="Arial" panose="020B0604020202020204" pitchFamily="34" charset="0"/>
              </a:defRPr>
            </a:lvl2pPr>
            <a:lvl3pPr marL="1143000" indent="-228600" defTabSz="925513" eaLnBrk="0" hangingPunct="0">
              <a:defRPr sz="2000" b="1">
                <a:solidFill>
                  <a:schemeClr val="tx1"/>
                </a:solidFill>
                <a:latin typeface="Tahoma" panose="020B0604030504040204" pitchFamily="34" charset="0"/>
                <a:cs typeface="Arial" panose="020B0604020202020204" pitchFamily="34" charset="0"/>
              </a:defRPr>
            </a:lvl3pPr>
            <a:lvl4pPr marL="1600200" indent="-228600" defTabSz="925513" eaLnBrk="0" hangingPunct="0">
              <a:defRPr sz="2000" b="1">
                <a:solidFill>
                  <a:schemeClr val="tx1"/>
                </a:solidFill>
                <a:latin typeface="Tahoma" panose="020B0604030504040204" pitchFamily="34" charset="0"/>
                <a:cs typeface="Arial" panose="020B0604020202020204" pitchFamily="34" charset="0"/>
              </a:defRPr>
            </a:lvl4pPr>
            <a:lvl5pPr marL="2057400" indent="-228600" defTabSz="925513" eaLnBrk="0" hangingPunct="0">
              <a:defRPr sz="2000" b="1">
                <a:solidFill>
                  <a:schemeClr val="tx1"/>
                </a:solidFill>
                <a:latin typeface="Tahoma" panose="020B0604030504040204" pitchFamily="34" charset="0"/>
                <a:cs typeface="Arial" panose="020B0604020202020204" pitchFamily="34" charset="0"/>
              </a:defRPr>
            </a:lvl5pPr>
            <a:lvl6pPr marL="25146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fld id="{C5EAE9D0-180C-41E8-A9A2-ED423FD32827}" type="slidenum">
              <a:rPr lang="en-US" altLang="ru-RU" sz="1200">
                <a:solidFill>
                  <a:schemeClr val="bg1"/>
                </a:solidFill>
              </a:rPr>
              <a:pPr eaLnBrk="1" hangingPunct="1"/>
              <a:t>2</a:t>
            </a:fld>
            <a:endParaRPr lang="en-US" altLang="ru-RU" sz="1200">
              <a:solidFill>
                <a:schemeClr val="bg1"/>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1006475" y="4694238"/>
            <a:ext cx="4957763" cy="4465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smtClean="0"/>
          </a:p>
        </p:txBody>
      </p:sp>
    </p:spTree>
    <p:extLst>
      <p:ext uri="{BB962C8B-B14F-4D97-AF65-F5344CB8AC3E}">
        <p14:creationId xmlns:p14="http://schemas.microsoft.com/office/powerpoint/2010/main" val="253605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lvl1pPr defTabSz="925513" eaLnBrk="0" hangingPunct="0">
              <a:defRPr sz="2000" b="1">
                <a:solidFill>
                  <a:schemeClr val="tx1"/>
                </a:solidFill>
                <a:latin typeface="Tahoma" panose="020B0604030504040204" pitchFamily="34" charset="0"/>
                <a:cs typeface="Arial" panose="020B0604020202020204" pitchFamily="34" charset="0"/>
              </a:defRPr>
            </a:lvl1pPr>
            <a:lvl2pPr marL="742950" indent="-285750" defTabSz="925513" eaLnBrk="0" hangingPunct="0">
              <a:defRPr sz="2000" b="1">
                <a:solidFill>
                  <a:schemeClr val="tx1"/>
                </a:solidFill>
                <a:latin typeface="Tahoma" panose="020B0604030504040204" pitchFamily="34" charset="0"/>
                <a:cs typeface="Arial" panose="020B0604020202020204" pitchFamily="34" charset="0"/>
              </a:defRPr>
            </a:lvl2pPr>
            <a:lvl3pPr marL="1143000" indent="-228600" defTabSz="925513" eaLnBrk="0" hangingPunct="0">
              <a:defRPr sz="2000" b="1">
                <a:solidFill>
                  <a:schemeClr val="tx1"/>
                </a:solidFill>
                <a:latin typeface="Tahoma" panose="020B0604030504040204" pitchFamily="34" charset="0"/>
                <a:cs typeface="Arial" panose="020B0604020202020204" pitchFamily="34" charset="0"/>
              </a:defRPr>
            </a:lvl3pPr>
            <a:lvl4pPr marL="1600200" indent="-228600" defTabSz="925513" eaLnBrk="0" hangingPunct="0">
              <a:defRPr sz="2000" b="1">
                <a:solidFill>
                  <a:schemeClr val="tx1"/>
                </a:solidFill>
                <a:latin typeface="Tahoma" panose="020B0604030504040204" pitchFamily="34" charset="0"/>
                <a:cs typeface="Arial" panose="020B0604020202020204" pitchFamily="34" charset="0"/>
              </a:defRPr>
            </a:lvl4pPr>
            <a:lvl5pPr marL="2057400" indent="-228600" defTabSz="925513" eaLnBrk="0" hangingPunct="0">
              <a:defRPr sz="2000" b="1">
                <a:solidFill>
                  <a:schemeClr val="tx1"/>
                </a:solidFill>
                <a:latin typeface="Tahoma" panose="020B0604030504040204" pitchFamily="34" charset="0"/>
                <a:cs typeface="Arial" panose="020B0604020202020204" pitchFamily="34" charset="0"/>
              </a:defRPr>
            </a:lvl5pPr>
            <a:lvl6pPr marL="25146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fld id="{7E6CEC82-9559-459D-8C27-41ACE94CA131}" type="slidenum">
              <a:rPr lang="en-US" altLang="ru-RU" sz="1200">
                <a:solidFill>
                  <a:schemeClr val="bg1"/>
                </a:solidFill>
              </a:rPr>
              <a:pPr eaLnBrk="1" hangingPunct="1"/>
              <a:t>19</a:t>
            </a:fld>
            <a:endParaRPr lang="en-US" altLang="ru-RU" sz="1200">
              <a:solidFill>
                <a:schemeClr val="bg1"/>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smtClean="0"/>
          </a:p>
        </p:txBody>
      </p:sp>
    </p:spTree>
    <p:extLst>
      <p:ext uri="{BB962C8B-B14F-4D97-AF65-F5344CB8AC3E}">
        <p14:creationId xmlns:p14="http://schemas.microsoft.com/office/powerpoint/2010/main" val="1951452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p:txBody>
          <a:bodyPr/>
          <a:lstStyle>
            <a:lvl1pPr defTabSz="925513" eaLnBrk="0" hangingPunct="0">
              <a:defRPr sz="2000" b="1">
                <a:solidFill>
                  <a:schemeClr val="tx1"/>
                </a:solidFill>
                <a:latin typeface="Tahoma" panose="020B0604030504040204" pitchFamily="34" charset="0"/>
                <a:cs typeface="Arial" panose="020B0604020202020204" pitchFamily="34" charset="0"/>
              </a:defRPr>
            </a:lvl1pPr>
            <a:lvl2pPr marL="742950" indent="-285750" defTabSz="925513" eaLnBrk="0" hangingPunct="0">
              <a:defRPr sz="2000" b="1">
                <a:solidFill>
                  <a:schemeClr val="tx1"/>
                </a:solidFill>
                <a:latin typeface="Tahoma" panose="020B0604030504040204" pitchFamily="34" charset="0"/>
                <a:cs typeface="Arial" panose="020B0604020202020204" pitchFamily="34" charset="0"/>
              </a:defRPr>
            </a:lvl2pPr>
            <a:lvl3pPr marL="1143000" indent="-228600" defTabSz="925513" eaLnBrk="0" hangingPunct="0">
              <a:defRPr sz="2000" b="1">
                <a:solidFill>
                  <a:schemeClr val="tx1"/>
                </a:solidFill>
                <a:latin typeface="Tahoma" panose="020B0604030504040204" pitchFamily="34" charset="0"/>
                <a:cs typeface="Arial" panose="020B0604020202020204" pitchFamily="34" charset="0"/>
              </a:defRPr>
            </a:lvl3pPr>
            <a:lvl4pPr marL="1600200" indent="-228600" defTabSz="925513" eaLnBrk="0" hangingPunct="0">
              <a:defRPr sz="2000" b="1">
                <a:solidFill>
                  <a:schemeClr val="tx1"/>
                </a:solidFill>
                <a:latin typeface="Tahoma" panose="020B0604030504040204" pitchFamily="34" charset="0"/>
                <a:cs typeface="Arial" panose="020B0604020202020204" pitchFamily="34" charset="0"/>
              </a:defRPr>
            </a:lvl4pPr>
            <a:lvl5pPr marL="2057400" indent="-228600" defTabSz="925513" eaLnBrk="0" hangingPunct="0">
              <a:defRPr sz="2000" b="1">
                <a:solidFill>
                  <a:schemeClr val="tx1"/>
                </a:solidFill>
                <a:latin typeface="Tahoma" panose="020B0604030504040204" pitchFamily="34" charset="0"/>
                <a:cs typeface="Arial" panose="020B0604020202020204" pitchFamily="34" charset="0"/>
              </a:defRPr>
            </a:lvl5pPr>
            <a:lvl6pPr marL="25146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fld id="{DE47A906-71CF-4FC4-B561-75C03F6EDE03}" type="slidenum">
              <a:rPr lang="en-US" altLang="ru-RU" sz="1200">
                <a:solidFill>
                  <a:schemeClr val="bg1"/>
                </a:solidFill>
              </a:rPr>
              <a:pPr eaLnBrk="1" hangingPunct="1"/>
              <a:t>20</a:t>
            </a:fld>
            <a:endParaRPr lang="en-US" altLang="ru-RU" sz="1200">
              <a:solidFill>
                <a:schemeClr val="bg1"/>
              </a:solidFill>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1006475" y="4694238"/>
            <a:ext cx="4957763" cy="4465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smtClean="0"/>
          </a:p>
        </p:txBody>
      </p:sp>
    </p:spTree>
    <p:extLst>
      <p:ext uri="{BB962C8B-B14F-4D97-AF65-F5344CB8AC3E}">
        <p14:creationId xmlns:p14="http://schemas.microsoft.com/office/powerpoint/2010/main" val="1243519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lvl1pPr defTabSz="925513" eaLnBrk="0" hangingPunct="0">
              <a:defRPr sz="2000" b="1">
                <a:solidFill>
                  <a:schemeClr val="tx1"/>
                </a:solidFill>
                <a:latin typeface="Tahoma" panose="020B0604030504040204" pitchFamily="34" charset="0"/>
                <a:cs typeface="Arial" panose="020B0604020202020204" pitchFamily="34" charset="0"/>
              </a:defRPr>
            </a:lvl1pPr>
            <a:lvl2pPr marL="742950" indent="-285750" defTabSz="925513" eaLnBrk="0" hangingPunct="0">
              <a:defRPr sz="2000" b="1">
                <a:solidFill>
                  <a:schemeClr val="tx1"/>
                </a:solidFill>
                <a:latin typeface="Tahoma" panose="020B0604030504040204" pitchFamily="34" charset="0"/>
                <a:cs typeface="Arial" panose="020B0604020202020204" pitchFamily="34" charset="0"/>
              </a:defRPr>
            </a:lvl2pPr>
            <a:lvl3pPr marL="1143000" indent="-228600" defTabSz="925513" eaLnBrk="0" hangingPunct="0">
              <a:defRPr sz="2000" b="1">
                <a:solidFill>
                  <a:schemeClr val="tx1"/>
                </a:solidFill>
                <a:latin typeface="Tahoma" panose="020B0604030504040204" pitchFamily="34" charset="0"/>
                <a:cs typeface="Arial" panose="020B0604020202020204" pitchFamily="34" charset="0"/>
              </a:defRPr>
            </a:lvl3pPr>
            <a:lvl4pPr marL="1600200" indent="-228600" defTabSz="925513" eaLnBrk="0" hangingPunct="0">
              <a:defRPr sz="2000" b="1">
                <a:solidFill>
                  <a:schemeClr val="tx1"/>
                </a:solidFill>
                <a:latin typeface="Tahoma" panose="020B0604030504040204" pitchFamily="34" charset="0"/>
                <a:cs typeface="Arial" panose="020B0604020202020204" pitchFamily="34" charset="0"/>
              </a:defRPr>
            </a:lvl4pPr>
            <a:lvl5pPr marL="2057400" indent="-228600" defTabSz="925513" eaLnBrk="0" hangingPunct="0">
              <a:defRPr sz="2000" b="1">
                <a:solidFill>
                  <a:schemeClr val="tx1"/>
                </a:solidFill>
                <a:latin typeface="Tahoma" panose="020B0604030504040204" pitchFamily="34" charset="0"/>
                <a:cs typeface="Arial" panose="020B0604020202020204" pitchFamily="34" charset="0"/>
              </a:defRPr>
            </a:lvl5pPr>
            <a:lvl6pPr marL="25146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fld id="{F17C44C4-CD99-413D-B589-C27A8F078B87}" type="slidenum">
              <a:rPr lang="en-US" altLang="ru-RU" sz="1200">
                <a:solidFill>
                  <a:schemeClr val="bg1"/>
                </a:solidFill>
              </a:rPr>
              <a:pPr eaLnBrk="1" hangingPunct="1"/>
              <a:t>21</a:t>
            </a:fld>
            <a:endParaRPr lang="en-US" altLang="ru-RU" sz="1200">
              <a:solidFill>
                <a:schemeClr val="bg1"/>
              </a:solidFill>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smtClean="0"/>
          </a:p>
        </p:txBody>
      </p:sp>
    </p:spTree>
    <p:extLst>
      <p:ext uri="{BB962C8B-B14F-4D97-AF65-F5344CB8AC3E}">
        <p14:creationId xmlns:p14="http://schemas.microsoft.com/office/powerpoint/2010/main" val="3928063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lvl1pPr defTabSz="925513" eaLnBrk="0" hangingPunct="0">
              <a:defRPr sz="2000" b="1">
                <a:solidFill>
                  <a:schemeClr val="tx1"/>
                </a:solidFill>
                <a:latin typeface="Tahoma" panose="020B0604030504040204" pitchFamily="34" charset="0"/>
                <a:cs typeface="Arial" panose="020B0604020202020204" pitchFamily="34" charset="0"/>
              </a:defRPr>
            </a:lvl1pPr>
            <a:lvl2pPr marL="742950" indent="-285750" defTabSz="925513" eaLnBrk="0" hangingPunct="0">
              <a:defRPr sz="2000" b="1">
                <a:solidFill>
                  <a:schemeClr val="tx1"/>
                </a:solidFill>
                <a:latin typeface="Tahoma" panose="020B0604030504040204" pitchFamily="34" charset="0"/>
                <a:cs typeface="Arial" panose="020B0604020202020204" pitchFamily="34" charset="0"/>
              </a:defRPr>
            </a:lvl2pPr>
            <a:lvl3pPr marL="1143000" indent="-228600" defTabSz="925513" eaLnBrk="0" hangingPunct="0">
              <a:defRPr sz="2000" b="1">
                <a:solidFill>
                  <a:schemeClr val="tx1"/>
                </a:solidFill>
                <a:latin typeface="Tahoma" panose="020B0604030504040204" pitchFamily="34" charset="0"/>
                <a:cs typeface="Arial" panose="020B0604020202020204" pitchFamily="34" charset="0"/>
              </a:defRPr>
            </a:lvl3pPr>
            <a:lvl4pPr marL="1600200" indent="-228600" defTabSz="925513" eaLnBrk="0" hangingPunct="0">
              <a:defRPr sz="2000" b="1">
                <a:solidFill>
                  <a:schemeClr val="tx1"/>
                </a:solidFill>
                <a:latin typeface="Tahoma" panose="020B0604030504040204" pitchFamily="34" charset="0"/>
                <a:cs typeface="Arial" panose="020B0604020202020204" pitchFamily="34" charset="0"/>
              </a:defRPr>
            </a:lvl4pPr>
            <a:lvl5pPr marL="2057400" indent="-228600" defTabSz="925513" eaLnBrk="0" hangingPunct="0">
              <a:defRPr sz="2000" b="1">
                <a:solidFill>
                  <a:schemeClr val="tx1"/>
                </a:solidFill>
                <a:latin typeface="Tahoma" panose="020B0604030504040204" pitchFamily="34" charset="0"/>
                <a:cs typeface="Arial" panose="020B0604020202020204" pitchFamily="34" charset="0"/>
              </a:defRPr>
            </a:lvl5pPr>
            <a:lvl6pPr marL="25146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fld id="{E6E60C1D-B1D9-497C-B544-56451170F891}" type="slidenum">
              <a:rPr lang="en-US" altLang="ru-RU" sz="1200">
                <a:solidFill>
                  <a:srgbClr val="000000"/>
                </a:solidFill>
              </a:rPr>
              <a:pPr eaLnBrk="1" hangingPunct="1"/>
              <a:t>22</a:t>
            </a:fld>
            <a:endParaRPr lang="en-US" altLang="ru-RU" sz="1200">
              <a:solidFill>
                <a:srgbClr val="000000"/>
              </a:solidFill>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smtClean="0"/>
          </a:p>
        </p:txBody>
      </p:sp>
    </p:spTree>
    <p:extLst>
      <p:ext uri="{BB962C8B-B14F-4D97-AF65-F5344CB8AC3E}">
        <p14:creationId xmlns:p14="http://schemas.microsoft.com/office/powerpoint/2010/main" val="3409419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lvl1pPr defTabSz="925513" eaLnBrk="0" hangingPunct="0">
              <a:defRPr sz="2000" b="1">
                <a:solidFill>
                  <a:schemeClr val="tx1"/>
                </a:solidFill>
                <a:latin typeface="Tahoma" panose="020B0604030504040204" pitchFamily="34" charset="0"/>
                <a:cs typeface="Arial" panose="020B0604020202020204" pitchFamily="34" charset="0"/>
              </a:defRPr>
            </a:lvl1pPr>
            <a:lvl2pPr marL="742950" indent="-285750" defTabSz="925513" eaLnBrk="0" hangingPunct="0">
              <a:defRPr sz="2000" b="1">
                <a:solidFill>
                  <a:schemeClr val="tx1"/>
                </a:solidFill>
                <a:latin typeface="Tahoma" panose="020B0604030504040204" pitchFamily="34" charset="0"/>
                <a:cs typeface="Arial" panose="020B0604020202020204" pitchFamily="34" charset="0"/>
              </a:defRPr>
            </a:lvl2pPr>
            <a:lvl3pPr marL="1143000" indent="-228600" defTabSz="925513" eaLnBrk="0" hangingPunct="0">
              <a:defRPr sz="2000" b="1">
                <a:solidFill>
                  <a:schemeClr val="tx1"/>
                </a:solidFill>
                <a:latin typeface="Tahoma" panose="020B0604030504040204" pitchFamily="34" charset="0"/>
                <a:cs typeface="Arial" panose="020B0604020202020204" pitchFamily="34" charset="0"/>
              </a:defRPr>
            </a:lvl3pPr>
            <a:lvl4pPr marL="1600200" indent="-228600" defTabSz="925513" eaLnBrk="0" hangingPunct="0">
              <a:defRPr sz="2000" b="1">
                <a:solidFill>
                  <a:schemeClr val="tx1"/>
                </a:solidFill>
                <a:latin typeface="Tahoma" panose="020B0604030504040204" pitchFamily="34" charset="0"/>
                <a:cs typeface="Arial" panose="020B0604020202020204" pitchFamily="34" charset="0"/>
              </a:defRPr>
            </a:lvl4pPr>
            <a:lvl5pPr marL="2057400" indent="-228600" defTabSz="925513" eaLnBrk="0" hangingPunct="0">
              <a:defRPr sz="2000" b="1">
                <a:solidFill>
                  <a:schemeClr val="tx1"/>
                </a:solidFill>
                <a:latin typeface="Tahoma" panose="020B0604030504040204" pitchFamily="34" charset="0"/>
                <a:cs typeface="Arial" panose="020B0604020202020204" pitchFamily="34" charset="0"/>
              </a:defRPr>
            </a:lvl5pPr>
            <a:lvl6pPr marL="25146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fld id="{1B314453-1B45-455B-8D1E-E47D7C54035C}" type="slidenum">
              <a:rPr lang="en-US" altLang="ru-RU" sz="1200">
                <a:solidFill>
                  <a:schemeClr val="bg1"/>
                </a:solidFill>
              </a:rPr>
              <a:pPr eaLnBrk="1" hangingPunct="1"/>
              <a:t>24</a:t>
            </a:fld>
            <a:endParaRPr lang="en-US" altLang="ru-RU" sz="1200">
              <a:solidFill>
                <a:schemeClr val="bg1"/>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smtClean="0"/>
          </a:p>
        </p:txBody>
      </p:sp>
    </p:spTree>
    <p:extLst>
      <p:ext uri="{BB962C8B-B14F-4D97-AF65-F5344CB8AC3E}">
        <p14:creationId xmlns:p14="http://schemas.microsoft.com/office/powerpoint/2010/main" val="374914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lvl1pPr defTabSz="925513" eaLnBrk="0" hangingPunct="0">
              <a:defRPr sz="2000" b="1">
                <a:solidFill>
                  <a:schemeClr val="tx1"/>
                </a:solidFill>
                <a:latin typeface="Tahoma" panose="020B0604030504040204" pitchFamily="34" charset="0"/>
                <a:cs typeface="Arial" panose="020B0604020202020204" pitchFamily="34" charset="0"/>
              </a:defRPr>
            </a:lvl1pPr>
            <a:lvl2pPr marL="742950" indent="-285750" defTabSz="925513" eaLnBrk="0" hangingPunct="0">
              <a:defRPr sz="2000" b="1">
                <a:solidFill>
                  <a:schemeClr val="tx1"/>
                </a:solidFill>
                <a:latin typeface="Tahoma" panose="020B0604030504040204" pitchFamily="34" charset="0"/>
                <a:cs typeface="Arial" panose="020B0604020202020204" pitchFamily="34" charset="0"/>
              </a:defRPr>
            </a:lvl2pPr>
            <a:lvl3pPr marL="1143000" indent="-228600" defTabSz="925513" eaLnBrk="0" hangingPunct="0">
              <a:defRPr sz="2000" b="1">
                <a:solidFill>
                  <a:schemeClr val="tx1"/>
                </a:solidFill>
                <a:latin typeface="Tahoma" panose="020B0604030504040204" pitchFamily="34" charset="0"/>
                <a:cs typeface="Arial" panose="020B0604020202020204" pitchFamily="34" charset="0"/>
              </a:defRPr>
            </a:lvl3pPr>
            <a:lvl4pPr marL="1600200" indent="-228600" defTabSz="925513" eaLnBrk="0" hangingPunct="0">
              <a:defRPr sz="2000" b="1">
                <a:solidFill>
                  <a:schemeClr val="tx1"/>
                </a:solidFill>
                <a:latin typeface="Tahoma" panose="020B0604030504040204" pitchFamily="34" charset="0"/>
                <a:cs typeface="Arial" panose="020B0604020202020204" pitchFamily="34" charset="0"/>
              </a:defRPr>
            </a:lvl4pPr>
            <a:lvl5pPr marL="2057400" indent="-228600" defTabSz="925513" eaLnBrk="0" hangingPunct="0">
              <a:defRPr sz="2000" b="1">
                <a:solidFill>
                  <a:schemeClr val="tx1"/>
                </a:solidFill>
                <a:latin typeface="Tahoma" panose="020B0604030504040204" pitchFamily="34" charset="0"/>
                <a:cs typeface="Arial" panose="020B0604020202020204" pitchFamily="34" charset="0"/>
              </a:defRPr>
            </a:lvl5pPr>
            <a:lvl6pPr marL="25146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fld id="{DB6F5BD8-F695-4D57-AF01-FD1FD30BCF86}" type="slidenum">
              <a:rPr lang="en-US" altLang="ru-RU" sz="1200">
                <a:solidFill>
                  <a:schemeClr val="bg1"/>
                </a:solidFill>
              </a:rPr>
              <a:pPr eaLnBrk="1" hangingPunct="1"/>
              <a:t>25</a:t>
            </a:fld>
            <a:endParaRPr lang="en-US" altLang="ru-RU" sz="1200">
              <a:solidFill>
                <a:schemeClr val="bg1"/>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smtClean="0"/>
          </a:p>
        </p:txBody>
      </p:sp>
    </p:spTree>
    <p:extLst>
      <p:ext uri="{BB962C8B-B14F-4D97-AF65-F5344CB8AC3E}">
        <p14:creationId xmlns:p14="http://schemas.microsoft.com/office/powerpoint/2010/main" val="1351962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lvl1pPr defTabSz="925513" eaLnBrk="0" hangingPunct="0">
              <a:defRPr sz="2000" b="1">
                <a:solidFill>
                  <a:schemeClr val="tx1"/>
                </a:solidFill>
                <a:latin typeface="Tahoma" panose="020B0604030504040204" pitchFamily="34" charset="0"/>
                <a:cs typeface="Arial" panose="020B0604020202020204" pitchFamily="34" charset="0"/>
              </a:defRPr>
            </a:lvl1pPr>
            <a:lvl2pPr marL="742950" indent="-285750" defTabSz="925513" eaLnBrk="0" hangingPunct="0">
              <a:defRPr sz="2000" b="1">
                <a:solidFill>
                  <a:schemeClr val="tx1"/>
                </a:solidFill>
                <a:latin typeface="Tahoma" panose="020B0604030504040204" pitchFamily="34" charset="0"/>
                <a:cs typeface="Arial" panose="020B0604020202020204" pitchFamily="34" charset="0"/>
              </a:defRPr>
            </a:lvl2pPr>
            <a:lvl3pPr marL="1143000" indent="-228600" defTabSz="925513" eaLnBrk="0" hangingPunct="0">
              <a:defRPr sz="2000" b="1">
                <a:solidFill>
                  <a:schemeClr val="tx1"/>
                </a:solidFill>
                <a:latin typeface="Tahoma" panose="020B0604030504040204" pitchFamily="34" charset="0"/>
                <a:cs typeface="Arial" panose="020B0604020202020204" pitchFamily="34" charset="0"/>
              </a:defRPr>
            </a:lvl3pPr>
            <a:lvl4pPr marL="1600200" indent="-228600" defTabSz="925513" eaLnBrk="0" hangingPunct="0">
              <a:defRPr sz="2000" b="1">
                <a:solidFill>
                  <a:schemeClr val="tx1"/>
                </a:solidFill>
                <a:latin typeface="Tahoma" panose="020B0604030504040204" pitchFamily="34" charset="0"/>
                <a:cs typeface="Arial" panose="020B0604020202020204" pitchFamily="34" charset="0"/>
              </a:defRPr>
            </a:lvl4pPr>
            <a:lvl5pPr marL="2057400" indent="-228600" defTabSz="925513" eaLnBrk="0" hangingPunct="0">
              <a:defRPr sz="2000" b="1">
                <a:solidFill>
                  <a:schemeClr val="tx1"/>
                </a:solidFill>
                <a:latin typeface="Tahoma" panose="020B0604030504040204" pitchFamily="34" charset="0"/>
                <a:cs typeface="Arial" panose="020B0604020202020204" pitchFamily="34" charset="0"/>
              </a:defRPr>
            </a:lvl5pPr>
            <a:lvl6pPr marL="25146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fld id="{29A90241-5F32-4ED7-BEAC-29A5EB9B3AF4}" type="slidenum">
              <a:rPr lang="en-US" altLang="ru-RU" sz="1200">
                <a:solidFill>
                  <a:schemeClr val="bg1"/>
                </a:solidFill>
              </a:rPr>
              <a:pPr eaLnBrk="1" hangingPunct="1"/>
              <a:t>26</a:t>
            </a:fld>
            <a:endParaRPr lang="en-US" altLang="ru-RU" sz="1200">
              <a:solidFill>
                <a:schemeClr val="bg1"/>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smtClean="0"/>
          </a:p>
        </p:txBody>
      </p:sp>
    </p:spTree>
    <p:extLst>
      <p:ext uri="{BB962C8B-B14F-4D97-AF65-F5344CB8AC3E}">
        <p14:creationId xmlns:p14="http://schemas.microsoft.com/office/powerpoint/2010/main" val="3855382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lvl1pPr defTabSz="925513" eaLnBrk="0" hangingPunct="0">
              <a:defRPr sz="2000" b="1">
                <a:solidFill>
                  <a:schemeClr val="tx1"/>
                </a:solidFill>
                <a:latin typeface="Tahoma" panose="020B0604030504040204" pitchFamily="34" charset="0"/>
                <a:cs typeface="Arial" panose="020B0604020202020204" pitchFamily="34" charset="0"/>
              </a:defRPr>
            </a:lvl1pPr>
            <a:lvl2pPr marL="742950" indent="-285750" defTabSz="925513" eaLnBrk="0" hangingPunct="0">
              <a:defRPr sz="2000" b="1">
                <a:solidFill>
                  <a:schemeClr val="tx1"/>
                </a:solidFill>
                <a:latin typeface="Tahoma" panose="020B0604030504040204" pitchFamily="34" charset="0"/>
                <a:cs typeface="Arial" panose="020B0604020202020204" pitchFamily="34" charset="0"/>
              </a:defRPr>
            </a:lvl2pPr>
            <a:lvl3pPr marL="1143000" indent="-228600" defTabSz="925513" eaLnBrk="0" hangingPunct="0">
              <a:defRPr sz="2000" b="1">
                <a:solidFill>
                  <a:schemeClr val="tx1"/>
                </a:solidFill>
                <a:latin typeface="Tahoma" panose="020B0604030504040204" pitchFamily="34" charset="0"/>
                <a:cs typeface="Arial" panose="020B0604020202020204" pitchFamily="34" charset="0"/>
              </a:defRPr>
            </a:lvl3pPr>
            <a:lvl4pPr marL="1600200" indent="-228600" defTabSz="925513" eaLnBrk="0" hangingPunct="0">
              <a:defRPr sz="2000" b="1">
                <a:solidFill>
                  <a:schemeClr val="tx1"/>
                </a:solidFill>
                <a:latin typeface="Tahoma" panose="020B0604030504040204" pitchFamily="34" charset="0"/>
                <a:cs typeface="Arial" panose="020B0604020202020204" pitchFamily="34" charset="0"/>
              </a:defRPr>
            </a:lvl4pPr>
            <a:lvl5pPr marL="2057400" indent="-228600" defTabSz="925513" eaLnBrk="0" hangingPunct="0">
              <a:defRPr sz="2000" b="1">
                <a:solidFill>
                  <a:schemeClr val="tx1"/>
                </a:solidFill>
                <a:latin typeface="Tahoma" panose="020B0604030504040204" pitchFamily="34" charset="0"/>
                <a:cs typeface="Arial" panose="020B0604020202020204" pitchFamily="34" charset="0"/>
              </a:defRPr>
            </a:lvl5pPr>
            <a:lvl6pPr marL="25146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fld id="{AE00A84B-B46B-4752-9B34-CFC21E5FB753}" type="slidenum">
              <a:rPr lang="en-US" altLang="ru-RU" sz="1200">
                <a:solidFill>
                  <a:schemeClr val="bg1"/>
                </a:solidFill>
              </a:rPr>
              <a:pPr eaLnBrk="1" hangingPunct="1"/>
              <a:t>27</a:t>
            </a:fld>
            <a:endParaRPr lang="en-US" altLang="ru-RU" sz="1200">
              <a:solidFill>
                <a:schemeClr val="bg1"/>
              </a:solidFill>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smtClean="0"/>
          </a:p>
        </p:txBody>
      </p:sp>
    </p:spTree>
    <p:extLst>
      <p:ext uri="{BB962C8B-B14F-4D97-AF65-F5344CB8AC3E}">
        <p14:creationId xmlns:p14="http://schemas.microsoft.com/office/powerpoint/2010/main" val="626072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p:txBody>
          <a:bodyPr/>
          <a:lstStyle>
            <a:lvl1pPr defTabSz="925513" eaLnBrk="0" hangingPunct="0">
              <a:defRPr sz="2000" b="1">
                <a:solidFill>
                  <a:schemeClr val="tx1"/>
                </a:solidFill>
                <a:latin typeface="Tahoma" panose="020B0604030504040204" pitchFamily="34" charset="0"/>
                <a:cs typeface="Arial" panose="020B0604020202020204" pitchFamily="34" charset="0"/>
              </a:defRPr>
            </a:lvl1pPr>
            <a:lvl2pPr marL="742950" indent="-285750" defTabSz="925513" eaLnBrk="0" hangingPunct="0">
              <a:defRPr sz="2000" b="1">
                <a:solidFill>
                  <a:schemeClr val="tx1"/>
                </a:solidFill>
                <a:latin typeface="Tahoma" panose="020B0604030504040204" pitchFamily="34" charset="0"/>
                <a:cs typeface="Arial" panose="020B0604020202020204" pitchFamily="34" charset="0"/>
              </a:defRPr>
            </a:lvl2pPr>
            <a:lvl3pPr marL="1143000" indent="-228600" defTabSz="925513" eaLnBrk="0" hangingPunct="0">
              <a:defRPr sz="2000" b="1">
                <a:solidFill>
                  <a:schemeClr val="tx1"/>
                </a:solidFill>
                <a:latin typeface="Tahoma" panose="020B0604030504040204" pitchFamily="34" charset="0"/>
                <a:cs typeface="Arial" panose="020B0604020202020204" pitchFamily="34" charset="0"/>
              </a:defRPr>
            </a:lvl3pPr>
            <a:lvl4pPr marL="1600200" indent="-228600" defTabSz="925513" eaLnBrk="0" hangingPunct="0">
              <a:defRPr sz="2000" b="1">
                <a:solidFill>
                  <a:schemeClr val="tx1"/>
                </a:solidFill>
                <a:latin typeface="Tahoma" panose="020B0604030504040204" pitchFamily="34" charset="0"/>
                <a:cs typeface="Arial" panose="020B0604020202020204" pitchFamily="34" charset="0"/>
              </a:defRPr>
            </a:lvl4pPr>
            <a:lvl5pPr marL="2057400" indent="-228600" defTabSz="925513" eaLnBrk="0" hangingPunct="0">
              <a:defRPr sz="2000" b="1">
                <a:solidFill>
                  <a:schemeClr val="tx1"/>
                </a:solidFill>
                <a:latin typeface="Tahoma" panose="020B0604030504040204" pitchFamily="34" charset="0"/>
                <a:cs typeface="Arial" panose="020B0604020202020204" pitchFamily="34" charset="0"/>
              </a:defRPr>
            </a:lvl5pPr>
            <a:lvl6pPr marL="25146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fld id="{BEF6D9CE-E56C-49F8-B02A-DE8C91167D92}" type="slidenum">
              <a:rPr lang="en-US" altLang="ru-RU" sz="1200">
                <a:solidFill>
                  <a:schemeClr val="bg1"/>
                </a:solidFill>
              </a:rPr>
              <a:pPr eaLnBrk="1" hangingPunct="1"/>
              <a:t>3</a:t>
            </a:fld>
            <a:endParaRPr lang="en-US" altLang="ru-RU" sz="1200">
              <a:solidFill>
                <a:schemeClr val="bg1"/>
              </a:solidFill>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1006475" y="4694238"/>
            <a:ext cx="4957763" cy="4465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smtClean="0"/>
          </a:p>
        </p:txBody>
      </p:sp>
    </p:spTree>
    <p:extLst>
      <p:ext uri="{BB962C8B-B14F-4D97-AF65-F5344CB8AC3E}">
        <p14:creationId xmlns:p14="http://schemas.microsoft.com/office/powerpoint/2010/main" val="83298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lvl1pPr defTabSz="925513" eaLnBrk="0" hangingPunct="0">
              <a:defRPr sz="2000" b="1">
                <a:solidFill>
                  <a:schemeClr val="tx1"/>
                </a:solidFill>
                <a:latin typeface="Tahoma" panose="020B0604030504040204" pitchFamily="34" charset="0"/>
                <a:cs typeface="Arial" panose="020B0604020202020204" pitchFamily="34" charset="0"/>
              </a:defRPr>
            </a:lvl1pPr>
            <a:lvl2pPr marL="742950" indent="-285750" defTabSz="925513" eaLnBrk="0" hangingPunct="0">
              <a:defRPr sz="2000" b="1">
                <a:solidFill>
                  <a:schemeClr val="tx1"/>
                </a:solidFill>
                <a:latin typeface="Tahoma" panose="020B0604030504040204" pitchFamily="34" charset="0"/>
                <a:cs typeface="Arial" panose="020B0604020202020204" pitchFamily="34" charset="0"/>
              </a:defRPr>
            </a:lvl2pPr>
            <a:lvl3pPr marL="1143000" indent="-228600" defTabSz="925513" eaLnBrk="0" hangingPunct="0">
              <a:defRPr sz="2000" b="1">
                <a:solidFill>
                  <a:schemeClr val="tx1"/>
                </a:solidFill>
                <a:latin typeface="Tahoma" panose="020B0604030504040204" pitchFamily="34" charset="0"/>
                <a:cs typeface="Arial" panose="020B0604020202020204" pitchFamily="34" charset="0"/>
              </a:defRPr>
            </a:lvl3pPr>
            <a:lvl4pPr marL="1600200" indent="-228600" defTabSz="925513" eaLnBrk="0" hangingPunct="0">
              <a:defRPr sz="2000" b="1">
                <a:solidFill>
                  <a:schemeClr val="tx1"/>
                </a:solidFill>
                <a:latin typeface="Tahoma" panose="020B0604030504040204" pitchFamily="34" charset="0"/>
                <a:cs typeface="Arial" panose="020B0604020202020204" pitchFamily="34" charset="0"/>
              </a:defRPr>
            </a:lvl4pPr>
            <a:lvl5pPr marL="2057400" indent="-228600" defTabSz="925513" eaLnBrk="0" hangingPunct="0">
              <a:defRPr sz="2000" b="1">
                <a:solidFill>
                  <a:schemeClr val="tx1"/>
                </a:solidFill>
                <a:latin typeface="Tahoma" panose="020B0604030504040204" pitchFamily="34" charset="0"/>
                <a:cs typeface="Arial" panose="020B0604020202020204" pitchFamily="34" charset="0"/>
              </a:defRPr>
            </a:lvl5pPr>
            <a:lvl6pPr marL="25146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fld id="{BD1881F7-71D9-477D-B43F-1AABAA646FC7}" type="slidenum">
              <a:rPr lang="en-US" altLang="ru-RU" sz="1200">
                <a:solidFill>
                  <a:schemeClr val="bg1"/>
                </a:solidFill>
              </a:rPr>
              <a:pPr eaLnBrk="1" hangingPunct="1"/>
              <a:t>4</a:t>
            </a:fld>
            <a:endParaRPr lang="en-US" altLang="ru-RU" sz="1200">
              <a:solidFill>
                <a:schemeClr val="bg1"/>
              </a:solidFill>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1006475" y="4694238"/>
            <a:ext cx="4957763" cy="4465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smtClean="0"/>
          </a:p>
        </p:txBody>
      </p:sp>
    </p:spTree>
    <p:extLst>
      <p:ext uri="{BB962C8B-B14F-4D97-AF65-F5344CB8AC3E}">
        <p14:creationId xmlns:p14="http://schemas.microsoft.com/office/powerpoint/2010/main" val="3418185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p:txBody>
          <a:bodyPr/>
          <a:lstStyle>
            <a:lvl1pPr defTabSz="925513" eaLnBrk="0" hangingPunct="0">
              <a:defRPr sz="2000" b="1">
                <a:solidFill>
                  <a:schemeClr val="tx1"/>
                </a:solidFill>
                <a:latin typeface="Tahoma" panose="020B0604030504040204" pitchFamily="34" charset="0"/>
                <a:cs typeface="Arial" panose="020B0604020202020204" pitchFamily="34" charset="0"/>
              </a:defRPr>
            </a:lvl1pPr>
            <a:lvl2pPr marL="742950" indent="-285750" defTabSz="925513" eaLnBrk="0" hangingPunct="0">
              <a:defRPr sz="2000" b="1">
                <a:solidFill>
                  <a:schemeClr val="tx1"/>
                </a:solidFill>
                <a:latin typeface="Tahoma" panose="020B0604030504040204" pitchFamily="34" charset="0"/>
                <a:cs typeface="Arial" panose="020B0604020202020204" pitchFamily="34" charset="0"/>
              </a:defRPr>
            </a:lvl2pPr>
            <a:lvl3pPr marL="1143000" indent="-228600" defTabSz="925513" eaLnBrk="0" hangingPunct="0">
              <a:defRPr sz="2000" b="1">
                <a:solidFill>
                  <a:schemeClr val="tx1"/>
                </a:solidFill>
                <a:latin typeface="Tahoma" panose="020B0604030504040204" pitchFamily="34" charset="0"/>
                <a:cs typeface="Arial" panose="020B0604020202020204" pitchFamily="34" charset="0"/>
              </a:defRPr>
            </a:lvl3pPr>
            <a:lvl4pPr marL="1600200" indent="-228600" defTabSz="925513" eaLnBrk="0" hangingPunct="0">
              <a:defRPr sz="2000" b="1">
                <a:solidFill>
                  <a:schemeClr val="tx1"/>
                </a:solidFill>
                <a:latin typeface="Tahoma" panose="020B0604030504040204" pitchFamily="34" charset="0"/>
                <a:cs typeface="Arial" panose="020B0604020202020204" pitchFamily="34" charset="0"/>
              </a:defRPr>
            </a:lvl4pPr>
            <a:lvl5pPr marL="2057400" indent="-228600" defTabSz="925513" eaLnBrk="0" hangingPunct="0">
              <a:defRPr sz="2000" b="1">
                <a:solidFill>
                  <a:schemeClr val="tx1"/>
                </a:solidFill>
                <a:latin typeface="Tahoma" panose="020B0604030504040204" pitchFamily="34" charset="0"/>
                <a:cs typeface="Arial" panose="020B0604020202020204" pitchFamily="34" charset="0"/>
              </a:defRPr>
            </a:lvl5pPr>
            <a:lvl6pPr marL="25146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fld id="{631D6A6B-C775-47A8-952C-EC1C86ECACF7}" type="slidenum">
              <a:rPr lang="en-US" altLang="ru-RU" sz="1200">
                <a:solidFill>
                  <a:schemeClr val="bg1"/>
                </a:solidFill>
              </a:rPr>
              <a:pPr eaLnBrk="1" hangingPunct="1"/>
              <a:t>5</a:t>
            </a:fld>
            <a:endParaRPr lang="en-US" altLang="ru-RU" sz="1200">
              <a:solidFill>
                <a:schemeClr val="bg1"/>
              </a:solidFill>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1006475" y="4694238"/>
            <a:ext cx="4957763" cy="4465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smtClean="0"/>
          </a:p>
        </p:txBody>
      </p:sp>
    </p:spTree>
    <p:extLst>
      <p:ext uri="{BB962C8B-B14F-4D97-AF65-F5344CB8AC3E}">
        <p14:creationId xmlns:p14="http://schemas.microsoft.com/office/powerpoint/2010/main" val="123566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p:txBody>
          <a:bodyPr/>
          <a:lstStyle>
            <a:lvl1pPr defTabSz="925513" eaLnBrk="0" hangingPunct="0">
              <a:defRPr sz="2000" b="1">
                <a:solidFill>
                  <a:schemeClr val="tx1"/>
                </a:solidFill>
                <a:latin typeface="Tahoma" panose="020B0604030504040204" pitchFamily="34" charset="0"/>
                <a:cs typeface="Arial" panose="020B0604020202020204" pitchFamily="34" charset="0"/>
              </a:defRPr>
            </a:lvl1pPr>
            <a:lvl2pPr marL="742950" indent="-285750" defTabSz="925513" eaLnBrk="0" hangingPunct="0">
              <a:defRPr sz="2000" b="1">
                <a:solidFill>
                  <a:schemeClr val="tx1"/>
                </a:solidFill>
                <a:latin typeface="Tahoma" panose="020B0604030504040204" pitchFamily="34" charset="0"/>
                <a:cs typeface="Arial" panose="020B0604020202020204" pitchFamily="34" charset="0"/>
              </a:defRPr>
            </a:lvl2pPr>
            <a:lvl3pPr marL="1143000" indent="-228600" defTabSz="925513" eaLnBrk="0" hangingPunct="0">
              <a:defRPr sz="2000" b="1">
                <a:solidFill>
                  <a:schemeClr val="tx1"/>
                </a:solidFill>
                <a:latin typeface="Tahoma" panose="020B0604030504040204" pitchFamily="34" charset="0"/>
                <a:cs typeface="Arial" panose="020B0604020202020204" pitchFamily="34" charset="0"/>
              </a:defRPr>
            </a:lvl3pPr>
            <a:lvl4pPr marL="1600200" indent="-228600" defTabSz="925513" eaLnBrk="0" hangingPunct="0">
              <a:defRPr sz="2000" b="1">
                <a:solidFill>
                  <a:schemeClr val="tx1"/>
                </a:solidFill>
                <a:latin typeface="Tahoma" panose="020B0604030504040204" pitchFamily="34" charset="0"/>
                <a:cs typeface="Arial" panose="020B0604020202020204" pitchFamily="34" charset="0"/>
              </a:defRPr>
            </a:lvl4pPr>
            <a:lvl5pPr marL="2057400" indent="-228600" defTabSz="925513" eaLnBrk="0" hangingPunct="0">
              <a:defRPr sz="2000" b="1">
                <a:solidFill>
                  <a:schemeClr val="tx1"/>
                </a:solidFill>
                <a:latin typeface="Tahoma" panose="020B0604030504040204" pitchFamily="34" charset="0"/>
                <a:cs typeface="Arial" panose="020B0604020202020204" pitchFamily="34" charset="0"/>
              </a:defRPr>
            </a:lvl5pPr>
            <a:lvl6pPr marL="25146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fld id="{C666DEA4-D938-452A-BD06-B261C4CE1A62}" type="slidenum">
              <a:rPr lang="en-US" altLang="ru-RU" sz="1200">
                <a:solidFill>
                  <a:schemeClr val="bg1"/>
                </a:solidFill>
              </a:rPr>
              <a:pPr eaLnBrk="1" hangingPunct="1"/>
              <a:t>6</a:t>
            </a:fld>
            <a:endParaRPr lang="en-US" altLang="ru-RU" sz="1200">
              <a:solidFill>
                <a:schemeClr val="bg1"/>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smtClean="0"/>
          </a:p>
        </p:txBody>
      </p:sp>
    </p:spTree>
    <p:extLst>
      <p:ext uri="{BB962C8B-B14F-4D97-AF65-F5344CB8AC3E}">
        <p14:creationId xmlns:p14="http://schemas.microsoft.com/office/powerpoint/2010/main" val="2387699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25513" eaLnBrk="0" hangingPunct="0">
              <a:defRPr sz="2000" b="1">
                <a:solidFill>
                  <a:schemeClr val="tx1"/>
                </a:solidFill>
                <a:latin typeface="Tahoma" panose="020B0604030504040204" pitchFamily="34" charset="0"/>
                <a:cs typeface="Arial" panose="020B0604020202020204" pitchFamily="34" charset="0"/>
              </a:defRPr>
            </a:lvl1pPr>
            <a:lvl2pPr marL="742950" indent="-285750" defTabSz="925513" eaLnBrk="0" hangingPunct="0">
              <a:defRPr sz="2000" b="1">
                <a:solidFill>
                  <a:schemeClr val="tx1"/>
                </a:solidFill>
                <a:latin typeface="Tahoma" panose="020B0604030504040204" pitchFamily="34" charset="0"/>
                <a:cs typeface="Arial" panose="020B0604020202020204" pitchFamily="34" charset="0"/>
              </a:defRPr>
            </a:lvl2pPr>
            <a:lvl3pPr marL="1143000" indent="-228600" defTabSz="925513" eaLnBrk="0" hangingPunct="0">
              <a:defRPr sz="2000" b="1">
                <a:solidFill>
                  <a:schemeClr val="tx1"/>
                </a:solidFill>
                <a:latin typeface="Tahoma" panose="020B0604030504040204" pitchFamily="34" charset="0"/>
                <a:cs typeface="Arial" panose="020B0604020202020204" pitchFamily="34" charset="0"/>
              </a:defRPr>
            </a:lvl3pPr>
            <a:lvl4pPr marL="1600200" indent="-228600" defTabSz="925513" eaLnBrk="0" hangingPunct="0">
              <a:defRPr sz="2000" b="1">
                <a:solidFill>
                  <a:schemeClr val="tx1"/>
                </a:solidFill>
                <a:latin typeface="Tahoma" panose="020B0604030504040204" pitchFamily="34" charset="0"/>
                <a:cs typeface="Arial" panose="020B0604020202020204" pitchFamily="34" charset="0"/>
              </a:defRPr>
            </a:lvl4pPr>
            <a:lvl5pPr marL="2057400" indent="-228600" defTabSz="925513" eaLnBrk="0" hangingPunct="0">
              <a:defRPr sz="2000" b="1">
                <a:solidFill>
                  <a:schemeClr val="tx1"/>
                </a:solidFill>
                <a:latin typeface="Tahoma" panose="020B0604030504040204" pitchFamily="34" charset="0"/>
                <a:cs typeface="Arial" panose="020B0604020202020204" pitchFamily="34" charset="0"/>
              </a:defRPr>
            </a:lvl5pPr>
            <a:lvl6pPr marL="25146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fld id="{BC3954F4-91E0-427F-A88D-14323559933D}" type="slidenum">
              <a:rPr lang="en-US" altLang="ru-RU" sz="1200">
                <a:solidFill>
                  <a:schemeClr val="bg1"/>
                </a:solidFill>
              </a:rPr>
              <a:pPr eaLnBrk="1" hangingPunct="1"/>
              <a:t>7</a:t>
            </a:fld>
            <a:endParaRPr lang="en-US" altLang="ru-RU" sz="1200">
              <a:solidFill>
                <a:schemeClr val="bg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en-US" smtClean="0"/>
          </a:p>
        </p:txBody>
      </p:sp>
    </p:spTree>
    <p:extLst>
      <p:ext uri="{BB962C8B-B14F-4D97-AF65-F5344CB8AC3E}">
        <p14:creationId xmlns:p14="http://schemas.microsoft.com/office/powerpoint/2010/main" val="3731714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lvl1pPr defTabSz="925513" eaLnBrk="0" hangingPunct="0">
              <a:defRPr sz="2000" b="1">
                <a:solidFill>
                  <a:schemeClr val="tx1"/>
                </a:solidFill>
                <a:latin typeface="Tahoma" panose="020B0604030504040204" pitchFamily="34" charset="0"/>
                <a:cs typeface="Arial" panose="020B0604020202020204" pitchFamily="34" charset="0"/>
              </a:defRPr>
            </a:lvl1pPr>
            <a:lvl2pPr marL="742950" indent="-285750" defTabSz="925513" eaLnBrk="0" hangingPunct="0">
              <a:defRPr sz="2000" b="1">
                <a:solidFill>
                  <a:schemeClr val="tx1"/>
                </a:solidFill>
                <a:latin typeface="Tahoma" panose="020B0604030504040204" pitchFamily="34" charset="0"/>
                <a:cs typeface="Arial" panose="020B0604020202020204" pitchFamily="34" charset="0"/>
              </a:defRPr>
            </a:lvl2pPr>
            <a:lvl3pPr marL="1143000" indent="-228600" defTabSz="925513" eaLnBrk="0" hangingPunct="0">
              <a:defRPr sz="2000" b="1">
                <a:solidFill>
                  <a:schemeClr val="tx1"/>
                </a:solidFill>
                <a:latin typeface="Tahoma" panose="020B0604030504040204" pitchFamily="34" charset="0"/>
                <a:cs typeface="Arial" panose="020B0604020202020204" pitchFamily="34" charset="0"/>
              </a:defRPr>
            </a:lvl3pPr>
            <a:lvl4pPr marL="1600200" indent="-228600" defTabSz="925513" eaLnBrk="0" hangingPunct="0">
              <a:defRPr sz="2000" b="1">
                <a:solidFill>
                  <a:schemeClr val="tx1"/>
                </a:solidFill>
                <a:latin typeface="Tahoma" panose="020B0604030504040204" pitchFamily="34" charset="0"/>
                <a:cs typeface="Arial" panose="020B0604020202020204" pitchFamily="34" charset="0"/>
              </a:defRPr>
            </a:lvl4pPr>
            <a:lvl5pPr marL="2057400" indent="-228600" defTabSz="925513" eaLnBrk="0" hangingPunct="0">
              <a:defRPr sz="2000" b="1">
                <a:solidFill>
                  <a:schemeClr val="tx1"/>
                </a:solidFill>
                <a:latin typeface="Tahoma" panose="020B0604030504040204" pitchFamily="34" charset="0"/>
                <a:cs typeface="Arial" panose="020B0604020202020204" pitchFamily="34" charset="0"/>
              </a:defRPr>
            </a:lvl5pPr>
            <a:lvl6pPr marL="25146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fld id="{68E0B3BC-8986-416D-AB9B-7EC816C35FFE}" type="slidenum">
              <a:rPr lang="en-US" altLang="ru-RU" sz="1200">
                <a:solidFill>
                  <a:schemeClr val="bg1"/>
                </a:solidFill>
              </a:rPr>
              <a:pPr eaLnBrk="1" hangingPunct="1"/>
              <a:t>10</a:t>
            </a:fld>
            <a:endParaRPr lang="en-US" altLang="ru-RU" sz="1200">
              <a:solidFill>
                <a:schemeClr val="bg1"/>
              </a:solidFill>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smtClean="0"/>
          </a:p>
        </p:txBody>
      </p:sp>
    </p:spTree>
    <p:extLst>
      <p:ext uri="{BB962C8B-B14F-4D97-AF65-F5344CB8AC3E}">
        <p14:creationId xmlns:p14="http://schemas.microsoft.com/office/powerpoint/2010/main" val="4255694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p:txBody>
          <a:bodyPr/>
          <a:lstStyle>
            <a:lvl1pPr defTabSz="925513" eaLnBrk="0" hangingPunct="0">
              <a:defRPr sz="2000" b="1">
                <a:solidFill>
                  <a:schemeClr val="tx1"/>
                </a:solidFill>
                <a:latin typeface="Tahoma" panose="020B0604030504040204" pitchFamily="34" charset="0"/>
                <a:cs typeface="Arial" panose="020B0604020202020204" pitchFamily="34" charset="0"/>
              </a:defRPr>
            </a:lvl1pPr>
            <a:lvl2pPr marL="742950" indent="-285750" defTabSz="925513" eaLnBrk="0" hangingPunct="0">
              <a:defRPr sz="2000" b="1">
                <a:solidFill>
                  <a:schemeClr val="tx1"/>
                </a:solidFill>
                <a:latin typeface="Tahoma" panose="020B0604030504040204" pitchFamily="34" charset="0"/>
                <a:cs typeface="Arial" panose="020B0604020202020204" pitchFamily="34" charset="0"/>
              </a:defRPr>
            </a:lvl2pPr>
            <a:lvl3pPr marL="1143000" indent="-228600" defTabSz="925513" eaLnBrk="0" hangingPunct="0">
              <a:defRPr sz="2000" b="1">
                <a:solidFill>
                  <a:schemeClr val="tx1"/>
                </a:solidFill>
                <a:latin typeface="Tahoma" panose="020B0604030504040204" pitchFamily="34" charset="0"/>
                <a:cs typeface="Arial" panose="020B0604020202020204" pitchFamily="34" charset="0"/>
              </a:defRPr>
            </a:lvl3pPr>
            <a:lvl4pPr marL="1600200" indent="-228600" defTabSz="925513" eaLnBrk="0" hangingPunct="0">
              <a:defRPr sz="2000" b="1">
                <a:solidFill>
                  <a:schemeClr val="tx1"/>
                </a:solidFill>
                <a:latin typeface="Tahoma" panose="020B0604030504040204" pitchFamily="34" charset="0"/>
                <a:cs typeface="Arial" panose="020B0604020202020204" pitchFamily="34" charset="0"/>
              </a:defRPr>
            </a:lvl4pPr>
            <a:lvl5pPr marL="2057400" indent="-228600" defTabSz="925513" eaLnBrk="0" hangingPunct="0">
              <a:defRPr sz="2000" b="1">
                <a:solidFill>
                  <a:schemeClr val="tx1"/>
                </a:solidFill>
                <a:latin typeface="Tahoma" panose="020B0604030504040204" pitchFamily="34" charset="0"/>
                <a:cs typeface="Arial" panose="020B0604020202020204" pitchFamily="34" charset="0"/>
              </a:defRPr>
            </a:lvl5pPr>
            <a:lvl6pPr marL="25146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fld id="{09F9D7C7-60F3-4D12-8EF2-A58B71FE7B3E}" type="slidenum">
              <a:rPr lang="en-US" altLang="ru-RU" sz="1200">
                <a:solidFill>
                  <a:schemeClr val="bg1"/>
                </a:solidFill>
              </a:rPr>
              <a:pPr eaLnBrk="1" hangingPunct="1"/>
              <a:t>13</a:t>
            </a:fld>
            <a:endParaRPr lang="en-US" altLang="ru-RU" sz="1200">
              <a:solidFill>
                <a:schemeClr val="bg1"/>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smtClean="0"/>
          </a:p>
        </p:txBody>
      </p:sp>
    </p:spTree>
    <p:extLst>
      <p:ext uri="{BB962C8B-B14F-4D97-AF65-F5344CB8AC3E}">
        <p14:creationId xmlns:p14="http://schemas.microsoft.com/office/powerpoint/2010/main" val="3875978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p:txBody>
          <a:bodyPr/>
          <a:lstStyle>
            <a:lvl1pPr defTabSz="925513" eaLnBrk="0" hangingPunct="0">
              <a:defRPr sz="2000" b="1">
                <a:solidFill>
                  <a:schemeClr val="tx1"/>
                </a:solidFill>
                <a:latin typeface="Tahoma" panose="020B0604030504040204" pitchFamily="34" charset="0"/>
                <a:cs typeface="Arial" panose="020B0604020202020204" pitchFamily="34" charset="0"/>
              </a:defRPr>
            </a:lvl1pPr>
            <a:lvl2pPr marL="742950" indent="-285750" defTabSz="925513" eaLnBrk="0" hangingPunct="0">
              <a:defRPr sz="2000" b="1">
                <a:solidFill>
                  <a:schemeClr val="tx1"/>
                </a:solidFill>
                <a:latin typeface="Tahoma" panose="020B0604030504040204" pitchFamily="34" charset="0"/>
                <a:cs typeface="Arial" panose="020B0604020202020204" pitchFamily="34" charset="0"/>
              </a:defRPr>
            </a:lvl2pPr>
            <a:lvl3pPr marL="1143000" indent="-228600" defTabSz="925513" eaLnBrk="0" hangingPunct="0">
              <a:defRPr sz="2000" b="1">
                <a:solidFill>
                  <a:schemeClr val="tx1"/>
                </a:solidFill>
                <a:latin typeface="Tahoma" panose="020B0604030504040204" pitchFamily="34" charset="0"/>
                <a:cs typeface="Arial" panose="020B0604020202020204" pitchFamily="34" charset="0"/>
              </a:defRPr>
            </a:lvl3pPr>
            <a:lvl4pPr marL="1600200" indent="-228600" defTabSz="925513" eaLnBrk="0" hangingPunct="0">
              <a:defRPr sz="2000" b="1">
                <a:solidFill>
                  <a:schemeClr val="tx1"/>
                </a:solidFill>
                <a:latin typeface="Tahoma" panose="020B0604030504040204" pitchFamily="34" charset="0"/>
                <a:cs typeface="Arial" panose="020B0604020202020204" pitchFamily="34" charset="0"/>
              </a:defRPr>
            </a:lvl4pPr>
            <a:lvl5pPr marL="2057400" indent="-228600" defTabSz="925513" eaLnBrk="0" hangingPunct="0">
              <a:defRPr sz="2000" b="1">
                <a:solidFill>
                  <a:schemeClr val="tx1"/>
                </a:solidFill>
                <a:latin typeface="Tahoma" panose="020B0604030504040204" pitchFamily="34" charset="0"/>
                <a:cs typeface="Arial" panose="020B0604020202020204" pitchFamily="34" charset="0"/>
              </a:defRPr>
            </a:lvl5pPr>
            <a:lvl6pPr marL="25146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defTabSz="925513"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fld id="{FDD2377D-C30F-4823-9A8B-31FF469E8D68}" type="slidenum">
              <a:rPr lang="en-US" altLang="ru-RU" sz="1200">
                <a:solidFill>
                  <a:schemeClr val="bg1"/>
                </a:solidFill>
              </a:rPr>
              <a:pPr eaLnBrk="1" hangingPunct="1"/>
              <a:t>16</a:t>
            </a:fld>
            <a:endParaRPr lang="en-US" altLang="ru-RU" sz="1200">
              <a:solidFill>
                <a:schemeClr val="bg1"/>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en-US" smtClean="0"/>
          </a:p>
        </p:txBody>
      </p:sp>
    </p:spTree>
    <p:extLst>
      <p:ext uri="{BB962C8B-B14F-4D97-AF65-F5344CB8AC3E}">
        <p14:creationId xmlns:p14="http://schemas.microsoft.com/office/powerpoint/2010/main" val="852572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71A53BD-65BC-42D8-B556-DEF305CE8CBD}" type="slidenum">
              <a:rPr lang="en-US" altLang="ru-RU"/>
              <a:pPr/>
              <a:t>‹#›</a:t>
            </a:fld>
            <a:endParaRPr lang="en-US" altLang="ru-RU"/>
          </a:p>
        </p:txBody>
      </p:sp>
    </p:spTree>
    <p:extLst>
      <p:ext uri="{BB962C8B-B14F-4D97-AF65-F5344CB8AC3E}">
        <p14:creationId xmlns:p14="http://schemas.microsoft.com/office/powerpoint/2010/main" val="2010059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C6D6C95-4EB2-43D0-8154-8DC929DA2FD7}" type="slidenum">
              <a:rPr lang="en-US" altLang="ru-RU"/>
              <a:pPr/>
              <a:t>‹#›</a:t>
            </a:fld>
            <a:endParaRPr lang="en-US" altLang="ru-RU"/>
          </a:p>
        </p:txBody>
      </p:sp>
    </p:spTree>
    <p:extLst>
      <p:ext uri="{BB962C8B-B14F-4D97-AF65-F5344CB8AC3E}">
        <p14:creationId xmlns:p14="http://schemas.microsoft.com/office/powerpoint/2010/main" val="3199971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77F6760-79DD-4C5C-83F1-41B816B7C215}" type="slidenum">
              <a:rPr lang="en-US" altLang="ru-RU"/>
              <a:pPr/>
              <a:t>‹#›</a:t>
            </a:fld>
            <a:endParaRPr lang="en-US" altLang="ru-RU"/>
          </a:p>
        </p:txBody>
      </p:sp>
    </p:spTree>
    <p:extLst>
      <p:ext uri="{BB962C8B-B14F-4D97-AF65-F5344CB8AC3E}">
        <p14:creationId xmlns:p14="http://schemas.microsoft.com/office/powerpoint/2010/main" val="1007413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B3C9655-84B9-4CD7-86FA-E551F7D92CBA}" type="slidenum">
              <a:rPr lang="en-US" altLang="ru-RU"/>
              <a:pPr/>
              <a:t>‹#›</a:t>
            </a:fld>
            <a:endParaRPr lang="en-US" altLang="ru-RU"/>
          </a:p>
        </p:txBody>
      </p:sp>
    </p:spTree>
    <p:extLst>
      <p:ext uri="{BB962C8B-B14F-4D97-AF65-F5344CB8AC3E}">
        <p14:creationId xmlns:p14="http://schemas.microsoft.com/office/powerpoint/2010/main" val="3679525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2235D94-CE93-48A6-8496-1E5BA7926DD6}" type="slidenum">
              <a:rPr lang="en-US" altLang="ru-RU"/>
              <a:pPr/>
              <a:t>‹#›</a:t>
            </a:fld>
            <a:endParaRPr lang="en-US" altLang="ru-RU"/>
          </a:p>
        </p:txBody>
      </p:sp>
    </p:spTree>
    <p:extLst>
      <p:ext uri="{BB962C8B-B14F-4D97-AF65-F5344CB8AC3E}">
        <p14:creationId xmlns:p14="http://schemas.microsoft.com/office/powerpoint/2010/main" val="4289593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32FC668-5426-46A8-ADF5-6EC2174CA2C2}" type="slidenum">
              <a:rPr lang="en-US" altLang="ru-RU"/>
              <a:pPr/>
              <a:t>‹#›</a:t>
            </a:fld>
            <a:endParaRPr lang="en-US" altLang="ru-RU"/>
          </a:p>
        </p:txBody>
      </p:sp>
    </p:spTree>
    <p:extLst>
      <p:ext uri="{BB962C8B-B14F-4D97-AF65-F5344CB8AC3E}">
        <p14:creationId xmlns:p14="http://schemas.microsoft.com/office/powerpoint/2010/main" val="178928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8061919-590F-4B56-A2F9-20324B5E3A42}" type="slidenum">
              <a:rPr lang="en-US" altLang="ru-RU"/>
              <a:pPr/>
              <a:t>‹#›</a:t>
            </a:fld>
            <a:endParaRPr lang="en-US" altLang="ru-RU"/>
          </a:p>
        </p:txBody>
      </p:sp>
    </p:spTree>
    <p:extLst>
      <p:ext uri="{BB962C8B-B14F-4D97-AF65-F5344CB8AC3E}">
        <p14:creationId xmlns:p14="http://schemas.microsoft.com/office/powerpoint/2010/main" val="4129520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1BEE844-4FD1-4B6D-A421-903C37CF1203}" type="slidenum">
              <a:rPr lang="en-US" altLang="ru-RU"/>
              <a:pPr/>
              <a:t>‹#›</a:t>
            </a:fld>
            <a:endParaRPr lang="en-US" altLang="ru-RU"/>
          </a:p>
        </p:txBody>
      </p:sp>
    </p:spTree>
    <p:extLst>
      <p:ext uri="{BB962C8B-B14F-4D97-AF65-F5344CB8AC3E}">
        <p14:creationId xmlns:p14="http://schemas.microsoft.com/office/powerpoint/2010/main" val="3052844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DFCFB57-ED28-401C-954B-D9A0A4048590}" type="slidenum">
              <a:rPr lang="en-US" altLang="ru-RU"/>
              <a:pPr/>
              <a:t>‹#›</a:t>
            </a:fld>
            <a:endParaRPr lang="en-US" altLang="ru-RU"/>
          </a:p>
        </p:txBody>
      </p:sp>
    </p:spTree>
    <p:extLst>
      <p:ext uri="{BB962C8B-B14F-4D97-AF65-F5344CB8AC3E}">
        <p14:creationId xmlns:p14="http://schemas.microsoft.com/office/powerpoint/2010/main" val="1271524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447BCE4-B71C-4459-8332-19F3B5263490}" type="slidenum">
              <a:rPr lang="en-US" altLang="ru-RU"/>
              <a:pPr/>
              <a:t>‹#›</a:t>
            </a:fld>
            <a:endParaRPr lang="en-US" altLang="ru-RU"/>
          </a:p>
        </p:txBody>
      </p:sp>
    </p:spTree>
    <p:extLst>
      <p:ext uri="{BB962C8B-B14F-4D97-AF65-F5344CB8AC3E}">
        <p14:creationId xmlns:p14="http://schemas.microsoft.com/office/powerpoint/2010/main" val="2679244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2EB08FE-1DA5-431C-983D-A7F3ABD59384}" type="slidenum">
              <a:rPr lang="en-US" altLang="ru-RU"/>
              <a:pPr/>
              <a:t>‹#›</a:t>
            </a:fld>
            <a:endParaRPr lang="en-US" altLang="ru-RU"/>
          </a:p>
        </p:txBody>
      </p:sp>
    </p:spTree>
    <p:extLst>
      <p:ext uri="{BB962C8B-B14F-4D97-AF65-F5344CB8AC3E}">
        <p14:creationId xmlns:p14="http://schemas.microsoft.com/office/powerpoint/2010/main" val="17460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7A66D17-E5F5-4891-A728-331AB1BE7549}" type="slidenum">
              <a:rPr lang="en-US" altLang="ru-RU"/>
              <a:pPr/>
              <a:t>‹#›</a:t>
            </a:fld>
            <a:endParaRPr lang="en-US" altLang="ru-RU"/>
          </a:p>
        </p:txBody>
      </p:sp>
    </p:spTree>
    <p:extLst>
      <p:ext uri="{BB962C8B-B14F-4D97-AF65-F5344CB8AC3E}">
        <p14:creationId xmlns:p14="http://schemas.microsoft.com/office/powerpoint/2010/main" val="3127574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8DD4D2B-1C1E-4CD6-81E0-35E35CAB8D5D}" type="slidenum">
              <a:rPr lang="en-US" altLang="ru-RU"/>
              <a:pPr/>
              <a:t>‹#›</a:t>
            </a:fld>
            <a:endParaRPr lang="en-US" altLang="ru-RU"/>
          </a:p>
        </p:txBody>
      </p:sp>
    </p:spTree>
    <p:extLst>
      <p:ext uri="{BB962C8B-B14F-4D97-AF65-F5344CB8AC3E}">
        <p14:creationId xmlns:p14="http://schemas.microsoft.com/office/powerpoint/2010/main" val="282155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20C8E28-20E0-4A22-9E38-6ABCB3F05E84}" type="slidenum">
              <a:rPr lang="en-US" altLang="ru-RU"/>
              <a:pPr/>
              <a:t>‹#›</a:t>
            </a:fld>
            <a:endParaRPr lang="en-US" altLang="ru-RU"/>
          </a:p>
        </p:txBody>
      </p:sp>
    </p:spTree>
    <p:extLst>
      <p:ext uri="{BB962C8B-B14F-4D97-AF65-F5344CB8AC3E}">
        <p14:creationId xmlns:p14="http://schemas.microsoft.com/office/powerpoint/2010/main" val="195885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156290E-8DCD-42C1-9485-0E5658EB3A0F}" type="slidenum">
              <a:rPr lang="en-US" altLang="ru-RU"/>
              <a:pPr/>
              <a:t>‹#›</a:t>
            </a:fld>
            <a:endParaRPr lang="en-US" altLang="ru-RU"/>
          </a:p>
        </p:txBody>
      </p:sp>
    </p:spTree>
    <p:extLst>
      <p:ext uri="{BB962C8B-B14F-4D97-AF65-F5344CB8AC3E}">
        <p14:creationId xmlns:p14="http://schemas.microsoft.com/office/powerpoint/2010/main" val="2531424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B3557CF-31C7-4153-B617-E79B213B36EC}" type="slidenum">
              <a:rPr lang="en-US" altLang="ru-RU"/>
              <a:pPr/>
              <a:t>‹#›</a:t>
            </a:fld>
            <a:endParaRPr lang="en-US" altLang="ru-RU"/>
          </a:p>
        </p:txBody>
      </p:sp>
    </p:spTree>
    <p:extLst>
      <p:ext uri="{BB962C8B-B14F-4D97-AF65-F5344CB8AC3E}">
        <p14:creationId xmlns:p14="http://schemas.microsoft.com/office/powerpoint/2010/main" val="2962263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6ABA2E3-4514-4252-A56E-58FD2929A8CE}" type="slidenum">
              <a:rPr lang="en-US" altLang="ru-RU"/>
              <a:pPr/>
              <a:t>‹#›</a:t>
            </a:fld>
            <a:endParaRPr lang="en-US" altLang="ru-RU"/>
          </a:p>
        </p:txBody>
      </p:sp>
    </p:spTree>
    <p:extLst>
      <p:ext uri="{BB962C8B-B14F-4D97-AF65-F5344CB8AC3E}">
        <p14:creationId xmlns:p14="http://schemas.microsoft.com/office/powerpoint/2010/main" val="3191289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FD74342-3607-4561-8CE2-78B05C64F906}" type="slidenum">
              <a:rPr lang="en-US" altLang="ru-RU"/>
              <a:pPr/>
              <a:t>‹#›</a:t>
            </a:fld>
            <a:endParaRPr lang="en-US" altLang="ru-RU"/>
          </a:p>
        </p:txBody>
      </p:sp>
    </p:spTree>
    <p:extLst>
      <p:ext uri="{BB962C8B-B14F-4D97-AF65-F5344CB8AC3E}">
        <p14:creationId xmlns:p14="http://schemas.microsoft.com/office/powerpoint/2010/main" val="3104273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B83F016-1FE2-42FC-8923-463B2EA9AD0A}" type="slidenum">
              <a:rPr lang="en-US" altLang="ru-RU"/>
              <a:pPr/>
              <a:t>‹#›</a:t>
            </a:fld>
            <a:endParaRPr lang="en-US" altLang="ru-RU"/>
          </a:p>
        </p:txBody>
      </p:sp>
    </p:spTree>
    <p:extLst>
      <p:ext uri="{BB962C8B-B14F-4D97-AF65-F5344CB8AC3E}">
        <p14:creationId xmlns:p14="http://schemas.microsoft.com/office/powerpoint/2010/main" val="1080668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A8BB3BA-7F8F-4482-9AD1-0819A8228864}" type="slidenum">
              <a:rPr lang="en-US" altLang="ru-RU"/>
              <a:pPr/>
              <a:t>‹#›</a:t>
            </a:fld>
            <a:endParaRPr lang="en-US" altLang="ru-RU"/>
          </a:p>
        </p:txBody>
      </p:sp>
    </p:spTree>
    <p:extLst>
      <p:ext uri="{BB962C8B-B14F-4D97-AF65-F5344CB8AC3E}">
        <p14:creationId xmlns:p14="http://schemas.microsoft.com/office/powerpoint/2010/main" val="3471691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3BFA06F-042D-4459-A8E7-2A97ACB2C4CC}" type="slidenum">
              <a:rPr lang="en-US" altLang="ru-RU"/>
              <a:pPr/>
              <a:t>‹#›</a:t>
            </a:fld>
            <a:endParaRPr lang="en-US" altLang="ru-RU"/>
          </a:p>
        </p:txBody>
      </p:sp>
    </p:spTree>
    <p:extLst>
      <p:ext uri="{BB962C8B-B14F-4D97-AF65-F5344CB8AC3E}">
        <p14:creationId xmlns:p14="http://schemas.microsoft.com/office/powerpoint/2010/main" val="2868587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4075D97-FAF8-4A0F-96F5-DE03905C818D}" type="slidenum">
              <a:rPr lang="en-US" altLang="ru-RU"/>
              <a:pPr/>
              <a:t>‹#›</a:t>
            </a:fld>
            <a:endParaRPr lang="en-US" altLang="ru-RU"/>
          </a:p>
        </p:txBody>
      </p:sp>
    </p:spTree>
    <p:extLst>
      <p:ext uri="{BB962C8B-B14F-4D97-AF65-F5344CB8AC3E}">
        <p14:creationId xmlns:p14="http://schemas.microsoft.com/office/powerpoint/2010/main" val="1178994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anose="02020603050405020304" pitchFamily="18" charset="0"/>
              </a:defRPr>
            </a:lvl1pPr>
          </a:lstStyle>
          <a:p>
            <a:fld id="{545EAD3D-C7EA-4CB2-ADFC-E00A06D97193}"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Times New Roman" panose="02020603050405020304" pitchFamily="18" charset="0"/>
              </a:defRPr>
            </a:lvl1pPr>
          </a:lstStyle>
          <a:p>
            <a:fld id="{92256EDD-EE0F-4095-ADC1-C59C1DC62C87}"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png"/><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40.pn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43.jpe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gif"/><Relationship Id="rId4" Type="http://schemas.openxmlformats.org/officeDocument/2006/relationships/image" Target="../media/image56.png"/><Relationship Id="rId9"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6.gif"/><Relationship Id="rId5" Type="http://schemas.openxmlformats.org/officeDocument/2006/relationships/image" Target="../media/image65.gif"/><Relationship Id="rId4" Type="http://schemas.openxmlformats.org/officeDocument/2006/relationships/image" Target="../media/image64.jpeg"/></Relationships>
</file>

<file path=ppt/slides/_rels/slide14.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1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jpeg"/></Relationships>
</file>

<file path=ppt/slides/_rels/slide1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8.xml"/><Relationship Id="rId5" Type="http://schemas.openxmlformats.org/officeDocument/2006/relationships/image" Target="../media/image88.png"/><Relationship Id="rId4" Type="http://schemas.openxmlformats.org/officeDocument/2006/relationships/image" Target="../media/image87.png"/></Relationships>
</file>

<file path=ppt/slides/_rels/slide1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99.wmf"/><Relationship Id="rId4" Type="http://schemas.openxmlformats.org/officeDocument/2006/relationships/image" Target="../media/image98.wmf"/></Relationships>
</file>

<file path=ppt/slides/_rels/slide25.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1.emf"/></Relationships>
</file>

<file path=ppt/slides/_rels/slide26.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3.emf"/></Relationships>
</file>

<file path=ppt/slides/_rels/slide27.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104.jpeg"/><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jpeg"/><Relationship Id="rId9" Type="http://schemas.openxmlformats.org/officeDocument/2006/relationships/image" Target="../media/image110.png"/><Relationship Id="rId14" Type="http://schemas.openxmlformats.org/officeDocument/2006/relationships/image" Target="../media/image115.png"/></Relationships>
</file>

<file path=ppt/slides/_rels/slide2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emf"/><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w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1"/>
          <p:cNvSpPr>
            <a:spLocks noChangeArrowheads="1"/>
          </p:cNvSpPr>
          <p:nvPr/>
        </p:nvSpPr>
        <p:spPr bwMode="auto">
          <a:xfrm>
            <a:off x="180975" y="2493963"/>
            <a:ext cx="8804275" cy="2555875"/>
          </a:xfrm>
          <a:prstGeom prst="rect">
            <a:avLst/>
          </a:prstGeom>
          <a:noFill/>
          <a:ln w="9525">
            <a:noFill/>
            <a:miter lim="800000"/>
            <a:headEnd/>
            <a:tailEnd/>
          </a:ln>
          <a:effectLst/>
        </p:spPr>
        <p:txBody>
          <a:bodyPr anchor="ctr">
            <a:spAutoFit/>
          </a:bodyPr>
          <a:lstStyle/>
          <a:p>
            <a:pPr algn="ctr" eaLnBrk="0" hangingPunct="0">
              <a:defRPr/>
            </a:pPr>
            <a:r>
              <a:rPr lang="en-AU" sz="4000" dirty="0">
                <a:solidFill>
                  <a:srgbClr val="FFFF00"/>
                </a:solidFill>
                <a:effectLst>
                  <a:outerShdw blurRad="25400" dist="88900" dir="2700000" algn="tl">
                    <a:srgbClr val="000000"/>
                  </a:outerShdw>
                </a:effectLst>
                <a:ea typeface="Calibri" pitchFamily="34" charset="0"/>
                <a:cs typeface="Times New Roman" pitchFamily="18" charset="0"/>
              </a:rPr>
              <a:t>New models for kimberlite parental melts: </a:t>
            </a:r>
            <a:r>
              <a:rPr lang="en-AU" sz="4000" dirty="0">
                <a:solidFill>
                  <a:srgbClr val="FFFF00"/>
                </a:solidFill>
                <a:effectLst>
                  <a:outerShdw blurRad="25400" dist="88900" dir="2700000" algn="tl">
                    <a:srgbClr val="000000"/>
                  </a:outerShdw>
                </a:effectLst>
                <a:ea typeface="Calibri" pitchFamily="34" charset="0"/>
                <a:cs typeface="Times New Roman" pitchFamily="18" charset="0"/>
              </a:rPr>
              <a:t>composition</a:t>
            </a:r>
            <a:r>
              <a:rPr lang="en-AU" sz="4000" dirty="0">
                <a:solidFill>
                  <a:srgbClr val="FFFF00"/>
                </a:solidFill>
                <a:effectLst>
                  <a:outerShdw blurRad="25400" dist="88900" dir="2700000" algn="tl">
                    <a:srgbClr val="000000"/>
                  </a:outerShdw>
                </a:effectLst>
                <a:ea typeface="Calibri" pitchFamily="34" charset="0"/>
                <a:cs typeface="Times New Roman" pitchFamily="18" charset="0"/>
              </a:rPr>
              <a:t>, temperature, ascent and emplacement</a:t>
            </a:r>
            <a:endParaRPr lang="en-AU" sz="6600" dirty="0">
              <a:solidFill>
                <a:srgbClr val="FFFF00"/>
              </a:solidFill>
              <a:effectLst>
                <a:outerShdw blurRad="25400" dist="88900" dir="2700000" algn="tl">
                  <a:srgbClr val="000000"/>
                </a:outerShdw>
              </a:effectLst>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58" name="Text Box 22"/>
          <p:cNvSpPr txBox="1">
            <a:spLocks noChangeArrowheads="1"/>
          </p:cNvSpPr>
          <p:nvPr/>
        </p:nvSpPr>
        <p:spPr bwMode="auto">
          <a:xfrm>
            <a:off x="76200" y="17463"/>
            <a:ext cx="8990013" cy="400050"/>
          </a:xfrm>
          <a:prstGeom prst="rect">
            <a:avLst/>
          </a:prstGeom>
          <a:noFill/>
          <a:ln w="9525">
            <a:noFill/>
            <a:miter lim="800000"/>
            <a:headEnd/>
            <a:tailEnd/>
          </a:ln>
          <a:effectLst/>
        </p:spPr>
        <p:txBody>
          <a:bodyPr>
            <a:spAutoFit/>
          </a:bodyPr>
          <a:lstStyle/>
          <a:p>
            <a:pPr algn="ctr">
              <a:defRPr/>
            </a:pPr>
            <a:r>
              <a:rPr lang="en-US" dirty="0">
                <a:effectLst>
                  <a:outerShdw blurRad="38100" dist="38100" dir="2700000" algn="tl">
                    <a:srgbClr val="FFFFFF"/>
                  </a:outerShdw>
                </a:effectLst>
                <a:latin typeface="Arial" charset="0"/>
                <a:cs typeface="+mn-cs"/>
              </a:rPr>
              <a:t>Alkali carbonate-chloride melt inclusions: common in ALL kimberlites</a:t>
            </a:r>
            <a:endParaRPr lang="en-US" dirty="0">
              <a:effectLst>
                <a:outerShdw blurRad="38100" dist="38100" dir="2700000" algn="tl">
                  <a:srgbClr val="FFFFFF"/>
                </a:outerShdw>
              </a:effectLst>
              <a:latin typeface="Arial" charset="0"/>
              <a:cs typeface="+mn-cs"/>
            </a:endParaRPr>
          </a:p>
        </p:txBody>
      </p:sp>
      <p:grpSp>
        <p:nvGrpSpPr>
          <p:cNvPr id="12291" name="Group 2"/>
          <p:cNvGrpSpPr>
            <a:grpSpLocks noChangeAspect="1"/>
          </p:cNvGrpSpPr>
          <p:nvPr/>
        </p:nvGrpSpPr>
        <p:grpSpPr bwMode="auto">
          <a:xfrm>
            <a:off x="7412038" y="931863"/>
            <a:ext cx="1404937" cy="1681162"/>
            <a:chOff x="4571205" y="2416055"/>
            <a:chExt cx="1719867" cy="2057976"/>
          </a:xfrm>
        </p:grpSpPr>
        <p:pic>
          <p:nvPicPr>
            <p:cNvPr id="12343" name="Picture 28" descr="PIC00003"/>
            <p:cNvPicPr>
              <a:picLocks noChangeAspect="1" noChangeArrowheads="1"/>
            </p:cNvPicPr>
            <p:nvPr/>
          </p:nvPicPr>
          <p:blipFill>
            <a:blip r:embed="rId3" cstate="email">
              <a:lum bright="-6000" contrast="18000"/>
              <a:extLst>
                <a:ext uri="{28A0092B-C50C-407E-A947-70E740481C1C}">
                  <a14:useLocalDpi xmlns:a14="http://schemas.microsoft.com/office/drawing/2010/main"/>
                </a:ext>
              </a:extLst>
            </a:blip>
            <a:srcRect/>
            <a:stretch>
              <a:fillRect/>
            </a:stretch>
          </p:blipFill>
          <p:spPr bwMode="auto">
            <a:xfrm>
              <a:off x="4571205" y="2416055"/>
              <a:ext cx="1719867" cy="205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44" name="Group 29"/>
            <p:cNvGrpSpPr>
              <a:grpSpLocks/>
            </p:cNvGrpSpPr>
            <p:nvPr/>
          </p:nvGrpSpPr>
          <p:grpSpPr bwMode="auto">
            <a:xfrm>
              <a:off x="5476817" y="4042132"/>
              <a:ext cx="753985" cy="339821"/>
              <a:chOff x="1498" y="3904"/>
              <a:chExt cx="475" cy="214"/>
            </a:xfrm>
          </p:grpSpPr>
          <p:sp>
            <p:nvSpPr>
              <p:cNvPr id="12345" name="Line 30"/>
              <p:cNvSpPr>
                <a:spLocks noChangeShapeType="1"/>
              </p:cNvSpPr>
              <p:nvPr/>
            </p:nvSpPr>
            <p:spPr bwMode="auto">
              <a:xfrm>
                <a:off x="1530" y="4103"/>
                <a:ext cx="435" cy="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346" name="Text Box 31"/>
              <p:cNvSpPr txBox="1">
                <a:spLocks noChangeArrowheads="1"/>
              </p:cNvSpPr>
              <p:nvPr/>
            </p:nvSpPr>
            <p:spPr bwMode="auto">
              <a:xfrm>
                <a:off x="1498" y="3904"/>
                <a:ext cx="475"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20</a:t>
                </a:r>
                <a:r>
                  <a:rPr lang="en-US" altLang="en-US" sz="1200">
                    <a:latin typeface="Symbol" panose="05050102010706020507" pitchFamily="18" charset="2"/>
                  </a:rPr>
                  <a:t>m</a:t>
                </a:r>
                <a:r>
                  <a:rPr lang="en-US" altLang="en-US" sz="1200">
                    <a:latin typeface="Tahoma" panose="020B0604030504040204" pitchFamily="34" charset="0"/>
                  </a:rPr>
                  <a:t>m</a:t>
                </a:r>
              </a:p>
            </p:txBody>
          </p:sp>
        </p:grpSp>
      </p:grpSp>
      <p:grpSp>
        <p:nvGrpSpPr>
          <p:cNvPr id="12292" name="Group 3"/>
          <p:cNvGrpSpPr>
            <a:grpSpLocks/>
          </p:cNvGrpSpPr>
          <p:nvPr/>
        </p:nvGrpSpPr>
        <p:grpSpPr bwMode="auto">
          <a:xfrm>
            <a:off x="5857875" y="925513"/>
            <a:ext cx="1524000" cy="1681162"/>
            <a:chOff x="6028945" y="514806"/>
            <a:chExt cx="1524000" cy="1681200"/>
          </a:xfrm>
        </p:grpSpPr>
        <p:pic>
          <p:nvPicPr>
            <p:cNvPr id="12339" name="Picture 33" descr="PIC00002"/>
            <p:cNvPicPr>
              <a:picLocks noChangeAspect="1" noChangeArrowheads="1"/>
            </p:cNvPicPr>
            <p:nvPr/>
          </p:nvPicPr>
          <p:blipFill>
            <a:blip r:embed="rId4" cstate="email">
              <a:lum contrast="36000"/>
              <a:extLst>
                <a:ext uri="{28A0092B-C50C-407E-A947-70E740481C1C}">
                  <a14:useLocalDpi xmlns:a14="http://schemas.microsoft.com/office/drawing/2010/main"/>
                </a:ext>
              </a:extLst>
            </a:blip>
            <a:srcRect/>
            <a:stretch>
              <a:fillRect/>
            </a:stretch>
          </p:blipFill>
          <p:spPr bwMode="auto">
            <a:xfrm>
              <a:off x="6028945" y="514806"/>
              <a:ext cx="1524000" cy="16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40" name="Group 34"/>
            <p:cNvGrpSpPr>
              <a:grpSpLocks/>
            </p:cNvGrpSpPr>
            <p:nvPr/>
          </p:nvGrpSpPr>
          <p:grpSpPr bwMode="auto">
            <a:xfrm>
              <a:off x="6861772" y="1853524"/>
              <a:ext cx="615945" cy="277605"/>
              <a:chOff x="1438" y="3899"/>
              <a:chExt cx="475" cy="214"/>
            </a:xfrm>
          </p:grpSpPr>
          <p:sp>
            <p:nvSpPr>
              <p:cNvPr id="12341" name="Line 35"/>
              <p:cNvSpPr>
                <a:spLocks noChangeShapeType="1"/>
              </p:cNvSpPr>
              <p:nvPr/>
            </p:nvSpPr>
            <p:spPr bwMode="auto">
              <a:xfrm>
                <a:off x="1475" y="4103"/>
                <a:ext cx="435" cy="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342" name="Text Box 36"/>
              <p:cNvSpPr txBox="1">
                <a:spLocks noChangeArrowheads="1"/>
              </p:cNvSpPr>
              <p:nvPr/>
            </p:nvSpPr>
            <p:spPr bwMode="auto">
              <a:xfrm>
                <a:off x="1438" y="3899"/>
                <a:ext cx="475"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20</a:t>
                </a:r>
                <a:r>
                  <a:rPr lang="en-US" altLang="en-US" sz="1200">
                    <a:latin typeface="Symbol" panose="05050102010706020507" pitchFamily="18" charset="2"/>
                  </a:rPr>
                  <a:t>m</a:t>
                </a:r>
                <a:r>
                  <a:rPr lang="en-US" altLang="en-US" sz="1200">
                    <a:latin typeface="Tahoma" panose="020B0604030504040204" pitchFamily="34" charset="0"/>
                  </a:rPr>
                  <a:t>m</a:t>
                </a:r>
              </a:p>
            </p:txBody>
          </p:sp>
        </p:grpSp>
      </p:grpSp>
      <p:grpSp>
        <p:nvGrpSpPr>
          <p:cNvPr id="12293" name="Group 42"/>
          <p:cNvGrpSpPr>
            <a:grpSpLocks noChangeAspect="1"/>
          </p:cNvGrpSpPr>
          <p:nvPr/>
        </p:nvGrpSpPr>
        <p:grpSpPr bwMode="auto">
          <a:xfrm>
            <a:off x="2311400" y="925513"/>
            <a:ext cx="3516313" cy="1668462"/>
            <a:chOff x="2972" y="2291"/>
            <a:chExt cx="2462" cy="1296"/>
          </a:xfrm>
        </p:grpSpPr>
        <p:pic>
          <p:nvPicPr>
            <p:cNvPr id="12335" name="Picture 43" descr="LargeMI"/>
            <p:cNvPicPr>
              <a:picLocks noChangeAspect="1" noChangeArrowheads="1"/>
            </p:cNvPicPr>
            <p:nvPr/>
          </p:nvPicPr>
          <p:blipFill>
            <a:blip r:embed="rId5" cstate="email">
              <a:lum contrast="24000"/>
              <a:extLst>
                <a:ext uri="{28A0092B-C50C-407E-A947-70E740481C1C}">
                  <a14:useLocalDpi xmlns:a14="http://schemas.microsoft.com/office/drawing/2010/main"/>
                </a:ext>
              </a:extLst>
            </a:blip>
            <a:srcRect/>
            <a:stretch>
              <a:fillRect/>
            </a:stretch>
          </p:blipFill>
          <p:spPr bwMode="auto">
            <a:xfrm>
              <a:off x="2972" y="2291"/>
              <a:ext cx="2462"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36" name="Group 44"/>
            <p:cNvGrpSpPr>
              <a:grpSpLocks/>
            </p:cNvGrpSpPr>
            <p:nvPr/>
          </p:nvGrpSpPr>
          <p:grpSpPr bwMode="auto">
            <a:xfrm>
              <a:off x="3037" y="3329"/>
              <a:ext cx="436" cy="217"/>
              <a:chOff x="1475" y="3894"/>
              <a:chExt cx="436" cy="217"/>
            </a:xfrm>
          </p:grpSpPr>
          <p:sp>
            <p:nvSpPr>
              <p:cNvPr id="12337" name="Line 45"/>
              <p:cNvSpPr>
                <a:spLocks noChangeShapeType="1"/>
              </p:cNvSpPr>
              <p:nvPr/>
            </p:nvSpPr>
            <p:spPr bwMode="auto">
              <a:xfrm>
                <a:off x="1475" y="4103"/>
                <a:ext cx="435" cy="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338" name="Text Box 46"/>
              <p:cNvSpPr txBox="1">
                <a:spLocks noChangeArrowheads="1"/>
              </p:cNvSpPr>
              <p:nvPr/>
            </p:nvSpPr>
            <p:spPr bwMode="auto">
              <a:xfrm>
                <a:off x="1480" y="3894"/>
                <a:ext cx="431"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20</a:t>
                </a:r>
                <a:r>
                  <a:rPr lang="en-US" altLang="en-US" sz="1200">
                    <a:latin typeface="Symbol" panose="05050102010706020507" pitchFamily="18" charset="2"/>
                  </a:rPr>
                  <a:t>m</a:t>
                </a:r>
                <a:r>
                  <a:rPr lang="en-US" altLang="en-US" sz="1200">
                    <a:latin typeface="Tahoma" panose="020B0604030504040204" pitchFamily="34" charset="0"/>
                  </a:rPr>
                  <a:t>m</a:t>
                </a:r>
              </a:p>
            </p:txBody>
          </p:sp>
        </p:grpSp>
      </p:grpSp>
      <p:pic>
        <p:nvPicPr>
          <p:cNvPr id="12294" name="Picture 3" descr="24"/>
          <p:cNvPicPr>
            <a:picLocks noChangeAspect="1" noChangeArrowheads="1"/>
          </p:cNvPicPr>
          <p:nvPr/>
        </p:nvPicPr>
        <p:blipFill>
          <a:blip r:embed="rId6" cstate="email">
            <a:lum bright="-6000" contrast="6000"/>
            <a:extLst>
              <a:ext uri="{28A0092B-C50C-407E-A947-70E740481C1C}">
                <a14:useLocalDpi xmlns:a14="http://schemas.microsoft.com/office/drawing/2010/main"/>
              </a:ext>
            </a:extLst>
          </a:blip>
          <a:srcRect/>
          <a:stretch>
            <a:fillRect/>
          </a:stretch>
        </p:blipFill>
        <p:spPr bwMode="auto">
          <a:xfrm>
            <a:off x="187325" y="904875"/>
            <a:ext cx="210185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5" name="Group 4"/>
          <p:cNvGrpSpPr>
            <a:grpSpLocks/>
          </p:cNvGrpSpPr>
          <p:nvPr/>
        </p:nvGrpSpPr>
        <p:grpSpPr bwMode="auto">
          <a:xfrm>
            <a:off x="187325" y="2659063"/>
            <a:ext cx="3986213" cy="1835150"/>
            <a:chOff x="187324" y="2658483"/>
            <a:chExt cx="3985757" cy="1835089"/>
          </a:xfrm>
        </p:grpSpPr>
        <p:grpSp>
          <p:nvGrpSpPr>
            <p:cNvPr id="12328" name="Group 1"/>
            <p:cNvGrpSpPr>
              <a:grpSpLocks/>
            </p:cNvGrpSpPr>
            <p:nvPr/>
          </p:nvGrpSpPr>
          <p:grpSpPr bwMode="auto">
            <a:xfrm>
              <a:off x="1948347" y="2812372"/>
              <a:ext cx="2224734" cy="1681200"/>
              <a:chOff x="-2148535" y="2612820"/>
              <a:chExt cx="2224734" cy="1681200"/>
            </a:xfrm>
          </p:grpSpPr>
          <p:pic>
            <p:nvPicPr>
              <p:cNvPr id="12332" name="Picture 13" descr="LGS10-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10800000">
                <a:off x="-2148535" y="2612820"/>
                <a:ext cx="2224734" cy="16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33" name="Text Box 46"/>
              <p:cNvSpPr txBox="1">
                <a:spLocks noChangeArrowheads="1"/>
              </p:cNvSpPr>
              <p:nvPr/>
            </p:nvSpPr>
            <p:spPr bwMode="auto">
              <a:xfrm>
                <a:off x="-615874" y="4008822"/>
                <a:ext cx="6158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20</a:t>
                </a:r>
                <a:r>
                  <a:rPr lang="en-US" altLang="en-US" sz="1200">
                    <a:latin typeface="Symbol" panose="05050102010706020507" pitchFamily="18" charset="2"/>
                  </a:rPr>
                  <a:t>m</a:t>
                </a:r>
                <a:r>
                  <a:rPr lang="en-US" altLang="en-US" sz="1200">
                    <a:latin typeface="Tahoma" panose="020B0604030504040204" pitchFamily="34" charset="0"/>
                  </a:rPr>
                  <a:t>m</a:t>
                </a:r>
              </a:p>
            </p:txBody>
          </p:sp>
          <p:sp>
            <p:nvSpPr>
              <p:cNvPr id="12334" name="Line 45"/>
              <p:cNvSpPr>
                <a:spLocks noChangeShapeType="1"/>
              </p:cNvSpPr>
              <p:nvPr/>
            </p:nvSpPr>
            <p:spPr bwMode="auto">
              <a:xfrm>
                <a:off x="-533337" y="4266547"/>
                <a:ext cx="450799"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grpSp>
        <p:pic>
          <p:nvPicPr>
            <p:cNvPr id="12329" name="Picture 7" descr="Room_T"/>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7324" y="2812371"/>
              <a:ext cx="1761023" cy="16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1457179" y="2658483"/>
              <a:ext cx="831755" cy="307965"/>
            </a:xfrm>
            <a:prstGeom prst="rect">
              <a:avLst/>
            </a:prstGeom>
            <a:solidFill>
              <a:schemeClr val="bg1"/>
            </a:solidFill>
            <a:effectLst>
              <a:outerShdw blurRad="50800" dist="38100" dir="18900000" algn="bl" rotWithShape="0">
                <a:prstClr val="black">
                  <a:alpha val="40000"/>
                </a:prstClr>
              </a:outerShdw>
            </a:effectLst>
          </p:spPr>
          <p:txBody>
            <a:bodyPr wrap="none">
              <a:spAutoFit/>
            </a:bodyPr>
            <a:lstStyle/>
            <a:p>
              <a:pPr>
                <a:defRPr/>
              </a:pPr>
              <a:r>
                <a:rPr lang="en-US" sz="1400" dirty="0">
                  <a:solidFill>
                    <a:schemeClr val="accent6">
                      <a:lumMod val="75000"/>
                    </a:schemeClr>
                  </a:solidFill>
                  <a:latin typeface="Comic Sans MS"/>
                </a:rPr>
                <a:t>Jericho</a:t>
              </a:r>
              <a:endParaRPr lang="en-US" sz="1400" dirty="0">
                <a:solidFill>
                  <a:schemeClr val="accent6">
                    <a:lumMod val="75000"/>
                  </a:schemeClr>
                </a:solidFill>
                <a:latin typeface="Comic Sans MS"/>
              </a:endParaRPr>
            </a:p>
          </p:txBody>
        </p:sp>
        <p:cxnSp>
          <p:nvCxnSpPr>
            <p:cNvPr id="12331" name="Straight Arrow Connector 5"/>
            <p:cNvCxnSpPr>
              <a:cxnSpLocks noChangeShapeType="1"/>
            </p:cNvCxnSpPr>
            <p:nvPr/>
          </p:nvCxnSpPr>
          <p:spPr bwMode="auto">
            <a:xfrm flipH="1">
              <a:off x="1663842" y="3335111"/>
              <a:ext cx="648270" cy="272552"/>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12296" name="Group 20"/>
          <p:cNvGrpSpPr>
            <a:grpSpLocks/>
          </p:cNvGrpSpPr>
          <p:nvPr/>
        </p:nvGrpSpPr>
        <p:grpSpPr bwMode="auto">
          <a:xfrm>
            <a:off x="4572000" y="2767013"/>
            <a:ext cx="4251325" cy="1835150"/>
            <a:chOff x="4571557" y="2096458"/>
            <a:chExt cx="4252385" cy="1835090"/>
          </a:xfrm>
        </p:grpSpPr>
        <p:pic>
          <p:nvPicPr>
            <p:cNvPr id="12323" name="Picture 2" descr="C:\Users\Dima.Kamenetsky\Documents\1Maya\KIMBERLITE\BHP_samples\Matveev_Ekati\Grizzly_m573-11.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27199" y="2250348"/>
              <a:ext cx="1896743" cy="16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4" name="Picture 4" descr="C:\Users\Dima.Kamenetsky\Documents\1Maya\KIMBERLITE\BHP_samples\Matveev_Ekati\Lislie_m581-11.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rot="10800000">
              <a:off x="4571557" y="2250348"/>
              <a:ext cx="2315882" cy="16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6589773" y="2096458"/>
              <a:ext cx="674855" cy="307965"/>
            </a:xfrm>
            <a:prstGeom prst="rect">
              <a:avLst/>
            </a:prstGeom>
            <a:solidFill>
              <a:schemeClr val="bg1"/>
            </a:solidFill>
            <a:effectLst>
              <a:outerShdw blurRad="50800" dist="38100" dir="18900000" algn="bl" rotWithShape="0">
                <a:prstClr val="black">
                  <a:alpha val="40000"/>
                </a:prstClr>
              </a:outerShdw>
            </a:effectLst>
          </p:spPr>
          <p:txBody>
            <a:bodyPr wrap="none">
              <a:spAutoFit/>
            </a:bodyPr>
            <a:lstStyle/>
            <a:p>
              <a:pPr>
                <a:defRPr/>
              </a:pPr>
              <a:r>
                <a:rPr lang="en-US" sz="1400" dirty="0">
                  <a:solidFill>
                    <a:schemeClr val="accent6">
                      <a:lumMod val="75000"/>
                    </a:schemeClr>
                  </a:solidFill>
                  <a:latin typeface="Comic Sans MS"/>
                </a:rPr>
                <a:t>Leslie</a:t>
              </a:r>
              <a:endParaRPr lang="en-US" sz="1400" dirty="0">
                <a:solidFill>
                  <a:schemeClr val="accent6">
                    <a:lumMod val="75000"/>
                  </a:schemeClr>
                </a:solidFill>
                <a:latin typeface="Comic Sans MS"/>
              </a:endParaRPr>
            </a:p>
          </p:txBody>
        </p:sp>
        <p:sp>
          <p:nvSpPr>
            <p:cNvPr id="12326" name="Line 45"/>
            <p:cNvSpPr>
              <a:spLocks noChangeShapeType="1"/>
            </p:cNvSpPr>
            <p:nvPr/>
          </p:nvSpPr>
          <p:spPr bwMode="auto">
            <a:xfrm flipV="1">
              <a:off x="5826285" y="3878784"/>
              <a:ext cx="612408" cy="8033"/>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327" name="Text Box 46"/>
            <p:cNvSpPr txBox="1">
              <a:spLocks noChangeArrowheads="1"/>
            </p:cNvSpPr>
            <p:nvPr/>
          </p:nvSpPr>
          <p:spPr bwMode="auto">
            <a:xfrm>
              <a:off x="5772251" y="3633580"/>
              <a:ext cx="6158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50</a:t>
              </a:r>
              <a:r>
                <a:rPr lang="en-US" altLang="en-US" sz="1200">
                  <a:latin typeface="Symbol" panose="05050102010706020507" pitchFamily="18" charset="2"/>
                </a:rPr>
                <a:t>m</a:t>
              </a:r>
              <a:r>
                <a:rPr lang="en-US" altLang="en-US" sz="1200">
                  <a:latin typeface="Tahoma" panose="020B0604030504040204" pitchFamily="34" charset="0"/>
                </a:rPr>
                <a:t>m</a:t>
              </a:r>
            </a:p>
          </p:txBody>
        </p:sp>
      </p:grpSp>
      <p:sp>
        <p:nvSpPr>
          <p:cNvPr id="38" name="TextBox 37"/>
          <p:cNvSpPr txBox="1"/>
          <p:nvPr/>
        </p:nvSpPr>
        <p:spPr>
          <a:xfrm>
            <a:off x="3581400" y="522288"/>
            <a:ext cx="1606550" cy="307975"/>
          </a:xfrm>
          <a:prstGeom prst="rect">
            <a:avLst/>
          </a:prstGeom>
          <a:solidFill>
            <a:schemeClr val="bg1"/>
          </a:solidFill>
          <a:effectLst>
            <a:outerShdw blurRad="50800" dist="50800" dir="5400000" algn="ctr" rotWithShape="0">
              <a:srgbClr val="000000"/>
            </a:outerShdw>
          </a:effectLst>
        </p:spPr>
        <p:txBody>
          <a:bodyPr wrap="none">
            <a:spAutoFit/>
          </a:bodyPr>
          <a:lstStyle/>
          <a:p>
            <a:pPr>
              <a:defRPr/>
            </a:pPr>
            <a:r>
              <a:rPr lang="en-US" sz="1400" dirty="0" err="1">
                <a:solidFill>
                  <a:schemeClr val="accent6">
                    <a:lumMod val="75000"/>
                  </a:schemeClr>
                </a:solidFill>
                <a:latin typeface="Comic Sans MS"/>
              </a:rPr>
              <a:t>Udachnaya</a:t>
            </a:r>
            <a:r>
              <a:rPr lang="en-US" sz="1400" dirty="0">
                <a:solidFill>
                  <a:schemeClr val="accent6">
                    <a:lumMod val="75000"/>
                  </a:schemeClr>
                </a:solidFill>
                <a:latin typeface="Comic Sans MS"/>
              </a:rPr>
              <a:t>-East</a:t>
            </a:r>
            <a:endParaRPr lang="en-US" sz="1400" dirty="0">
              <a:solidFill>
                <a:schemeClr val="accent6">
                  <a:lumMod val="75000"/>
                </a:schemeClr>
              </a:solidFill>
              <a:latin typeface="Comic Sans MS"/>
            </a:endParaRPr>
          </a:p>
        </p:txBody>
      </p:sp>
      <p:grpSp>
        <p:nvGrpSpPr>
          <p:cNvPr id="12298" name="Group 15"/>
          <p:cNvGrpSpPr>
            <a:grpSpLocks/>
          </p:cNvGrpSpPr>
          <p:nvPr/>
        </p:nvGrpSpPr>
        <p:grpSpPr bwMode="auto">
          <a:xfrm>
            <a:off x="187325" y="4651375"/>
            <a:ext cx="4049713" cy="1687513"/>
            <a:chOff x="187324" y="3980640"/>
            <a:chExt cx="4050305" cy="1687274"/>
          </a:xfrm>
        </p:grpSpPr>
        <p:pic>
          <p:nvPicPr>
            <p:cNvPr id="12315" name="Picture 2" descr="C:\Users\Dima.Kamenetsky\Documents\1Maya\KIMBERLITE\Mitchell\Wesselton\SE_Aug09\SE_W6_004.tif"/>
            <p:cNvPicPr>
              <a:picLocks noChangeAspect="1" noChangeArrowheads="1"/>
            </p:cNvPicPr>
            <p:nvPr/>
          </p:nvPicPr>
          <p:blipFill>
            <a:blip r:embed="rId11" cstate="email">
              <a:extLst>
                <a:ext uri="{28A0092B-C50C-407E-A947-70E740481C1C}">
                  <a14:useLocalDpi xmlns:a14="http://schemas.microsoft.com/office/drawing/2010/main"/>
                </a:ext>
              </a:extLst>
            </a:blip>
            <a:srcRect l="15739" t="13438" r="13971" b="14169"/>
            <a:stretch>
              <a:fillRect/>
            </a:stretch>
          </p:blipFill>
          <p:spPr bwMode="auto">
            <a:xfrm>
              <a:off x="2465275" y="3986714"/>
              <a:ext cx="1772354" cy="16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6" name="Picture 2" descr="C:\Users\Dima.Kamenetsky\Documents\1Maya\KIMBERLITE\Mitchell\Wesselton\Wesselton_MI_precipitates\W6-695-10.jpg"/>
            <p:cNvPicPr>
              <a:picLocks noChangeAspect="1" noChangeArrowheads="1"/>
            </p:cNvPicPr>
            <p:nvPr/>
          </p:nvPicPr>
          <p:blipFill>
            <a:blip r:embed="rId12" cstate="email">
              <a:extLst>
                <a:ext uri="{28A0092B-C50C-407E-A947-70E740481C1C}">
                  <a14:useLocalDpi xmlns:a14="http://schemas.microsoft.com/office/drawing/2010/main"/>
                </a:ext>
              </a:extLst>
            </a:blip>
            <a:srcRect t="-2"/>
            <a:stretch>
              <a:fillRect/>
            </a:stretch>
          </p:blipFill>
          <p:spPr bwMode="auto">
            <a:xfrm>
              <a:off x="187324" y="3980640"/>
              <a:ext cx="2224735" cy="16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17" name="Group 14"/>
            <p:cNvGrpSpPr>
              <a:grpSpLocks/>
            </p:cNvGrpSpPr>
            <p:nvPr/>
          </p:nvGrpSpPr>
          <p:grpSpPr bwMode="auto">
            <a:xfrm>
              <a:off x="218791" y="5341598"/>
              <a:ext cx="615874" cy="276999"/>
              <a:chOff x="-1329656" y="4978763"/>
              <a:chExt cx="615874" cy="276999"/>
            </a:xfrm>
          </p:grpSpPr>
          <p:sp>
            <p:nvSpPr>
              <p:cNvPr id="12321" name="Line 45"/>
              <p:cNvSpPr>
                <a:spLocks noChangeShapeType="1"/>
              </p:cNvSpPr>
              <p:nvPr/>
            </p:nvSpPr>
            <p:spPr bwMode="auto">
              <a:xfrm flipV="1">
                <a:off x="-1263238" y="5209783"/>
                <a:ext cx="433089" cy="8033"/>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322" name="Text Box 46"/>
              <p:cNvSpPr txBox="1">
                <a:spLocks noChangeArrowheads="1"/>
              </p:cNvSpPr>
              <p:nvPr/>
            </p:nvSpPr>
            <p:spPr bwMode="auto">
              <a:xfrm>
                <a:off x="-1329656" y="4978763"/>
                <a:ext cx="6158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50</a:t>
                </a:r>
                <a:r>
                  <a:rPr lang="en-US" altLang="en-US" sz="1200">
                    <a:latin typeface="Symbol" panose="05050102010706020507" pitchFamily="18" charset="2"/>
                  </a:rPr>
                  <a:t>m</a:t>
                </a:r>
                <a:r>
                  <a:rPr lang="en-US" altLang="en-US" sz="1200">
                    <a:latin typeface="Tahoma" panose="020B0604030504040204" pitchFamily="34" charset="0"/>
                  </a:rPr>
                  <a:t>m</a:t>
                </a:r>
              </a:p>
            </p:txBody>
          </p:sp>
        </p:grpSp>
        <p:sp>
          <p:nvSpPr>
            <p:cNvPr id="42" name="TextBox 41"/>
            <p:cNvSpPr txBox="1"/>
            <p:nvPr/>
          </p:nvSpPr>
          <p:spPr>
            <a:xfrm>
              <a:off x="1613107" y="4007624"/>
              <a:ext cx="1073307" cy="307931"/>
            </a:xfrm>
            <a:prstGeom prst="rect">
              <a:avLst/>
            </a:prstGeom>
            <a:solidFill>
              <a:schemeClr val="bg1"/>
            </a:solidFill>
            <a:effectLst>
              <a:outerShdw blurRad="50800" dist="38100" dir="18900000" algn="bl" rotWithShape="0">
                <a:prstClr val="black">
                  <a:alpha val="40000"/>
                </a:prstClr>
              </a:outerShdw>
            </a:effectLst>
          </p:spPr>
          <p:txBody>
            <a:bodyPr wrap="none">
              <a:spAutoFit/>
            </a:bodyPr>
            <a:lstStyle/>
            <a:p>
              <a:pPr>
                <a:defRPr/>
              </a:pPr>
              <a:r>
                <a:rPr lang="en-US" sz="1400" dirty="0" err="1">
                  <a:solidFill>
                    <a:schemeClr val="accent6">
                      <a:lumMod val="75000"/>
                    </a:schemeClr>
                  </a:solidFill>
                  <a:latin typeface="Comic Sans MS"/>
                </a:rPr>
                <a:t>Wesselton</a:t>
              </a:r>
              <a:endParaRPr lang="en-US" sz="1400" dirty="0">
                <a:solidFill>
                  <a:schemeClr val="accent6">
                    <a:lumMod val="75000"/>
                  </a:schemeClr>
                </a:solidFill>
                <a:latin typeface="Comic Sans MS"/>
              </a:endParaRPr>
            </a:p>
          </p:txBody>
        </p:sp>
        <p:sp>
          <p:nvSpPr>
            <p:cNvPr id="12319" name="Line 45"/>
            <p:cNvSpPr>
              <a:spLocks noChangeShapeType="1"/>
            </p:cNvSpPr>
            <p:nvPr/>
          </p:nvSpPr>
          <p:spPr bwMode="auto">
            <a:xfrm flipV="1">
              <a:off x="2494632" y="5618929"/>
              <a:ext cx="381259" cy="0"/>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320" name="Text Box 46"/>
            <p:cNvSpPr txBox="1">
              <a:spLocks noChangeArrowheads="1"/>
            </p:cNvSpPr>
            <p:nvPr/>
          </p:nvSpPr>
          <p:spPr bwMode="auto">
            <a:xfrm>
              <a:off x="2415107" y="5354715"/>
              <a:ext cx="5180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solidFill>
                    <a:schemeClr val="bg1"/>
                  </a:solidFill>
                  <a:latin typeface="Tahoma" panose="020B0604030504040204" pitchFamily="34" charset="0"/>
                </a:rPr>
                <a:t>2</a:t>
              </a:r>
              <a:r>
                <a:rPr lang="en-US" altLang="en-US" sz="1200">
                  <a:solidFill>
                    <a:schemeClr val="bg1"/>
                  </a:solidFill>
                  <a:latin typeface="Symbol" panose="05050102010706020507" pitchFamily="18" charset="2"/>
                </a:rPr>
                <a:t>m</a:t>
              </a:r>
              <a:r>
                <a:rPr lang="en-US" altLang="en-US" sz="1200">
                  <a:solidFill>
                    <a:schemeClr val="bg1"/>
                  </a:solidFill>
                  <a:latin typeface="Tahoma" panose="020B0604030504040204" pitchFamily="34" charset="0"/>
                </a:rPr>
                <a:t>m</a:t>
              </a:r>
            </a:p>
          </p:txBody>
        </p:sp>
      </p:grpSp>
      <p:grpSp>
        <p:nvGrpSpPr>
          <p:cNvPr id="12299" name="Group 13440"/>
          <p:cNvGrpSpPr>
            <a:grpSpLocks/>
          </p:cNvGrpSpPr>
          <p:nvPr/>
        </p:nvGrpSpPr>
        <p:grpSpPr bwMode="auto">
          <a:xfrm>
            <a:off x="4567238" y="4675188"/>
            <a:ext cx="4256087" cy="1684337"/>
            <a:chOff x="4566868" y="4004134"/>
            <a:chExt cx="4257074" cy="1684496"/>
          </a:xfrm>
        </p:grpSpPr>
        <p:grpSp>
          <p:nvGrpSpPr>
            <p:cNvPr id="12301" name="Group 29"/>
            <p:cNvGrpSpPr>
              <a:grpSpLocks noChangeAspect="1"/>
            </p:cNvGrpSpPr>
            <p:nvPr/>
          </p:nvGrpSpPr>
          <p:grpSpPr bwMode="auto">
            <a:xfrm>
              <a:off x="4566868" y="4004134"/>
              <a:ext cx="2315671" cy="1681200"/>
              <a:chOff x="4566868" y="4004134"/>
              <a:chExt cx="2315671" cy="1609200"/>
            </a:xfrm>
          </p:grpSpPr>
          <p:pic>
            <p:nvPicPr>
              <p:cNvPr id="12310" name="Picture 2" descr="C:\Users\Home\Desktop\2011-02-28\BHP7_gr11_q012.tif"/>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566868" y="4004134"/>
                <a:ext cx="2315671" cy="16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1" name="TextBox 55"/>
              <p:cNvSpPr txBox="1">
                <a:spLocks noChangeArrowheads="1"/>
              </p:cNvSpPr>
              <p:nvPr/>
            </p:nvSpPr>
            <p:spPr bwMode="auto">
              <a:xfrm>
                <a:off x="6028653" y="4407657"/>
                <a:ext cx="219878" cy="2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solidFill>
                      <a:schemeClr val="bg1"/>
                    </a:solidFill>
                    <a:latin typeface="Calibri" panose="020F0502020204030204" pitchFamily="34" charset="0"/>
                  </a:rPr>
                  <a:t>D</a:t>
                </a:r>
              </a:p>
            </p:txBody>
          </p:sp>
          <p:sp>
            <p:nvSpPr>
              <p:cNvPr id="12312" name="TextBox 55"/>
              <p:cNvSpPr txBox="1">
                <a:spLocks noChangeArrowheads="1"/>
              </p:cNvSpPr>
              <p:nvPr/>
            </p:nvSpPr>
            <p:spPr bwMode="auto">
              <a:xfrm>
                <a:off x="4945323" y="4242131"/>
                <a:ext cx="547224" cy="2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solidFill>
                      <a:schemeClr val="bg1"/>
                    </a:solidFill>
                    <a:latin typeface="Calibri" panose="020F0502020204030204" pitchFamily="34" charset="0"/>
                  </a:rPr>
                  <a:t>(K,Na)Cl</a:t>
                </a:r>
              </a:p>
            </p:txBody>
          </p:sp>
          <p:sp>
            <p:nvSpPr>
              <p:cNvPr id="12313" name="TextBox 54"/>
              <p:cNvSpPr txBox="1">
                <a:spLocks noChangeArrowheads="1"/>
              </p:cNvSpPr>
              <p:nvPr/>
            </p:nvSpPr>
            <p:spPr bwMode="auto">
              <a:xfrm>
                <a:off x="5697744" y="4883235"/>
                <a:ext cx="244583" cy="19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000">
                    <a:solidFill>
                      <a:schemeClr val="bg1"/>
                    </a:solidFill>
                    <a:latin typeface="Calibri" panose="020F0502020204030204" pitchFamily="34" charset="0"/>
                  </a:rPr>
                  <a:t>aC</a:t>
                </a:r>
              </a:p>
            </p:txBody>
          </p:sp>
          <p:sp>
            <p:nvSpPr>
              <p:cNvPr id="12314" name="TextBox 52"/>
              <p:cNvSpPr txBox="1">
                <a:spLocks noChangeArrowheads="1"/>
              </p:cNvSpPr>
              <p:nvPr/>
            </p:nvSpPr>
            <p:spPr bwMode="auto">
              <a:xfrm>
                <a:off x="5528391" y="5192758"/>
                <a:ext cx="327346" cy="2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solidFill>
                      <a:schemeClr val="bg1"/>
                    </a:solidFill>
                    <a:latin typeface="Calibri" panose="020F0502020204030204" pitchFamily="34" charset="0"/>
                  </a:rPr>
                  <a:t>Tph</a:t>
                </a:r>
              </a:p>
            </p:txBody>
          </p:sp>
        </p:grpSp>
        <p:pic>
          <p:nvPicPr>
            <p:cNvPr id="12302" name="Picture 6"/>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935542" y="4007430"/>
              <a:ext cx="1888400" cy="16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TextBox 58"/>
            <p:cNvSpPr txBox="1">
              <a:spLocks noChangeArrowheads="1"/>
            </p:cNvSpPr>
            <p:nvPr/>
          </p:nvSpPr>
          <p:spPr bwMode="auto">
            <a:xfrm>
              <a:off x="7695644" y="4425802"/>
              <a:ext cx="546090" cy="21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latin typeface="Calibri" panose="020F0502020204030204" pitchFamily="34" charset="0"/>
                </a:rPr>
                <a:t>(K,Na)Cl</a:t>
              </a:r>
            </a:p>
          </p:txBody>
        </p:sp>
        <p:sp>
          <p:nvSpPr>
            <p:cNvPr id="12304" name="TextBox 59"/>
            <p:cNvSpPr txBox="1">
              <a:spLocks noChangeArrowheads="1"/>
            </p:cNvSpPr>
            <p:nvPr/>
          </p:nvSpPr>
          <p:spPr bwMode="auto">
            <a:xfrm>
              <a:off x="8451769" y="4540293"/>
              <a:ext cx="222390" cy="21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solidFill>
                    <a:schemeClr val="bg1"/>
                  </a:solidFill>
                  <a:latin typeface="Calibri" panose="020F0502020204030204" pitchFamily="34" charset="0"/>
                </a:rPr>
                <a:t>N</a:t>
              </a:r>
            </a:p>
          </p:txBody>
        </p:sp>
        <p:cxnSp>
          <p:nvCxnSpPr>
            <p:cNvPr id="67" name="Straight Arrow Connector 66"/>
            <p:cNvCxnSpPr/>
            <p:nvPr/>
          </p:nvCxnSpPr>
          <p:spPr>
            <a:xfrm flipH="1">
              <a:off x="8311061" y="4736040"/>
              <a:ext cx="209599" cy="96847"/>
            </a:xfrm>
            <a:prstGeom prst="straightConnector1">
              <a:avLst/>
            </a:prstGeom>
            <a:ln>
              <a:solidFill>
                <a:schemeClr val="tx1"/>
              </a:solidFill>
              <a:tailEnd type="arrow"/>
            </a:ln>
          </p:spPr>
          <p:style>
            <a:lnRef idx="2">
              <a:schemeClr val="dk1"/>
            </a:lnRef>
            <a:fillRef idx="0">
              <a:schemeClr val="dk1"/>
            </a:fillRef>
            <a:effectRef idx="1">
              <a:schemeClr val="dk1"/>
            </a:effectRef>
            <a:fontRef idx="minor">
              <a:schemeClr val="tx1"/>
            </a:fontRef>
          </p:style>
        </p:cxnSp>
        <p:sp>
          <p:nvSpPr>
            <p:cNvPr id="12306" name="Line 45"/>
            <p:cNvSpPr>
              <a:spLocks noChangeShapeType="1"/>
            </p:cNvSpPr>
            <p:nvPr/>
          </p:nvSpPr>
          <p:spPr bwMode="auto">
            <a:xfrm flipV="1">
              <a:off x="5942327" y="5615704"/>
              <a:ext cx="796378" cy="8033"/>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307" name="Text Box 46"/>
            <p:cNvSpPr txBox="1">
              <a:spLocks noChangeArrowheads="1"/>
            </p:cNvSpPr>
            <p:nvPr/>
          </p:nvSpPr>
          <p:spPr bwMode="auto">
            <a:xfrm>
              <a:off x="6100398" y="5367105"/>
              <a:ext cx="5180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latin typeface="Tahoma" panose="020B0604030504040204" pitchFamily="34" charset="0"/>
                </a:rPr>
                <a:t>5</a:t>
              </a:r>
              <a:r>
                <a:rPr lang="en-US" altLang="en-US" sz="1200">
                  <a:latin typeface="Symbol" panose="05050102010706020507" pitchFamily="18" charset="2"/>
                </a:rPr>
                <a:t>m</a:t>
              </a:r>
              <a:r>
                <a:rPr lang="en-US" altLang="en-US" sz="1200">
                  <a:latin typeface="Tahoma" panose="020B0604030504040204" pitchFamily="34" charset="0"/>
                </a:rPr>
                <a:t>m</a:t>
              </a:r>
            </a:p>
          </p:txBody>
        </p:sp>
        <p:sp>
          <p:nvSpPr>
            <p:cNvPr id="12308" name="Line 45"/>
            <p:cNvSpPr>
              <a:spLocks noChangeShapeType="1"/>
            </p:cNvSpPr>
            <p:nvPr/>
          </p:nvSpPr>
          <p:spPr bwMode="auto">
            <a:xfrm flipV="1">
              <a:off x="6969141" y="5609495"/>
              <a:ext cx="442800" cy="0"/>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309" name="Text Box 46"/>
            <p:cNvSpPr txBox="1">
              <a:spLocks noChangeArrowheads="1"/>
            </p:cNvSpPr>
            <p:nvPr/>
          </p:nvSpPr>
          <p:spPr bwMode="auto">
            <a:xfrm>
              <a:off x="6931495" y="5352523"/>
              <a:ext cx="5180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a:solidFill>
                    <a:schemeClr val="bg1"/>
                  </a:solidFill>
                  <a:latin typeface="Tahoma" panose="020B0604030504040204" pitchFamily="34" charset="0"/>
                </a:rPr>
                <a:t>2</a:t>
              </a:r>
              <a:r>
                <a:rPr lang="en-US" altLang="en-US" sz="1200">
                  <a:solidFill>
                    <a:schemeClr val="bg1"/>
                  </a:solidFill>
                  <a:latin typeface="Symbol" panose="05050102010706020507" pitchFamily="18" charset="2"/>
                </a:rPr>
                <a:t>m</a:t>
              </a:r>
              <a:r>
                <a:rPr lang="en-US" altLang="en-US" sz="1200">
                  <a:solidFill>
                    <a:schemeClr val="bg1"/>
                  </a:solidFill>
                  <a:latin typeface="Tahoma" panose="020B0604030504040204" pitchFamily="34" charset="0"/>
                </a:rPr>
                <a:t>m</a:t>
              </a:r>
            </a:p>
          </p:txBody>
        </p:sp>
      </p:grpSp>
      <p:sp>
        <p:nvSpPr>
          <p:cNvPr id="81" name="TextBox 80"/>
          <p:cNvSpPr txBox="1"/>
          <p:nvPr/>
        </p:nvSpPr>
        <p:spPr>
          <a:xfrm>
            <a:off x="6654800" y="4678363"/>
            <a:ext cx="638175" cy="307975"/>
          </a:xfrm>
          <a:prstGeom prst="rect">
            <a:avLst/>
          </a:prstGeom>
          <a:solidFill>
            <a:schemeClr val="bg1"/>
          </a:solidFill>
          <a:effectLst>
            <a:outerShdw blurRad="50800" dist="38100" dir="18900000" algn="bl" rotWithShape="0">
              <a:prstClr val="black">
                <a:alpha val="40000"/>
              </a:prstClr>
            </a:outerShdw>
          </a:effectLst>
        </p:spPr>
        <p:txBody>
          <a:bodyPr wrap="none">
            <a:spAutoFit/>
          </a:bodyPr>
          <a:lstStyle/>
          <a:p>
            <a:pPr>
              <a:defRPr/>
            </a:pPr>
            <a:r>
              <a:rPr lang="en-US" sz="1400" dirty="0">
                <a:solidFill>
                  <a:schemeClr val="accent6">
                    <a:lumMod val="75000"/>
                  </a:schemeClr>
                </a:solidFill>
                <a:latin typeface="Comic Sans MS"/>
              </a:rPr>
              <a:t>Koala</a:t>
            </a:r>
            <a:endParaRPr lang="en-US" sz="1400" dirty="0">
              <a:solidFill>
                <a:schemeClr val="accent6">
                  <a:lumMod val="75000"/>
                </a:schemeClr>
              </a:solidFill>
              <a:latin typeface="Comic Sans M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Box 22"/>
          <p:cNvSpPr txBox="1">
            <a:spLocks noChangeArrowheads="1"/>
          </p:cNvSpPr>
          <p:nvPr/>
        </p:nvSpPr>
        <p:spPr bwMode="auto">
          <a:xfrm>
            <a:off x="76200" y="17463"/>
            <a:ext cx="8990013" cy="400050"/>
          </a:xfrm>
          <a:prstGeom prst="rect">
            <a:avLst/>
          </a:prstGeom>
          <a:noFill/>
          <a:ln w="9525">
            <a:noFill/>
            <a:miter lim="800000"/>
            <a:headEnd/>
            <a:tailEnd/>
          </a:ln>
          <a:effectLst/>
        </p:spPr>
        <p:txBody>
          <a:bodyPr>
            <a:spAutoFit/>
          </a:bodyPr>
          <a:lstStyle/>
          <a:p>
            <a:pPr algn="ctr">
              <a:defRPr/>
            </a:pPr>
            <a:r>
              <a:rPr lang="en-US" dirty="0">
                <a:effectLst>
                  <a:outerShdw blurRad="38100" dist="38100" dir="2700000" algn="tl">
                    <a:srgbClr val="FFFFFF"/>
                  </a:outerShdw>
                </a:effectLst>
                <a:latin typeface="Arial" charset="0"/>
                <a:cs typeface="+mn-cs"/>
              </a:rPr>
              <a:t>Alkali carbonate-chloride melt inclusions: common in ALL kimberlites</a:t>
            </a:r>
            <a:endParaRPr lang="en-US" dirty="0">
              <a:effectLst>
                <a:outerShdw blurRad="38100" dist="38100" dir="2700000" algn="tl">
                  <a:srgbClr val="FFFFFF"/>
                </a:outerShdw>
              </a:effectLst>
              <a:latin typeface="Arial" charset="0"/>
              <a:cs typeface="+mn-cs"/>
            </a:endParaRPr>
          </a:p>
        </p:txBody>
      </p:sp>
      <p:grpSp>
        <p:nvGrpSpPr>
          <p:cNvPr id="13315" name="Group 22"/>
          <p:cNvGrpSpPr>
            <a:grpSpLocks/>
          </p:cNvGrpSpPr>
          <p:nvPr/>
        </p:nvGrpSpPr>
        <p:grpSpPr bwMode="auto">
          <a:xfrm>
            <a:off x="215900" y="1069975"/>
            <a:ext cx="5829300" cy="2763838"/>
            <a:chOff x="182563" y="488950"/>
            <a:chExt cx="5829298" cy="2763838"/>
          </a:xfrm>
        </p:grpSpPr>
        <p:pic>
          <p:nvPicPr>
            <p:cNvPr id="13363" name="Picture 2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563" y="488950"/>
              <a:ext cx="5829298"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64" name="Group 46"/>
            <p:cNvGrpSpPr>
              <a:grpSpLocks/>
            </p:cNvGrpSpPr>
            <p:nvPr/>
          </p:nvGrpSpPr>
          <p:grpSpPr bwMode="auto">
            <a:xfrm>
              <a:off x="5053807" y="2852206"/>
              <a:ext cx="926518" cy="287207"/>
              <a:chOff x="5243809" y="2851489"/>
              <a:chExt cx="926388" cy="287174"/>
            </a:xfrm>
          </p:grpSpPr>
          <p:cxnSp>
            <p:nvCxnSpPr>
              <p:cNvPr id="18" name="Straight Connector 17"/>
              <p:cNvCxnSpPr/>
              <p:nvPr/>
            </p:nvCxnSpPr>
            <p:spPr>
              <a:xfrm flipH="1">
                <a:off x="5244601" y="3139325"/>
                <a:ext cx="909509" cy="0"/>
              </a:xfrm>
              <a:prstGeom prst="line">
                <a:avLst/>
              </a:prstGeom>
              <a:ln>
                <a:solidFill>
                  <a:schemeClr val="bg1"/>
                </a:solidFill>
              </a:ln>
            </p:spPr>
            <p:style>
              <a:lnRef idx="2">
                <a:schemeClr val="dk1"/>
              </a:lnRef>
              <a:fillRef idx="0">
                <a:schemeClr val="dk1"/>
              </a:fillRef>
              <a:effectRef idx="1">
                <a:schemeClr val="dk1"/>
              </a:effectRef>
              <a:fontRef idx="minor">
                <a:schemeClr val="tx1"/>
              </a:fontRef>
            </p:style>
          </p:cxnSp>
          <p:sp>
            <p:nvSpPr>
              <p:cNvPr id="13366" name="TextBox 9"/>
              <p:cNvSpPr txBox="1">
                <a:spLocks noChangeArrowheads="1"/>
              </p:cNvSpPr>
              <p:nvPr/>
            </p:nvSpPr>
            <p:spPr bwMode="auto">
              <a:xfrm>
                <a:off x="5462952" y="2851489"/>
                <a:ext cx="7072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solidFill>
                      <a:schemeClr val="bg1"/>
                    </a:solidFill>
                    <a:latin typeface="Arial" panose="020B0604020202020204" pitchFamily="34" charset="0"/>
                  </a:rPr>
                  <a:t>100 </a:t>
                </a:r>
                <a:r>
                  <a:rPr lang="en-AU" altLang="en-US" sz="1200">
                    <a:solidFill>
                      <a:schemeClr val="bg1"/>
                    </a:solidFill>
                    <a:latin typeface="Symbol" panose="05050102010706020507" pitchFamily="18" charset="2"/>
                  </a:rPr>
                  <a:t>m</a:t>
                </a:r>
                <a:r>
                  <a:rPr lang="en-AU" altLang="en-US" sz="1200">
                    <a:solidFill>
                      <a:schemeClr val="bg1"/>
                    </a:solidFill>
                    <a:latin typeface="Arial" panose="020B0604020202020204" pitchFamily="34" charset="0"/>
                  </a:rPr>
                  <a:t>m</a:t>
                </a:r>
              </a:p>
            </p:txBody>
          </p:sp>
        </p:grpSp>
      </p:grpSp>
      <p:grpSp>
        <p:nvGrpSpPr>
          <p:cNvPr id="13316" name="Group 1"/>
          <p:cNvGrpSpPr>
            <a:grpSpLocks/>
          </p:cNvGrpSpPr>
          <p:nvPr/>
        </p:nvGrpSpPr>
        <p:grpSpPr bwMode="auto">
          <a:xfrm>
            <a:off x="3541713" y="920750"/>
            <a:ext cx="731837" cy="1881188"/>
            <a:chOff x="3732213" y="920552"/>
            <a:chExt cx="731335" cy="1880907"/>
          </a:xfrm>
        </p:grpSpPr>
        <p:sp>
          <p:nvSpPr>
            <p:cNvPr id="13354" name="TextBox 1"/>
            <p:cNvSpPr txBox="1">
              <a:spLocks noChangeArrowheads="1"/>
            </p:cNvSpPr>
            <p:nvPr/>
          </p:nvSpPr>
          <p:spPr bwMode="auto">
            <a:xfrm>
              <a:off x="3732213" y="920552"/>
              <a:ext cx="242460" cy="21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800">
                  <a:solidFill>
                    <a:schemeClr val="bg1"/>
                  </a:solidFill>
                  <a:latin typeface="Arial" panose="020B0604020202020204" pitchFamily="34" charset="0"/>
                </a:rPr>
                <a:t>1</a:t>
              </a:r>
            </a:p>
          </p:txBody>
        </p:sp>
        <p:sp>
          <p:nvSpPr>
            <p:cNvPr id="13355" name="TextBox 33"/>
            <p:cNvSpPr txBox="1">
              <a:spLocks noChangeArrowheads="1"/>
            </p:cNvSpPr>
            <p:nvPr/>
          </p:nvSpPr>
          <p:spPr bwMode="auto">
            <a:xfrm>
              <a:off x="3771100" y="1100572"/>
              <a:ext cx="242460" cy="21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800">
                  <a:solidFill>
                    <a:schemeClr val="bg1"/>
                  </a:solidFill>
                  <a:latin typeface="Arial" panose="020B0604020202020204" pitchFamily="34" charset="0"/>
                </a:rPr>
                <a:t>2</a:t>
              </a:r>
            </a:p>
          </p:txBody>
        </p:sp>
        <p:sp>
          <p:nvSpPr>
            <p:cNvPr id="13356" name="TextBox 33"/>
            <p:cNvSpPr txBox="1">
              <a:spLocks noChangeArrowheads="1"/>
            </p:cNvSpPr>
            <p:nvPr/>
          </p:nvSpPr>
          <p:spPr bwMode="auto">
            <a:xfrm>
              <a:off x="3813692" y="1352600"/>
              <a:ext cx="242460" cy="21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800">
                  <a:latin typeface="Arial" panose="020B0604020202020204" pitchFamily="34" charset="0"/>
                </a:rPr>
                <a:t>3</a:t>
              </a:r>
            </a:p>
          </p:txBody>
        </p:sp>
        <p:sp>
          <p:nvSpPr>
            <p:cNvPr id="13357" name="TextBox 33"/>
            <p:cNvSpPr txBox="1">
              <a:spLocks noChangeArrowheads="1"/>
            </p:cNvSpPr>
            <p:nvPr/>
          </p:nvSpPr>
          <p:spPr bwMode="auto">
            <a:xfrm>
              <a:off x="3895719" y="1610227"/>
              <a:ext cx="242460" cy="21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800">
                  <a:latin typeface="Arial" panose="020B0604020202020204" pitchFamily="34" charset="0"/>
                </a:rPr>
                <a:t>4</a:t>
              </a:r>
            </a:p>
          </p:txBody>
        </p:sp>
        <p:sp>
          <p:nvSpPr>
            <p:cNvPr id="13358" name="TextBox 33"/>
            <p:cNvSpPr txBox="1">
              <a:spLocks noChangeArrowheads="1"/>
            </p:cNvSpPr>
            <p:nvPr/>
          </p:nvSpPr>
          <p:spPr bwMode="auto">
            <a:xfrm>
              <a:off x="3806673" y="1865039"/>
              <a:ext cx="242460" cy="21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800">
                  <a:latin typeface="Arial" panose="020B0604020202020204" pitchFamily="34" charset="0"/>
                </a:rPr>
                <a:t>5</a:t>
              </a:r>
            </a:p>
          </p:txBody>
        </p:sp>
        <p:sp>
          <p:nvSpPr>
            <p:cNvPr id="13359" name="TextBox 33"/>
            <p:cNvSpPr txBox="1">
              <a:spLocks noChangeArrowheads="1"/>
            </p:cNvSpPr>
            <p:nvPr/>
          </p:nvSpPr>
          <p:spPr bwMode="auto">
            <a:xfrm>
              <a:off x="4049133" y="2129659"/>
              <a:ext cx="242460" cy="21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800">
                  <a:latin typeface="Arial" panose="020B0604020202020204" pitchFamily="34" charset="0"/>
                </a:rPr>
                <a:t>6</a:t>
              </a:r>
            </a:p>
          </p:txBody>
        </p:sp>
        <p:sp>
          <p:nvSpPr>
            <p:cNvPr id="13360" name="TextBox 33"/>
            <p:cNvSpPr txBox="1">
              <a:spLocks noChangeArrowheads="1"/>
            </p:cNvSpPr>
            <p:nvPr/>
          </p:nvSpPr>
          <p:spPr bwMode="auto">
            <a:xfrm>
              <a:off x="4162350" y="2396716"/>
              <a:ext cx="242460" cy="21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800">
                  <a:latin typeface="Arial" panose="020B0604020202020204" pitchFamily="34" charset="0"/>
                </a:rPr>
                <a:t>7</a:t>
              </a:r>
            </a:p>
          </p:txBody>
        </p:sp>
        <p:sp>
          <p:nvSpPr>
            <p:cNvPr id="13361" name="TextBox 33"/>
            <p:cNvSpPr txBox="1">
              <a:spLocks noChangeArrowheads="1"/>
            </p:cNvSpPr>
            <p:nvPr/>
          </p:nvSpPr>
          <p:spPr bwMode="auto">
            <a:xfrm>
              <a:off x="3896376" y="2541363"/>
              <a:ext cx="242460" cy="21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800">
                  <a:solidFill>
                    <a:schemeClr val="bg1"/>
                  </a:solidFill>
                  <a:latin typeface="Arial" panose="020B0604020202020204" pitchFamily="34" charset="0"/>
                </a:rPr>
                <a:t>8</a:t>
              </a:r>
            </a:p>
          </p:txBody>
        </p:sp>
        <p:sp>
          <p:nvSpPr>
            <p:cNvPr id="13362" name="TextBox 33"/>
            <p:cNvSpPr txBox="1">
              <a:spLocks noChangeArrowheads="1"/>
            </p:cNvSpPr>
            <p:nvPr/>
          </p:nvSpPr>
          <p:spPr bwMode="auto">
            <a:xfrm>
              <a:off x="4221088" y="2586066"/>
              <a:ext cx="242460" cy="21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800">
                  <a:solidFill>
                    <a:schemeClr val="bg1"/>
                  </a:solidFill>
                  <a:latin typeface="Arial" panose="020B0604020202020204" pitchFamily="34" charset="0"/>
                </a:rPr>
                <a:t>9</a:t>
              </a:r>
            </a:p>
          </p:txBody>
        </p:sp>
      </p:grpSp>
      <p:grpSp>
        <p:nvGrpSpPr>
          <p:cNvPr id="13317" name="Group 79"/>
          <p:cNvGrpSpPr>
            <a:grpSpLocks/>
          </p:cNvGrpSpPr>
          <p:nvPr/>
        </p:nvGrpSpPr>
        <p:grpSpPr bwMode="auto">
          <a:xfrm>
            <a:off x="6156325" y="4271963"/>
            <a:ext cx="2987675" cy="1106487"/>
            <a:chOff x="387931" y="9509837"/>
            <a:chExt cx="2988468" cy="1106192"/>
          </a:xfrm>
        </p:grpSpPr>
        <p:pic>
          <p:nvPicPr>
            <p:cNvPr id="13350" name="Picture 14" descr="IncaTemp9"/>
            <p:cNvPicPr>
              <a:picLocks noChangeAspect="1" noChangeArrowheads="1"/>
            </p:cNvPicPr>
            <p:nvPr/>
          </p:nvPicPr>
          <p:blipFill>
            <a:blip r:embed="rId3" cstate="email">
              <a:extLst>
                <a:ext uri="{28A0092B-C50C-407E-A947-70E740481C1C}">
                  <a14:useLocalDpi xmlns:a14="http://schemas.microsoft.com/office/drawing/2010/main"/>
                </a:ext>
              </a:extLst>
            </a:blip>
            <a:srcRect l="9151" r="9148" b="14410"/>
            <a:stretch>
              <a:fillRect/>
            </a:stretch>
          </p:blipFill>
          <p:spPr bwMode="auto">
            <a:xfrm>
              <a:off x="1852271" y="9549757"/>
              <a:ext cx="1440066" cy="106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51" name="Picture 7" descr="IncaTemp2"/>
            <p:cNvPicPr>
              <a:picLocks noChangeAspect="1" noChangeArrowheads="1"/>
            </p:cNvPicPr>
            <p:nvPr/>
          </p:nvPicPr>
          <p:blipFill>
            <a:blip r:embed="rId4" cstate="email">
              <a:extLst>
                <a:ext uri="{28A0092B-C50C-407E-A947-70E740481C1C}">
                  <a14:useLocalDpi xmlns:a14="http://schemas.microsoft.com/office/drawing/2010/main"/>
                </a:ext>
              </a:extLst>
            </a:blip>
            <a:srcRect l="9267" r="9441" b="14528"/>
            <a:stretch>
              <a:fillRect/>
            </a:stretch>
          </p:blipFill>
          <p:spPr bwMode="auto">
            <a:xfrm>
              <a:off x="387931" y="9545887"/>
              <a:ext cx="1440066" cy="107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52" name="TextBox 38"/>
            <p:cNvSpPr txBox="1">
              <a:spLocks noChangeArrowheads="1"/>
            </p:cNvSpPr>
            <p:nvPr/>
          </p:nvSpPr>
          <p:spPr bwMode="auto">
            <a:xfrm>
              <a:off x="1471531" y="9509837"/>
              <a:ext cx="464643" cy="345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400">
                  <a:solidFill>
                    <a:schemeClr val="bg1"/>
                  </a:solidFill>
                  <a:latin typeface="Arial" panose="020B0604020202020204" pitchFamily="34" charset="0"/>
                </a:rPr>
                <a:t>Na</a:t>
              </a:r>
            </a:p>
          </p:txBody>
        </p:sp>
        <p:sp>
          <p:nvSpPr>
            <p:cNvPr id="13353" name="TextBox 40"/>
            <p:cNvSpPr txBox="1">
              <a:spLocks noChangeArrowheads="1"/>
            </p:cNvSpPr>
            <p:nvPr/>
          </p:nvSpPr>
          <p:spPr bwMode="auto">
            <a:xfrm>
              <a:off x="3013572" y="9514835"/>
              <a:ext cx="362827" cy="35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400">
                  <a:solidFill>
                    <a:schemeClr val="bg1"/>
                  </a:solidFill>
                  <a:latin typeface="Arial" panose="020B0604020202020204" pitchFamily="34" charset="0"/>
                </a:rPr>
                <a:t>K</a:t>
              </a:r>
            </a:p>
          </p:txBody>
        </p:sp>
      </p:grpSp>
      <p:grpSp>
        <p:nvGrpSpPr>
          <p:cNvPr id="13318" name="Group 80"/>
          <p:cNvGrpSpPr>
            <a:grpSpLocks/>
          </p:cNvGrpSpPr>
          <p:nvPr/>
        </p:nvGrpSpPr>
        <p:grpSpPr bwMode="auto">
          <a:xfrm>
            <a:off x="6145213" y="5359400"/>
            <a:ext cx="2986087" cy="1106488"/>
            <a:chOff x="3378799" y="9509542"/>
            <a:chExt cx="2986070" cy="1106487"/>
          </a:xfrm>
        </p:grpSpPr>
        <p:pic>
          <p:nvPicPr>
            <p:cNvPr id="13346" name="Picture 11" descr="IncaTemp6"/>
            <p:cNvPicPr>
              <a:picLocks noChangeAspect="1" noChangeArrowheads="1"/>
            </p:cNvPicPr>
            <p:nvPr/>
          </p:nvPicPr>
          <p:blipFill>
            <a:blip r:embed="rId5" cstate="email">
              <a:extLst>
                <a:ext uri="{28A0092B-C50C-407E-A947-70E740481C1C}">
                  <a14:useLocalDpi xmlns:a14="http://schemas.microsoft.com/office/drawing/2010/main"/>
                </a:ext>
              </a:extLst>
            </a:blip>
            <a:srcRect l="9354" r="9354" b="14528"/>
            <a:stretch>
              <a:fillRect/>
            </a:stretch>
          </p:blipFill>
          <p:spPr bwMode="auto">
            <a:xfrm>
              <a:off x="4857932" y="9545887"/>
              <a:ext cx="1440066" cy="107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7" name="Picture 13" descr="IncaTemp8"/>
            <p:cNvPicPr>
              <a:picLocks noChangeAspect="1" noChangeArrowheads="1"/>
            </p:cNvPicPr>
            <p:nvPr/>
          </p:nvPicPr>
          <p:blipFill>
            <a:blip r:embed="rId6" cstate="email">
              <a:extLst>
                <a:ext uri="{28A0092B-C50C-407E-A947-70E740481C1C}">
                  <a14:useLocalDpi xmlns:a14="http://schemas.microsoft.com/office/drawing/2010/main"/>
                </a:ext>
              </a:extLst>
            </a:blip>
            <a:srcRect l="8936" r="8913" b="14490"/>
            <a:stretch>
              <a:fillRect/>
            </a:stretch>
          </p:blipFill>
          <p:spPr bwMode="auto">
            <a:xfrm>
              <a:off x="3378799" y="9556592"/>
              <a:ext cx="1440066" cy="105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8" name="TextBox 39"/>
            <p:cNvSpPr txBox="1">
              <a:spLocks noChangeArrowheads="1"/>
            </p:cNvSpPr>
            <p:nvPr/>
          </p:nvSpPr>
          <p:spPr bwMode="auto">
            <a:xfrm>
              <a:off x="4483602" y="9509542"/>
              <a:ext cx="405036" cy="34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400">
                  <a:solidFill>
                    <a:schemeClr val="bg1"/>
                  </a:solidFill>
                  <a:latin typeface="Arial" panose="020B0604020202020204" pitchFamily="34" charset="0"/>
                </a:rPr>
                <a:t>Cl</a:t>
              </a:r>
            </a:p>
          </p:txBody>
        </p:sp>
        <p:sp>
          <p:nvSpPr>
            <p:cNvPr id="13349" name="TextBox 43"/>
            <p:cNvSpPr txBox="1">
              <a:spLocks noChangeArrowheads="1"/>
            </p:cNvSpPr>
            <p:nvPr/>
          </p:nvSpPr>
          <p:spPr bwMode="auto">
            <a:xfrm>
              <a:off x="6008094" y="9509837"/>
              <a:ext cx="356775" cy="34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400">
                  <a:solidFill>
                    <a:schemeClr val="bg1"/>
                  </a:solidFill>
                  <a:latin typeface="Arial" panose="020B0604020202020204" pitchFamily="34" charset="0"/>
                </a:rPr>
                <a:t>P</a:t>
              </a:r>
            </a:p>
          </p:txBody>
        </p:sp>
      </p:grpSp>
      <p:grpSp>
        <p:nvGrpSpPr>
          <p:cNvPr id="13319" name="Group 78"/>
          <p:cNvGrpSpPr>
            <a:grpSpLocks/>
          </p:cNvGrpSpPr>
          <p:nvPr/>
        </p:nvGrpSpPr>
        <p:grpSpPr bwMode="auto">
          <a:xfrm>
            <a:off x="7631113" y="3190875"/>
            <a:ext cx="1544637" cy="1123950"/>
            <a:chOff x="3379051" y="8418929"/>
            <a:chExt cx="1545525" cy="1123950"/>
          </a:xfrm>
        </p:grpSpPr>
        <p:pic>
          <p:nvPicPr>
            <p:cNvPr id="13344" name="Picture 15" descr="IncaTemp10"/>
            <p:cNvPicPr>
              <a:picLocks noChangeAspect="1" noChangeArrowheads="1"/>
            </p:cNvPicPr>
            <p:nvPr/>
          </p:nvPicPr>
          <p:blipFill>
            <a:blip r:embed="rId7" cstate="email">
              <a:extLst>
                <a:ext uri="{28A0092B-C50C-407E-A947-70E740481C1C}">
                  <a14:useLocalDpi xmlns:a14="http://schemas.microsoft.com/office/drawing/2010/main"/>
                </a:ext>
              </a:extLst>
            </a:blip>
            <a:srcRect l="9354" r="9354" b="12914"/>
            <a:stretch>
              <a:fillRect/>
            </a:stretch>
          </p:blipFill>
          <p:spPr bwMode="auto">
            <a:xfrm>
              <a:off x="3379051" y="8451496"/>
              <a:ext cx="1440187" cy="109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5" name="TextBox 41"/>
            <p:cNvSpPr txBox="1">
              <a:spLocks noChangeArrowheads="1"/>
            </p:cNvSpPr>
            <p:nvPr/>
          </p:nvSpPr>
          <p:spPr bwMode="auto">
            <a:xfrm>
              <a:off x="4460349" y="8418929"/>
              <a:ext cx="464227" cy="34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400">
                  <a:solidFill>
                    <a:schemeClr val="bg1"/>
                  </a:solidFill>
                  <a:latin typeface="Arial" panose="020B0604020202020204" pitchFamily="34" charset="0"/>
                </a:rPr>
                <a:t>Ca</a:t>
              </a:r>
            </a:p>
          </p:txBody>
        </p:sp>
      </p:grpSp>
      <p:grpSp>
        <p:nvGrpSpPr>
          <p:cNvPr id="13320" name="Group 77"/>
          <p:cNvGrpSpPr>
            <a:grpSpLocks/>
          </p:cNvGrpSpPr>
          <p:nvPr/>
        </p:nvGrpSpPr>
        <p:grpSpPr bwMode="auto">
          <a:xfrm>
            <a:off x="6162675" y="3163888"/>
            <a:ext cx="1481138" cy="1116012"/>
            <a:chOff x="4853738" y="7314359"/>
            <a:chExt cx="1482556" cy="1115683"/>
          </a:xfrm>
        </p:grpSpPr>
        <p:pic>
          <p:nvPicPr>
            <p:cNvPr id="13342" name="Picture 8" descr="IncaTemp3"/>
            <p:cNvPicPr>
              <a:picLocks noChangeAspect="1" noChangeArrowheads="1"/>
            </p:cNvPicPr>
            <p:nvPr/>
          </p:nvPicPr>
          <p:blipFill>
            <a:blip r:embed="rId8" cstate="email">
              <a:extLst>
                <a:ext uri="{28A0092B-C50C-407E-A947-70E740481C1C}">
                  <a14:useLocalDpi xmlns:a14="http://schemas.microsoft.com/office/drawing/2010/main"/>
                </a:ext>
              </a:extLst>
            </a:blip>
            <a:srcRect l="9081" r="8913" b="14967"/>
            <a:stretch>
              <a:fillRect/>
            </a:stretch>
          </p:blipFill>
          <p:spPr bwMode="auto">
            <a:xfrm>
              <a:off x="4853738" y="7374930"/>
              <a:ext cx="1440203" cy="105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43" name="TextBox 36"/>
            <p:cNvSpPr txBox="1">
              <a:spLocks noChangeArrowheads="1"/>
            </p:cNvSpPr>
            <p:nvPr/>
          </p:nvSpPr>
          <p:spPr bwMode="auto">
            <a:xfrm>
              <a:off x="5893481" y="7314359"/>
              <a:ext cx="442813" cy="307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400">
                  <a:solidFill>
                    <a:schemeClr val="bg1"/>
                  </a:solidFill>
                  <a:latin typeface="Arial" panose="020B0604020202020204" pitchFamily="34" charset="0"/>
                </a:rPr>
                <a:t>Mg</a:t>
              </a:r>
            </a:p>
          </p:txBody>
        </p:sp>
      </p:grpSp>
      <p:grpSp>
        <p:nvGrpSpPr>
          <p:cNvPr id="13321" name="Group 11"/>
          <p:cNvGrpSpPr>
            <a:grpSpLocks/>
          </p:cNvGrpSpPr>
          <p:nvPr/>
        </p:nvGrpSpPr>
        <p:grpSpPr bwMode="auto">
          <a:xfrm>
            <a:off x="6162675" y="1063625"/>
            <a:ext cx="2879725" cy="2160588"/>
            <a:chOff x="397681" y="2535145"/>
            <a:chExt cx="2880000" cy="2160353"/>
          </a:xfrm>
        </p:grpSpPr>
        <p:pic>
          <p:nvPicPr>
            <p:cNvPr id="13333" name="Picture 2" descr="C:\Users\Home\Desktop\2011-02-28\BHP7_gr14_q016.tif"/>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97681" y="2535145"/>
              <a:ext cx="2880000" cy="2160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4" name="TextBox 52"/>
            <p:cNvSpPr txBox="1">
              <a:spLocks noChangeArrowheads="1"/>
            </p:cNvSpPr>
            <p:nvPr/>
          </p:nvSpPr>
          <p:spPr bwMode="auto">
            <a:xfrm>
              <a:off x="1452210" y="2540732"/>
              <a:ext cx="420476" cy="276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latin typeface="Calibri" panose="020F0502020204030204" pitchFamily="34" charset="0"/>
                </a:rPr>
                <a:t>Tph</a:t>
              </a:r>
            </a:p>
          </p:txBody>
        </p:sp>
        <p:cxnSp>
          <p:nvCxnSpPr>
            <p:cNvPr id="48" name="Straight Arrow Connector 47"/>
            <p:cNvCxnSpPr/>
            <p:nvPr/>
          </p:nvCxnSpPr>
          <p:spPr>
            <a:xfrm flipH="1">
              <a:off x="1340746" y="2757371"/>
              <a:ext cx="215921" cy="21587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9" name="Straight Arrow Connector 48"/>
            <p:cNvCxnSpPr/>
            <p:nvPr/>
          </p:nvCxnSpPr>
          <p:spPr>
            <a:xfrm flipH="1">
              <a:off x="945421" y="2757371"/>
              <a:ext cx="611245" cy="21587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3337" name="TextBox 53"/>
            <p:cNvSpPr txBox="1">
              <a:spLocks noChangeArrowheads="1"/>
            </p:cNvSpPr>
            <p:nvPr/>
          </p:nvSpPr>
          <p:spPr bwMode="auto">
            <a:xfrm rot="-2209765">
              <a:off x="1348918" y="3116811"/>
              <a:ext cx="271254" cy="276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solidFill>
                    <a:schemeClr val="bg1"/>
                  </a:solidFill>
                  <a:latin typeface="Calibri" panose="020F0502020204030204" pitchFamily="34" charset="0"/>
                </a:rPr>
                <a:t>B</a:t>
              </a:r>
            </a:p>
          </p:txBody>
        </p:sp>
        <p:sp>
          <p:nvSpPr>
            <p:cNvPr id="13338" name="TextBox 54"/>
            <p:cNvSpPr txBox="1">
              <a:spLocks noChangeArrowheads="1"/>
            </p:cNvSpPr>
            <p:nvPr/>
          </p:nvSpPr>
          <p:spPr bwMode="auto">
            <a:xfrm>
              <a:off x="881506" y="3122603"/>
              <a:ext cx="314540" cy="2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000">
                  <a:solidFill>
                    <a:schemeClr val="bg1"/>
                  </a:solidFill>
                  <a:latin typeface="Calibri" panose="020F0502020204030204" pitchFamily="34" charset="0"/>
                </a:rPr>
                <a:t>aC</a:t>
              </a:r>
            </a:p>
          </p:txBody>
        </p:sp>
        <p:sp>
          <p:nvSpPr>
            <p:cNvPr id="13339" name="TextBox 55"/>
            <p:cNvSpPr txBox="1">
              <a:spLocks noChangeArrowheads="1"/>
            </p:cNvSpPr>
            <p:nvPr/>
          </p:nvSpPr>
          <p:spPr bwMode="auto">
            <a:xfrm>
              <a:off x="1643887" y="3255295"/>
              <a:ext cx="282477" cy="276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solidFill>
                    <a:schemeClr val="bg1"/>
                  </a:solidFill>
                  <a:latin typeface="Calibri" panose="020F0502020204030204" pitchFamily="34" charset="0"/>
                </a:rPr>
                <a:t>D</a:t>
              </a:r>
            </a:p>
          </p:txBody>
        </p:sp>
        <p:sp>
          <p:nvSpPr>
            <p:cNvPr id="13340" name="TextBox 56"/>
            <p:cNvSpPr txBox="1">
              <a:spLocks noChangeArrowheads="1"/>
            </p:cNvSpPr>
            <p:nvPr/>
          </p:nvSpPr>
          <p:spPr bwMode="auto">
            <a:xfrm>
              <a:off x="2141767" y="3492210"/>
              <a:ext cx="314540" cy="24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000">
                  <a:solidFill>
                    <a:schemeClr val="bg1"/>
                  </a:solidFill>
                  <a:latin typeface="Calibri" panose="020F0502020204030204" pitchFamily="34" charset="0"/>
                </a:rPr>
                <a:t>aC</a:t>
              </a:r>
            </a:p>
          </p:txBody>
        </p:sp>
        <p:sp>
          <p:nvSpPr>
            <p:cNvPr id="13341" name="TextBox 57"/>
            <p:cNvSpPr txBox="1">
              <a:spLocks noChangeArrowheads="1"/>
            </p:cNvSpPr>
            <p:nvPr/>
          </p:nvSpPr>
          <p:spPr bwMode="auto">
            <a:xfrm>
              <a:off x="2048544" y="4268924"/>
              <a:ext cx="4443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000">
                  <a:solidFill>
                    <a:schemeClr val="bg1"/>
                  </a:solidFill>
                  <a:latin typeface="Calibri" panose="020F0502020204030204" pitchFamily="34" charset="0"/>
                </a:rPr>
                <a:t>MgO</a:t>
              </a:r>
            </a:p>
          </p:txBody>
        </p:sp>
      </p:grpSp>
      <p:grpSp>
        <p:nvGrpSpPr>
          <p:cNvPr id="13322" name="Group 19"/>
          <p:cNvGrpSpPr>
            <a:grpSpLocks/>
          </p:cNvGrpSpPr>
          <p:nvPr/>
        </p:nvGrpSpPr>
        <p:grpSpPr bwMode="auto">
          <a:xfrm>
            <a:off x="3130550" y="3976688"/>
            <a:ext cx="2881313" cy="2159000"/>
            <a:chOff x="1962838" y="4667064"/>
            <a:chExt cx="2881312" cy="2159000"/>
          </a:xfrm>
        </p:grpSpPr>
        <p:pic>
          <p:nvPicPr>
            <p:cNvPr id="13330" name="Picture 7" descr="C:\Users\Home\Desktop\2011-02-28\BHP7_gr11_q010.ti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962838" y="4667064"/>
              <a:ext cx="2881312"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1" name="TextBox 55"/>
            <p:cNvSpPr txBox="1">
              <a:spLocks noChangeArrowheads="1"/>
            </p:cNvSpPr>
            <p:nvPr/>
          </p:nvSpPr>
          <p:spPr bwMode="auto">
            <a:xfrm>
              <a:off x="3212200" y="5746564"/>
              <a:ext cx="282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solidFill>
                    <a:schemeClr val="bg1"/>
                  </a:solidFill>
                  <a:latin typeface="Calibri" panose="020F0502020204030204" pitchFamily="34" charset="0"/>
                </a:rPr>
                <a:t>D</a:t>
              </a:r>
            </a:p>
          </p:txBody>
        </p:sp>
        <p:sp>
          <p:nvSpPr>
            <p:cNvPr id="13332" name="TextBox 54"/>
            <p:cNvSpPr txBox="1">
              <a:spLocks noChangeArrowheads="1"/>
            </p:cNvSpPr>
            <p:nvPr/>
          </p:nvSpPr>
          <p:spPr bwMode="auto">
            <a:xfrm>
              <a:off x="3310625" y="4884552"/>
              <a:ext cx="3143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000">
                  <a:solidFill>
                    <a:schemeClr val="bg1"/>
                  </a:solidFill>
                  <a:latin typeface="Calibri" panose="020F0502020204030204" pitchFamily="34" charset="0"/>
                </a:rPr>
                <a:t>aC</a:t>
              </a:r>
            </a:p>
          </p:txBody>
        </p:sp>
      </p:grpSp>
      <p:grpSp>
        <p:nvGrpSpPr>
          <p:cNvPr id="13323" name="Group 16"/>
          <p:cNvGrpSpPr>
            <a:grpSpLocks/>
          </p:cNvGrpSpPr>
          <p:nvPr/>
        </p:nvGrpSpPr>
        <p:grpSpPr bwMode="auto">
          <a:xfrm>
            <a:off x="187325" y="3970338"/>
            <a:ext cx="2881313" cy="2162175"/>
            <a:chOff x="1948550" y="2423927"/>
            <a:chExt cx="2881313" cy="2162175"/>
          </a:xfrm>
        </p:grpSpPr>
        <p:pic>
          <p:nvPicPr>
            <p:cNvPr id="13325" name="Picture 3" descr="C:\Users\Home\Desktop\2011-02-28\BHP7_gr13_q014.tif"/>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948550" y="2423927"/>
              <a:ext cx="2881313"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TextBox 54"/>
            <p:cNvSpPr txBox="1">
              <a:spLocks noChangeArrowheads="1"/>
            </p:cNvSpPr>
            <p:nvPr/>
          </p:nvSpPr>
          <p:spPr bwMode="auto">
            <a:xfrm>
              <a:off x="3058213" y="3458977"/>
              <a:ext cx="3159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000">
                  <a:solidFill>
                    <a:schemeClr val="bg1"/>
                  </a:solidFill>
                  <a:latin typeface="Calibri" panose="020F0502020204030204" pitchFamily="34" charset="0"/>
                </a:rPr>
                <a:t>aC</a:t>
              </a:r>
            </a:p>
          </p:txBody>
        </p:sp>
        <p:sp>
          <p:nvSpPr>
            <p:cNvPr id="13327" name="TextBox 52"/>
            <p:cNvSpPr txBox="1">
              <a:spLocks noChangeArrowheads="1"/>
            </p:cNvSpPr>
            <p:nvPr/>
          </p:nvSpPr>
          <p:spPr bwMode="auto">
            <a:xfrm>
              <a:off x="3213788" y="2587439"/>
              <a:ext cx="4206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solidFill>
                    <a:schemeClr val="bg1"/>
                  </a:solidFill>
                  <a:latin typeface="Calibri" panose="020F0502020204030204" pitchFamily="34" charset="0"/>
                </a:rPr>
                <a:t>Tph</a:t>
              </a:r>
            </a:p>
          </p:txBody>
        </p:sp>
        <p:sp>
          <p:nvSpPr>
            <p:cNvPr id="13328" name="TextBox 52"/>
            <p:cNvSpPr txBox="1">
              <a:spLocks noChangeArrowheads="1"/>
            </p:cNvSpPr>
            <p:nvPr/>
          </p:nvSpPr>
          <p:spPr bwMode="auto">
            <a:xfrm>
              <a:off x="3101075" y="3943164"/>
              <a:ext cx="420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solidFill>
                    <a:schemeClr val="bg1"/>
                  </a:solidFill>
                  <a:latin typeface="Calibri" panose="020F0502020204030204" pitchFamily="34" charset="0"/>
                </a:rPr>
                <a:t>Tph</a:t>
              </a:r>
            </a:p>
          </p:txBody>
        </p:sp>
        <p:sp>
          <p:nvSpPr>
            <p:cNvPr id="13329" name="TextBox 52"/>
            <p:cNvSpPr txBox="1">
              <a:spLocks noChangeArrowheads="1"/>
            </p:cNvSpPr>
            <p:nvPr/>
          </p:nvSpPr>
          <p:spPr bwMode="auto">
            <a:xfrm>
              <a:off x="3518588" y="3003364"/>
              <a:ext cx="2809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solidFill>
                    <a:schemeClr val="bg1"/>
                  </a:solidFill>
                  <a:latin typeface="Calibri" panose="020F0502020204030204" pitchFamily="34" charset="0"/>
                </a:rPr>
                <a:t>D</a:t>
              </a:r>
            </a:p>
          </p:txBody>
        </p:sp>
      </p:grpSp>
      <p:sp>
        <p:nvSpPr>
          <p:cNvPr id="73" name="TextBox 72"/>
          <p:cNvSpPr txBox="1"/>
          <p:nvPr/>
        </p:nvSpPr>
        <p:spPr>
          <a:xfrm>
            <a:off x="1897063" y="520700"/>
            <a:ext cx="5870575" cy="400050"/>
          </a:xfrm>
          <a:prstGeom prst="rect">
            <a:avLst/>
          </a:prstGeom>
          <a:noFill/>
        </p:spPr>
        <p:txBody>
          <a:bodyPr wrap="none">
            <a:spAutoFit/>
          </a:bodyPr>
          <a:lstStyle/>
          <a:p>
            <a:pPr>
              <a:defRPr/>
            </a:pPr>
            <a:r>
              <a:rPr lang="en-US" dirty="0">
                <a:solidFill>
                  <a:schemeClr val="accent6">
                    <a:lumMod val="75000"/>
                  </a:schemeClr>
                </a:solidFill>
                <a:latin typeface="Comic Sans MS"/>
              </a:rPr>
              <a:t>Cr-spinel, Koala pipe, EKATI cluster, Canada</a:t>
            </a:r>
            <a:endParaRPr lang="en-US" dirty="0">
              <a:solidFill>
                <a:schemeClr val="accent6">
                  <a:lumMod val="75000"/>
                </a:schemeClr>
              </a:solidFill>
              <a:latin typeface="Comic Sans M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 Box 22"/>
          <p:cNvSpPr txBox="1">
            <a:spLocks noChangeArrowheads="1"/>
          </p:cNvSpPr>
          <p:nvPr/>
        </p:nvSpPr>
        <p:spPr bwMode="auto">
          <a:xfrm>
            <a:off x="76200" y="17463"/>
            <a:ext cx="5586413" cy="1668462"/>
          </a:xfrm>
          <a:prstGeom prst="rect">
            <a:avLst/>
          </a:prstGeom>
          <a:noFill/>
          <a:ln w="9525">
            <a:noFill/>
            <a:miter lim="800000"/>
            <a:headEnd/>
            <a:tailEnd/>
          </a:ln>
          <a:effectLst/>
        </p:spPr>
        <p:txBody>
          <a:bodyPr>
            <a:spAutoFit/>
          </a:bodyPr>
          <a:lstStyle/>
          <a:p>
            <a:pPr algn="ctr">
              <a:lnSpc>
                <a:spcPct val="200000"/>
              </a:lnSpc>
              <a:defRPr/>
            </a:pPr>
            <a:r>
              <a:rPr lang="en-US" sz="1800" dirty="0">
                <a:effectLst>
                  <a:outerShdw blurRad="38100" dist="38100" dir="2700000" algn="tl">
                    <a:srgbClr val="FFFFFF"/>
                  </a:outerShdw>
                </a:effectLst>
                <a:latin typeface="Arial" charset="0"/>
                <a:cs typeface="+mn-cs"/>
              </a:rPr>
              <a:t>Melt </a:t>
            </a:r>
            <a:r>
              <a:rPr lang="en-US" sz="1800" dirty="0" err="1">
                <a:effectLst>
                  <a:outerShdw blurRad="38100" dist="38100" dir="2700000" algn="tl">
                    <a:srgbClr val="FFFFFF"/>
                  </a:outerShdw>
                </a:effectLst>
                <a:latin typeface="Arial" charset="0"/>
                <a:cs typeface="+mn-cs"/>
              </a:rPr>
              <a:t>homogenisation</a:t>
            </a:r>
            <a:r>
              <a:rPr lang="en-US" sz="1800" dirty="0">
                <a:effectLst>
                  <a:outerShdw blurRad="38100" dist="38100" dir="2700000" algn="tl">
                    <a:srgbClr val="FFFFFF"/>
                  </a:outerShdw>
                </a:effectLst>
                <a:latin typeface="Arial" charset="0"/>
                <a:cs typeface="+mn-cs"/>
              </a:rPr>
              <a:t> temperature ~ 670</a:t>
            </a:r>
            <a:r>
              <a:rPr lang="en-US" sz="1800" baseline="30000" dirty="0">
                <a:effectLst>
                  <a:outerShdw blurRad="38100" dist="38100" dir="2700000" algn="tl">
                    <a:srgbClr val="FFFFFF"/>
                  </a:outerShdw>
                </a:effectLst>
                <a:latin typeface="Arial" charset="0"/>
                <a:cs typeface="+mn-cs"/>
              </a:rPr>
              <a:t>o</a:t>
            </a:r>
            <a:r>
              <a:rPr lang="en-US" sz="1800" dirty="0">
                <a:effectLst>
                  <a:outerShdw blurRad="38100" dist="38100" dir="2700000" algn="tl">
                    <a:srgbClr val="FFFFFF"/>
                  </a:outerShdw>
                </a:effectLst>
                <a:latin typeface="Arial" charset="0"/>
                <a:cs typeface="+mn-cs"/>
              </a:rPr>
              <a:t>C;</a:t>
            </a:r>
          </a:p>
          <a:p>
            <a:pPr algn="ctr">
              <a:lnSpc>
                <a:spcPct val="200000"/>
              </a:lnSpc>
              <a:defRPr/>
            </a:pPr>
            <a:r>
              <a:rPr lang="en-US" sz="1800" dirty="0">
                <a:effectLst>
                  <a:outerShdw blurRad="38100" dist="38100" dir="2700000" algn="tl">
                    <a:srgbClr val="FFFFFF"/>
                  </a:outerShdw>
                </a:effectLst>
                <a:latin typeface="Arial" charset="0"/>
                <a:cs typeface="+mn-cs"/>
              </a:rPr>
              <a:t>Carbonate-chloride melt immiscibility &lt;</a:t>
            </a:r>
            <a:r>
              <a:rPr lang="en-US" sz="1800" dirty="0">
                <a:effectLst>
                  <a:outerShdw blurRad="38100" dist="38100" dir="2700000" algn="tl">
                    <a:srgbClr val="FFFFFF"/>
                  </a:outerShdw>
                </a:effectLst>
                <a:latin typeface="Arial" charset="0"/>
              </a:rPr>
              <a:t> </a:t>
            </a:r>
            <a:r>
              <a:rPr lang="en-US" sz="1800" dirty="0">
                <a:effectLst>
                  <a:outerShdw blurRad="38100" dist="38100" dir="2700000" algn="tl">
                    <a:srgbClr val="FFFFFF"/>
                  </a:outerShdw>
                </a:effectLst>
                <a:latin typeface="Arial" charset="0"/>
              </a:rPr>
              <a:t>670</a:t>
            </a:r>
            <a:r>
              <a:rPr lang="en-US" sz="1800" baseline="30000" dirty="0">
                <a:effectLst>
                  <a:outerShdw blurRad="38100" dist="38100" dir="2700000" algn="tl">
                    <a:srgbClr val="FFFFFF"/>
                  </a:outerShdw>
                </a:effectLst>
                <a:latin typeface="Arial" charset="0"/>
              </a:rPr>
              <a:t>o</a:t>
            </a:r>
            <a:r>
              <a:rPr lang="en-US" sz="1800" dirty="0">
                <a:effectLst>
                  <a:outerShdw blurRad="38100" dist="38100" dir="2700000" algn="tl">
                    <a:srgbClr val="FFFFFF"/>
                  </a:outerShdw>
                </a:effectLst>
                <a:latin typeface="Arial" charset="0"/>
              </a:rPr>
              <a:t>C:</a:t>
            </a:r>
            <a:endParaRPr lang="en-US" sz="1800" dirty="0">
              <a:effectLst>
                <a:outerShdw blurRad="38100" dist="38100" dir="2700000" algn="tl">
                  <a:srgbClr val="FFFFFF"/>
                </a:outerShdw>
              </a:effectLst>
              <a:latin typeface="Arial" charset="0"/>
              <a:cs typeface="+mn-cs"/>
            </a:endParaRPr>
          </a:p>
          <a:p>
            <a:pPr algn="ctr">
              <a:lnSpc>
                <a:spcPct val="200000"/>
              </a:lnSpc>
              <a:defRPr/>
            </a:pPr>
            <a:r>
              <a:rPr lang="en-US" sz="1800" dirty="0">
                <a:effectLst>
                  <a:outerShdw blurRad="38100" dist="38100" dir="2700000" algn="tl">
                    <a:srgbClr val="FFFFFF"/>
                  </a:outerShdw>
                </a:effectLst>
                <a:latin typeface="Arial" charset="0"/>
                <a:cs typeface="+mn-cs"/>
              </a:rPr>
              <a:t>common in ALL kimberlites</a:t>
            </a:r>
            <a:endParaRPr lang="en-US" sz="1800" dirty="0">
              <a:effectLst>
                <a:outerShdw blurRad="38100" dist="38100" dir="2700000" algn="tl">
                  <a:srgbClr val="FFFFFF"/>
                </a:outerShdw>
              </a:effectLst>
              <a:latin typeface="Arial" charset="0"/>
              <a:cs typeface="+mn-cs"/>
            </a:endParaRPr>
          </a:p>
        </p:txBody>
      </p:sp>
      <p:sp>
        <p:nvSpPr>
          <p:cNvPr id="23" name="TextBox 22"/>
          <p:cNvSpPr txBox="1"/>
          <p:nvPr/>
        </p:nvSpPr>
        <p:spPr>
          <a:xfrm>
            <a:off x="417513" y="2595563"/>
            <a:ext cx="5145087" cy="307975"/>
          </a:xfrm>
          <a:prstGeom prst="rect">
            <a:avLst/>
          </a:prstGeom>
          <a:noFill/>
        </p:spPr>
        <p:txBody>
          <a:bodyPr>
            <a:spAutoFit/>
          </a:bodyPr>
          <a:lstStyle/>
          <a:p>
            <a:pPr algn="ctr">
              <a:defRPr/>
            </a:pPr>
            <a:r>
              <a:rPr lang="en-US" sz="1400" dirty="0">
                <a:solidFill>
                  <a:schemeClr val="accent6">
                    <a:lumMod val="75000"/>
                  </a:schemeClr>
                </a:solidFill>
                <a:latin typeface="Comic Sans MS"/>
              </a:rPr>
              <a:t>Olivine, Udachnaya-East kimberlite (Siberia, Russia) </a:t>
            </a:r>
            <a:endParaRPr lang="en-US" sz="1400" dirty="0">
              <a:solidFill>
                <a:schemeClr val="accent6">
                  <a:lumMod val="75000"/>
                </a:schemeClr>
              </a:solidFill>
              <a:latin typeface="Comic Sans MS"/>
            </a:endParaRPr>
          </a:p>
        </p:txBody>
      </p:sp>
      <p:sp>
        <p:nvSpPr>
          <p:cNvPr id="24" name="TextBox 23"/>
          <p:cNvSpPr txBox="1"/>
          <p:nvPr/>
        </p:nvSpPr>
        <p:spPr>
          <a:xfrm>
            <a:off x="471488" y="4733925"/>
            <a:ext cx="5492750" cy="307975"/>
          </a:xfrm>
          <a:prstGeom prst="rect">
            <a:avLst/>
          </a:prstGeom>
          <a:noFill/>
        </p:spPr>
        <p:txBody>
          <a:bodyPr>
            <a:spAutoFit/>
          </a:bodyPr>
          <a:lstStyle/>
          <a:p>
            <a:pPr algn="ctr">
              <a:defRPr/>
            </a:pPr>
            <a:r>
              <a:rPr lang="en-US" sz="1400" dirty="0">
                <a:solidFill>
                  <a:schemeClr val="accent6">
                    <a:lumMod val="75000"/>
                  </a:schemeClr>
                </a:solidFill>
                <a:latin typeface="Comic Sans MS"/>
              </a:rPr>
              <a:t>Olivine, Koala kimberlite (EKATI cluster, Canada) </a:t>
            </a:r>
            <a:endParaRPr lang="en-US" sz="1400" dirty="0">
              <a:solidFill>
                <a:schemeClr val="accent6">
                  <a:lumMod val="75000"/>
                </a:schemeClr>
              </a:solidFill>
              <a:latin typeface="Comic Sans MS"/>
            </a:endParaRPr>
          </a:p>
        </p:txBody>
      </p:sp>
      <p:grpSp>
        <p:nvGrpSpPr>
          <p:cNvPr id="14341" name="Group 1"/>
          <p:cNvGrpSpPr>
            <a:grpSpLocks/>
          </p:cNvGrpSpPr>
          <p:nvPr/>
        </p:nvGrpSpPr>
        <p:grpSpPr bwMode="auto">
          <a:xfrm>
            <a:off x="508000" y="2968625"/>
            <a:ext cx="8167688" cy="1789113"/>
            <a:chOff x="508054" y="2968014"/>
            <a:chExt cx="8168339" cy="1789799"/>
          </a:xfrm>
        </p:grpSpPr>
        <p:pic>
          <p:nvPicPr>
            <p:cNvPr id="14355" name="Picture 2"/>
            <p:cNvPicPr>
              <a:picLocks noChangeAspect="1" noChangeArrowheads="1"/>
            </p:cNvPicPr>
            <p:nvPr/>
          </p:nvPicPr>
          <p:blipFill>
            <a:blip r:embed="rId2" cstate="email">
              <a:lum bright="-12000" contrast="12000"/>
              <a:grayscl/>
              <a:extLst>
                <a:ext uri="{28A0092B-C50C-407E-A947-70E740481C1C}">
                  <a14:useLocalDpi xmlns:a14="http://schemas.microsoft.com/office/drawing/2010/main"/>
                </a:ext>
              </a:extLst>
            </a:blip>
            <a:srcRect/>
            <a:stretch>
              <a:fillRect/>
            </a:stretch>
          </p:blipFill>
          <p:spPr bwMode="auto">
            <a:xfrm>
              <a:off x="508054" y="2976381"/>
              <a:ext cx="1986386" cy="173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56" name="Text Box 11"/>
            <p:cNvSpPr txBox="1">
              <a:spLocks noChangeArrowheads="1"/>
            </p:cNvSpPr>
            <p:nvPr/>
          </p:nvSpPr>
          <p:spPr bwMode="auto">
            <a:xfrm>
              <a:off x="1953545" y="4456734"/>
              <a:ext cx="527709" cy="276999"/>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r>
                <a:rPr lang="en-US" altLang="ru-RU" sz="1200" i="1">
                  <a:solidFill>
                    <a:srgbClr val="FFFF00"/>
                  </a:solidFill>
                  <a:latin typeface="Arial" panose="020B0604020202020204" pitchFamily="34" charset="0"/>
                </a:rPr>
                <a:t>20</a:t>
              </a:r>
              <a:r>
                <a:rPr lang="en-US" altLang="ru-RU" sz="1200" i="1" baseline="30000">
                  <a:solidFill>
                    <a:srgbClr val="FFFF00"/>
                  </a:solidFill>
                  <a:latin typeface="Arial" panose="020B0604020202020204" pitchFamily="34" charset="0"/>
                </a:rPr>
                <a:t>o</a:t>
              </a:r>
              <a:r>
                <a:rPr lang="en-US" altLang="ru-RU" sz="1200" i="1">
                  <a:solidFill>
                    <a:srgbClr val="FFFF00"/>
                  </a:solidFill>
                  <a:latin typeface="Arial" panose="020B0604020202020204" pitchFamily="34" charset="0"/>
                </a:rPr>
                <a:t>C</a:t>
              </a:r>
            </a:p>
          </p:txBody>
        </p:sp>
        <p:pic>
          <p:nvPicPr>
            <p:cNvPr id="14357" name="Picture 5"/>
            <p:cNvPicPr>
              <a:picLocks noChangeAspect="1" noChangeArrowheads="1"/>
            </p:cNvPicPr>
            <p:nvPr/>
          </p:nvPicPr>
          <p:blipFill>
            <a:blip r:embed="rId3" cstate="email">
              <a:lum contrast="24000"/>
              <a:grayscl/>
              <a:extLst>
                <a:ext uri="{28A0092B-C50C-407E-A947-70E740481C1C}">
                  <a14:useLocalDpi xmlns:a14="http://schemas.microsoft.com/office/drawing/2010/main"/>
                </a:ext>
              </a:extLst>
            </a:blip>
            <a:srcRect/>
            <a:stretch>
              <a:fillRect/>
            </a:stretch>
          </p:blipFill>
          <p:spPr bwMode="auto">
            <a:xfrm>
              <a:off x="2536720" y="2968014"/>
              <a:ext cx="1986387" cy="173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58" name="Text Box 14"/>
            <p:cNvSpPr txBox="1">
              <a:spLocks noChangeArrowheads="1"/>
            </p:cNvSpPr>
            <p:nvPr/>
          </p:nvSpPr>
          <p:spPr bwMode="auto">
            <a:xfrm>
              <a:off x="3340339" y="4463315"/>
              <a:ext cx="1236236" cy="276999"/>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r>
                <a:rPr lang="en-US" altLang="ru-RU" sz="1200" i="1">
                  <a:solidFill>
                    <a:srgbClr val="FFFF00"/>
                  </a:solidFill>
                  <a:latin typeface="Arial" panose="020B0604020202020204" pitchFamily="34" charset="0"/>
                </a:rPr>
                <a:t>heating 654</a:t>
              </a:r>
              <a:r>
                <a:rPr lang="en-US" altLang="ru-RU" sz="1200" i="1" baseline="30000">
                  <a:solidFill>
                    <a:srgbClr val="FFFF00"/>
                  </a:solidFill>
                  <a:latin typeface="Arial" panose="020B0604020202020204" pitchFamily="34" charset="0"/>
                </a:rPr>
                <a:t>o</a:t>
              </a:r>
              <a:r>
                <a:rPr lang="en-US" altLang="ru-RU" sz="1200" i="1">
                  <a:solidFill>
                    <a:srgbClr val="FFFF00"/>
                  </a:solidFill>
                  <a:latin typeface="Arial" panose="020B0604020202020204" pitchFamily="34" charset="0"/>
                </a:rPr>
                <a:t>C</a:t>
              </a:r>
            </a:p>
          </p:txBody>
        </p:sp>
        <p:pic>
          <p:nvPicPr>
            <p:cNvPr id="14359" name="Picture 8"/>
            <p:cNvPicPr>
              <a:picLocks noChangeAspect="1" noChangeArrowheads="1"/>
            </p:cNvPicPr>
            <p:nvPr/>
          </p:nvPicPr>
          <p:blipFill>
            <a:blip r:embed="rId4" cstate="email">
              <a:lum contrast="42000"/>
              <a:grayscl/>
              <a:extLst>
                <a:ext uri="{28A0092B-C50C-407E-A947-70E740481C1C}">
                  <a14:useLocalDpi xmlns:a14="http://schemas.microsoft.com/office/drawing/2010/main"/>
                </a:ext>
              </a:extLst>
            </a:blip>
            <a:srcRect/>
            <a:stretch>
              <a:fillRect/>
            </a:stretch>
          </p:blipFill>
          <p:spPr bwMode="auto">
            <a:xfrm>
              <a:off x="4569938" y="2976381"/>
              <a:ext cx="1986386" cy="173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60" name="Text Box 17"/>
            <p:cNvSpPr txBox="1">
              <a:spLocks noChangeArrowheads="1"/>
            </p:cNvSpPr>
            <p:nvPr/>
          </p:nvSpPr>
          <p:spPr bwMode="auto">
            <a:xfrm>
              <a:off x="4738971" y="4460954"/>
              <a:ext cx="1846980" cy="276999"/>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r>
                <a:rPr lang="en-US" altLang="ru-RU" sz="1200" i="1">
                  <a:solidFill>
                    <a:srgbClr val="FFFF00"/>
                  </a:solidFill>
                  <a:latin typeface="Arial" panose="020B0604020202020204" pitchFamily="34" charset="0"/>
                </a:rPr>
                <a:t>homogenisation 646</a:t>
              </a:r>
              <a:r>
                <a:rPr lang="en-US" altLang="ru-RU" sz="1200" i="1" baseline="30000">
                  <a:solidFill>
                    <a:srgbClr val="FFFF00"/>
                  </a:solidFill>
                  <a:latin typeface="Arial" panose="020B0604020202020204" pitchFamily="34" charset="0"/>
                </a:rPr>
                <a:t>o</a:t>
              </a:r>
              <a:r>
                <a:rPr lang="en-US" altLang="ru-RU" sz="1200" i="1">
                  <a:solidFill>
                    <a:srgbClr val="FFFF00"/>
                  </a:solidFill>
                  <a:latin typeface="Arial" panose="020B0604020202020204" pitchFamily="34" charset="0"/>
                </a:rPr>
                <a:t>C</a:t>
              </a:r>
            </a:p>
          </p:txBody>
        </p:sp>
        <p:pic>
          <p:nvPicPr>
            <p:cNvPr id="14361" name="Picture 9"/>
            <p:cNvPicPr>
              <a:picLocks noChangeAspect="1" noChangeArrowheads="1"/>
            </p:cNvPicPr>
            <p:nvPr/>
          </p:nvPicPr>
          <p:blipFill>
            <a:blip r:embed="rId5" cstate="email">
              <a:lum contrast="36000"/>
              <a:grayscl/>
              <a:extLst>
                <a:ext uri="{28A0092B-C50C-407E-A947-70E740481C1C}">
                  <a14:useLocalDpi xmlns:a14="http://schemas.microsoft.com/office/drawing/2010/main"/>
                </a:ext>
              </a:extLst>
            </a:blip>
            <a:srcRect/>
            <a:stretch>
              <a:fillRect/>
            </a:stretch>
          </p:blipFill>
          <p:spPr bwMode="auto">
            <a:xfrm>
              <a:off x="6604092" y="2976382"/>
              <a:ext cx="1986386" cy="173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62" name="Text Box 18"/>
            <p:cNvSpPr txBox="1">
              <a:spLocks noChangeArrowheads="1"/>
            </p:cNvSpPr>
            <p:nvPr/>
          </p:nvSpPr>
          <p:spPr bwMode="auto">
            <a:xfrm>
              <a:off x="6494385" y="4480814"/>
              <a:ext cx="2182008" cy="276999"/>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r>
                <a:rPr lang="en-US" altLang="ru-RU" sz="1200" i="1">
                  <a:solidFill>
                    <a:srgbClr val="FFFF00"/>
                  </a:solidFill>
                  <a:latin typeface="Arial" panose="020B0604020202020204" pitchFamily="34" charset="0"/>
                </a:rPr>
                <a:t>cooling/immiscibility 606</a:t>
              </a:r>
              <a:r>
                <a:rPr lang="en-US" altLang="ru-RU" sz="1200" i="1" baseline="30000">
                  <a:solidFill>
                    <a:srgbClr val="FFFF00"/>
                  </a:solidFill>
                  <a:latin typeface="Arial" panose="020B0604020202020204" pitchFamily="34" charset="0"/>
                </a:rPr>
                <a:t>o</a:t>
              </a:r>
              <a:r>
                <a:rPr lang="en-US" altLang="ru-RU" sz="1200" i="1">
                  <a:solidFill>
                    <a:srgbClr val="FFFF00"/>
                  </a:solidFill>
                  <a:latin typeface="Arial" panose="020B0604020202020204" pitchFamily="34" charset="0"/>
                </a:rPr>
                <a:t>C</a:t>
              </a:r>
            </a:p>
          </p:txBody>
        </p:sp>
      </p:grpSp>
      <p:grpSp>
        <p:nvGrpSpPr>
          <p:cNvPr id="14342" name="Group 2"/>
          <p:cNvGrpSpPr>
            <a:grpSpLocks/>
          </p:cNvGrpSpPr>
          <p:nvPr/>
        </p:nvGrpSpPr>
        <p:grpSpPr bwMode="auto">
          <a:xfrm>
            <a:off x="187325" y="4989513"/>
            <a:ext cx="8867775" cy="1752600"/>
            <a:chOff x="187325" y="4989125"/>
            <a:chExt cx="8867059" cy="1753486"/>
          </a:xfrm>
        </p:grpSpPr>
        <p:pic>
          <p:nvPicPr>
            <p:cNvPr id="14347" name="Picture 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87325" y="4989125"/>
              <a:ext cx="2160241" cy="1726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TextBox 8"/>
            <p:cNvSpPr txBox="1">
              <a:spLocks noChangeArrowheads="1"/>
            </p:cNvSpPr>
            <p:nvPr/>
          </p:nvSpPr>
          <p:spPr bwMode="auto">
            <a:xfrm>
              <a:off x="1811769" y="6445227"/>
              <a:ext cx="527709" cy="276999"/>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r>
                <a:rPr lang="en-AU" altLang="en-US" sz="1200" i="1">
                  <a:solidFill>
                    <a:srgbClr val="FFFF00"/>
                  </a:solidFill>
                  <a:latin typeface="Arial" panose="020B0604020202020204" pitchFamily="34" charset="0"/>
                </a:rPr>
                <a:t>20</a:t>
              </a:r>
              <a:r>
                <a:rPr lang="en-AU" altLang="en-US" sz="1200" i="1" baseline="30000">
                  <a:solidFill>
                    <a:srgbClr val="FFFF00"/>
                  </a:solidFill>
                  <a:latin typeface="Arial" panose="020B0604020202020204" pitchFamily="34" charset="0"/>
                </a:rPr>
                <a:t>o</a:t>
              </a:r>
              <a:r>
                <a:rPr lang="en-AU" altLang="en-US" sz="1200" i="1">
                  <a:solidFill>
                    <a:srgbClr val="FFFF00"/>
                  </a:solidFill>
                  <a:latin typeface="Arial" panose="020B0604020202020204" pitchFamily="34" charset="0"/>
                </a:rPr>
                <a:t>C</a:t>
              </a:r>
            </a:p>
          </p:txBody>
        </p:sp>
        <p:pic>
          <p:nvPicPr>
            <p:cNvPr id="14349" name="Picture 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82341" y="4996070"/>
              <a:ext cx="2160241" cy="1726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TextBox 11"/>
            <p:cNvSpPr txBox="1">
              <a:spLocks noChangeArrowheads="1"/>
            </p:cNvSpPr>
            <p:nvPr/>
          </p:nvSpPr>
          <p:spPr bwMode="auto">
            <a:xfrm>
              <a:off x="4902677" y="6445174"/>
              <a:ext cx="1879041" cy="276999"/>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r>
                <a:rPr lang="en-AU" altLang="en-US" sz="1200" i="1">
                  <a:solidFill>
                    <a:srgbClr val="FFFF00"/>
                  </a:solidFill>
                  <a:latin typeface="Arial" panose="020B0604020202020204" pitchFamily="34" charset="0"/>
                </a:rPr>
                <a:t>homogenisation 667</a:t>
              </a:r>
              <a:r>
                <a:rPr lang="en-AU" altLang="en-US" sz="1200" i="1" baseline="30000">
                  <a:solidFill>
                    <a:srgbClr val="FFFF00"/>
                  </a:solidFill>
                  <a:latin typeface="Arial" panose="020B0604020202020204" pitchFamily="34" charset="0"/>
                </a:rPr>
                <a:t>o</a:t>
              </a:r>
              <a:r>
                <a:rPr lang="en-AU" altLang="en-US" sz="1200" i="1">
                  <a:solidFill>
                    <a:srgbClr val="FFFF00"/>
                  </a:solidFill>
                  <a:latin typeface="Arial" panose="020B0604020202020204" pitchFamily="34" charset="0"/>
                </a:rPr>
                <a:t>C</a:t>
              </a:r>
            </a:p>
          </p:txBody>
        </p:sp>
        <p:pic>
          <p:nvPicPr>
            <p:cNvPr id="14351" name="Picture 9"/>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04527" y="4996070"/>
              <a:ext cx="2160241" cy="1726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2" name="TextBox 14"/>
            <p:cNvSpPr txBox="1">
              <a:spLocks noChangeArrowheads="1"/>
            </p:cNvSpPr>
            <p:nvPr/>
          </p:nvSpPr>
          <p:spPr bwMode="auto">
            <a:xfrm>
              <a:off x="6846728" y="6465612"/>
              <a:ext cx="2207656" cy="276999"/>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r>
                <a:rPr lang="en-AU" altLang="en-US" sz="1200" i="1">
                  <a:solidFill>
                    <a:srgbClr val="FFFF00"/>
                  </a:solidFill>
                  <a:latin typeface="Arial" panose="020B0604020202020204" pitchFamily="34" charset="0"/>
                </a:rPr>
                <a:t>cooling/immiscibility 505</a:t>
              </a:r>
              <a:r>
                <a:rPr lang="en-AU" altLang="en-US" sz="1200" i="1" baseline="30000">
                  <a:solidFill>
                    <a:srgbClr val="FFFF00"/>
                  </a:solidFill>
                  <a:latin typeface="Arial" panose="020B0604020202020204" pitchFamily="34" charset="0"/>
                </a:rPr>
                <a:t>o</a:t>
              </a:r>
              <a:r>
                <a:rPr lang="en-AU" altLang="en-US" sz="1200" i="1">
                  <a:solidFill>
                    <a:srgbClr val="FFFF00"/>
                  </a:solidFill>
                  <a:latin typeface="Arial" panose="020B0604020202020204" pitchFamily="34" charset="0"/>
                </a:rPr>
                <a:t>C</a:t>
              </a:r>
            </a:p>
          </p:txBody>
        </p:sp>
        <p:pic>
          <p:nvPicPr>
            <p:cNvPr id="14353" name="Picture 6"/>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2392088" y="4996070"/>
              <a:ext cx="2160241" cy="1726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4" name="TextBox 38"/>
            <p:cNvSpPr txBox="1">
              <a:spLocks noChangeArrowheads="1"/>
            </p:cNvSpPr>
            <p:nvPr/>
          </p:nvSpPr>
          <p:spPr bwMode="auto">
            <a:xfrm>
              <a:off x="3329515" y="6445226"/>
              <a:ext cx="1236236" cy="276999"/>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r>
                <a:rPr lang="en-AU" altLang="en-US" sz="1200" i="1">
                  <a:solidFill>
                    <a:srgbClr val="FFFF00"/>
                  </a:solidFill>
                  <a:latin typeface="Arial" panose="020B0604020202020204" pitchFamily="34" charset="0"/>
                </a:rPr>
                <a:t>heating 610</a:t>
              </a:r>
              <a:r>
                <a:rPr lang="en-AU" altLang="en-US" sz="1200" i="1" baseline="30000">
                  <a:solidFill>
                    <a:srgbClr val="FFFF00"/>
                  </a:solidFill>
                  <a:latin typeface="Arial" panose="020B0604020202020204" pitchFamily="34" charset="0"/>
                </a:rPr>
                <a:t>o</a:t>
              </a:r>
              <a:r>
                <a:rPr lang="en-AU" altLang="en-US" sz="1200" i="1">
                  <a:solidFill>
                    <a:srgbClr val="FFFF00"/>
                  </a:solidFill>
                  <a:latin typeface="Arial" panose="020B0604020202020204" pitchFamily="34" charset="0"/>
                </a:rPr>
                <a:t>C</a:t>
              </a:r>
            </a:p>
          </p:txBody>
        </p:sp>
      </p:grpSp>
      <p:sp>
        <p:nvSpPr>
          <p:cNvPr id="44" name="TextBox 43"/>
          <p:cNvSpPr txBox="1"/>
          <p:nvPr/>
        </p:nvSpPr>
        <p:spPr>
          <a:xfrm>
            <a:off x="2990850" y="1903413"/>
            <a:ext cx="2627313" cy="523875"/>
          </a:xfrm>
          <a:prstGeom prst="rect">
            <a:avLst/>
          </a:prstGeom>
          <a:noFill/>
        </p:spPr>
        <p:txBody>
          <a:bodyPr>
            <a:spAutoFit/>
          </a:bodyPr>
          <a:lstStyle/>
          <a:p>
            <a:pPr algn="ctr">
              <a:defRPr/>
            </a:pPr>
            <a:r>
              <a:rPr lang="en-US" sz="1400" dirty="0">
                <a:solidFill>
                  <a:schemeClr val="accent6">
                    <a:lumMod val="75000"/>
                  </a:schemeClr>
                </a:solidFill>
                <a:latin typeface="Comic Sans MS"/>
              </a:rPr>
              <a:t>Olivine, Leslie kimberlite (EKATI cluster, Canada) </a:t>
            </a:r>
            <a:endParaRPr lang="en-US" sz="1400" dirty="0">
              <a:solidFill>
                <a:schemeClr val="accent6">
                  <a:lumMod val="75000"/>
                </a:schemeClr>
              </a:solidFill>
              <a:latin typeface="Comic Sans MS"/>
            </a:endParaRPr>
          </a:p>
        </p:txBody>
      </p:sp>
      <p:grpSp>
        <p:nvGrpSpPr>
          <p:cNvPr id="14344" name="Group 5"/>
          <p:cNvGrpSpPr>
            <a:grpSpLocks/>
          </p:cNvGrpSpPr>
          <p:nvPr/>
        </p:nvGrpSpPr>
        <p:grpSpPr bwMode="auto">
          <a:xfrm>
            <a:off x="5602288" y="117475"/>
            <a:ext cx="3498850" cy="2619375"/>
            <a:chOff x="2593040" y="4989125"/>
            <a:chExt cx="1873746" cy="1731600"/>
          </a:xfrm>
        </p:grpSpPr>
        <p:pic>
          <p:nvPicPr>
            <p:cNvPr id="14345" name="Picture 1"/>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593040" y="4989125"/>
              <a:ext cx="1873746" cy="173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TextBox 45"/>
            <p:cNvSpPr txBox="1">
              <a:spLocks noChangeArrowheads="1"/>
            </p:cNvSpPr>
            <p:nvPr/>
          </p:nvSpPr>
          <p:spPr bwMode="auto">
            <a:xfrm>
              <a:off x="2848452" y="6496723"/>
              <a:ext cx="868321" cy="183176"/>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r>
                <a:rPr lang="en-AU" altLang="en-US" sz="1200" i="1">
                  <a:solidFill>
                    <a:srgbClr val="FFFF00"/>
                  </a:solidFill>
                  <a:latin typeface="Arial" panose="020B0604020202020204" pitchFamily="34" charset="0"/>
                </a:rPr>
                <a:t>immiscibility 635</a:t>
              </a:r>
              <a:r>
                <a:rPr lang="en-AU" altLang="en-US" sz="1200" i="1" baseline="30000">
                  <a:solidFill>
                    <a:srgbClr val="FFFF00"/>
                  </a:solidFill>
                  <a:latin typeface="Arial" panose="020B0604020202020204" pitchFamily="34" charset="0"/>
                </a:rPr>
                <a:t>o</a:t>
              </a:r>
              <a:r>
                <a:rPr lang="en-AU" altLang="en-US" sz="1200" i="1">
                  <a:solidFill>
                    <a:srgbClr val="FFFF00"/>
                  </a:solidFill>
                  <a:latin typeface="Arial" panose="020B0604020202020204" pitchFamily="34" charset="0"/>
                </a:rPr>
                <a:t>C</a:t>
              </a: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1"/>
          <p:cNvGrpSpPr>
            <a:grpSpLocks/>
          </p:cNvGrpSpPr>
          <p:nvPr/>
        </p:nvGrpSpPr>
        <p:grpSpPr bwMode="auto">
          <a:xfrm>
            <a:off x="79375" y="1587500"/>
            <a:ext cx="8924925" cy="3838575"/>
            <a:chOff x="79375" y="1587500"/>
            <a:chExt cx="8924925" cy="3838575"/>
          </a:xfrm>
        </p:grpSpPr>
        <p:pic>
          <p:nvPicPr>
            <p:cNvPr id="15368" name="Picture 50" descr="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375" y="1617663"/>
              <a:ext cx="4498975" cy="38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49" descr="0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79963" y="1587500"/>
              <a:ext cx="4224337"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 Box 22"/>
          <p:cNvSpPr txBox="1">
            <a:spLocks noChangeArrowheads="1"/>
          </p:cNvSpPr>
          <p:nvPr/>
        </p:nvSpPr>
        <p:spPr bwMode="auto">
          <a:xfrm>
            <a:off x="76200" y="17463"/>
            <a:ext cx="8990013" cy="830262"/>
          </a:xfrm>
          <a:prstGeom prst="rect">
            <a:avLst/>
          </a:prstGeom>
          <a:noFill/>
          <a:ln w="9525">
            <a:noFill/>
            <a:miter lim="800000"/>
            <a:headEnd/>
            <a:tailEnd/>
          </a:ln>
          <a:effectLst/>
        </p:spPr>
        <p:txBody>
          <a:bodyPr>
            <a:spAutoFit/>
          </a:bodyPr>
          <a:lstStyle/>
          <a:p>
            <a:pPr algn="ctr">
              <a:defRPr/>
            </a:pPr>
            <a:r>
              <a:rPr lang="en-US" sz="2400" dirty="0">
                <a:effectLst>
                  <a:outerShdw blurRad="38100" dist="38100" dir="2700000" algn="tl">
                    <a:srgbClr val="FFFFFF"/>
                  </a:outerShdw>
                </a:effectLst>
                <a:latin typeface="Arial" charset="0"/>
                <a:cs typeface="+mn-cs"/>
              </a:rPr>
              <a:t>Melt </a:t>
            </a:r>
            <a:r>
              <a:rPr lang="en-US" sz="2400" dirty="0" err="1">
                <a:effectLst>
                  <a:outerShdw blurRad="38100" dist="38100" dir="2700000" algn="tl">
                    <a:srgbClr val="FFFFFF"/>
                  </a:outerShdw>
                </a:effectLst>
                <a:latin typeface="Arial" charset="0"/>
                <a:cs typeface="+mn-cs"/>
              </a:rPr>
              <a:t>homogenisation</a:t>
            </a:r>
            <a:r>
              <a:rPr lang="en-US" sz="2400" dirty="0">
                <a:effectLst>
                  <a:outerShdw blurRad="38100" dist="38100" dir="2700000" algn="tl">
                    <a:srgbClr val="FFFFFF"/>
                  </a:outerShdw>
                </a:effectLst>
                <a:latin typeface="Arial" charset="0"/>
                <a:cs typeface="+mn-cs"/>
              </a:rPr>
              <a:t> temperature ~ 670</a:t>
            </a:r>
            <a:r>
              <a:rPr lang="en-US" sz="2400" baseline="30000" dirty="0">
                <a:effectLst>
                  <a:outerShdw blurRad="38100" dist="38100" dir="2700000" algn="tl">
                    <a:srgbClr val="FFFFFF"/>
                  </a:outerShdw>
                </a:effectLst>
                <a:latin typeface="Arial" charset="0"/>
                <a:cs typeface="+mn-cs"/>
              </a:rPr>
              <a:t>o</a:t>
            </a:r>
            <a:r>
              <a:rPr lang="en-US" sz="2400" dirty="0">
                <a:effectLst>
                  <a:outerShdw blurRad="38100" dist="38100" dir="2700000" algn="tl">
                    <a:srgbClr val="FFFFFF"/>
                  </a:outerShdw>
                </a:effectLst>
                <a:latin typeface="Arial" charset="0"/>
                <a:cs typeface="+mn-cs"/>
              </a:rPr>
              <a:t>C:</a:t>
            </a:r>
          </a:p>
          <a:p>
            <a:pPr algn="ctr">
              <a:defRPr/>
            </a:pPr>
            <a:r>
              <a:rPr lang="en-US" sz="2400" dirty="0">
                <a:effectLst>
                  <a:outerShdw blurRad="38100" dist="38100" dir="2700000" algn="tl">
                    <a:srgbClr val="FFFFFF"/>
                  </a:outerShdw>
                </a:effectLst>
                <a:latin typeface="Arial" charset="0"/>
                <a:cs typeface="+mn-cs"/>
              </a:rPr>
              <a:t>common in ALL kimberlites</a:t>
            </a:r>
            <a:endParaRPr lang="en-US" sz="2400" dirty="0">
              <a:effectLst>
                <a:outerShdw blurRad="38100" dist="38100" dir="2700000" algn="tl">
                  <a:srgbClr val="FFFFFF"/>
                </a:outerShdw>
              </a:effectLst>
              <a:latin typeface="Arial" charset="0"/>
              <a:cs typeface="+mn-cs"/>
            </a:endParaRPr>
          </a:p>
        </p:txBody>
      </p:sp>
      <p:grpSp>
        <p:nvGrpSpPr>
          <p:cNvPr id="6" name="Group 51"/>
          <p:cNvGrpSpPr>
            <a:grpSpLocks/>
          </p:cNvGrpSpPr>
          <p:nvPr/>
        </p:nvGrpSpPr>
        <p:grpSpPr bwMode="auto">
          <a:xfrm>
            <a:off x="95250" y="1597025"/>
            <a:ext cx="8912225" cy="4972050"/>
            <a:chOff x="53" y="1006"/>
            <a:chExt cx="5614" cy="3132"/>
          </a:xfrm>
        </p:grpSpPr>
        <p:pic>
          <p:nvPicPr>
            <p:cNvPr id="15365" name="Picture 43" descr="Kimberlite_run2"/>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53" y="1023"/>
              <a:ext cx="2831" cy="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44" descr="Kimberlite_run1"/>
            <p:cNvPicPr>
              <a:picLocks noChangeAspect="1" noChangeArrowheads="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06" y="1006"/>
              <a:ext cx="2661" cy="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6"/>
            <p:cNvSpPr txBox="1">
              <a:spLocks noChangeArrowheads="1"/>
            </p:cNvSpPr>
            <p:nvPr/>
          </p:nvSpPr>
          <p:spPr bwMode="auto">
            <a:xfrm>
              <a:off x="356" y="3615"/>
              <a:ext cx="5055" cy="523"/>
            </a:xfrm>
            <a:prstGeom prst="rect">
              <a:avLst/>
            </a:prstGeom>
            <a:noFill/>
            <a:ln w="9525">
              <a:noFill/>
              <a:miter lim="800000"/>
              <a:headEnd/>
              <a:tailEnd/>
            </a:ln>
            <a:effectLst/>
          </p:spPr>
          <p:txBody>
            <a:bodyPr>
              <a:spAutoFit/>
            </a:bodyPr>
            <a:lstStyle/>
            <a:p>
              <a:pPr algn="ctr">
                <a:defRPr/>
              </a:pPr>
              <a:r>
                <a:rPr lang="en-US" sz="2400" dirty="0">
                  <a:effectLst>
                    <a:outerShdw blurRad="38100" dist="38100" dir="2700000" algn="tl">
                      <a:srgbClr val="FFFFFF"/>
                    </a:outerShdw>
                  </a:effectLst>
                  <a:latin typeface="Arial" charset="0"/>
                </a:rPr>
                <a:t>Carbonate-chloride melt immiscibility &lt; 670</a:t>
              </a:r>
              <a:r>
                <a:rPr lang="en-US" sz="2400" baseline="30000" dirty="0">
                  <a:effectLst>
                    <a:outerShdw blurRad="38100" dist="38100" dir="2700000" algn="tl">
                      <a:srgbClr val="FFFFFF"/>
                    </a:outerShdw>
                  </a:effectLst>
                  <a:latin typeface="Arial" charset="0"/>
                </a:rPr>
                <a:t>o</a:t>
              </a:r>
              <a:r>
                <a:rPr lang="en-US" sz="2400" dirty="0">
                  <a:effectLst>
                    <a:outerShdw blurRad="38100" dist="38100" dir="2700000" algn="tl">
                      <a:srgbClr val="FFFFFF"/>
                    </a:outerShdw>
                  </a:effectLst>
                  <a:latin typeface="Arial" charset="0"/>
                </a:rPr>
                <a:t>C:</a:t>
              </a:r>
            </a:p>
            <a:p>
              <a:pPr algn="ctr">
                <a:defRPr/>
              </a:pPr>
              <a:r>
                <a:rPr lang="en-US" sz="2400" dirty="0">
                  <a:effectLst>
                    <a:outerShdw blurRad="38100" dist="38100" dir="2700000" algn="tl">
                      <a:srgbClr val="FFFFFF"/>
                    </a:outerShdw>
                  </a:effectLst>
                  <a:latin typeface="Arial" charset="0"/>
                </a:rPr>
                <a:t>common in ALL kimberlites</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 Box 1058"/>
          <p:cNvSpPr txBox="1">
            <a:spLocks noChangeArrowheads="1"/>
          </p:cNvSpPr>
          <p:nvPr/>
        </p:nvSpPr>
        <p:spPr bwMode="auto">
          <a:xfrm>
            <a:off x="182563" y="139700"/>
            <a:ext cx="8710612" cy="369888"/>
          </a:xfrm>
          <a:prstGeom prst="rect">
            <a:avLst/>
          </a:prstGeom>
          <a:noFill/>
          <a:ln w="9525">
            <a:noFill/>
            <a:miter lim="800000"/>
            <a:headEnd/>
            <a:tailEnd/>
          </a:ln>
          <a:effectLst/>
        </p:spPr>
        <p:txBody>
          <a:bodyPr>
            <a:spAutoFit/>
          </a:bodyPr>
          <a:lstStyle/>
          <a:p>
            <a:pPr algn="ctr">
              <a:defRPr/>
            </a:pPr>
            <a:r>
              <a:rPr lang="en-US" sz="1800" dirty="0" err="1">
                <a:effectLst>
                  <a:outerShdw blurRad="38100" dist="38100" dir="2700000" algn="tl">
                    <a:srgbClr val="FFFFFF"/>
                  </a:outerShdw>
                </a:effectLst>
                <a:latin typeface="Arial" charset="0"/>
                <a:cs typeface="+mn-cs"/>
              </a:rPr>
              <a:t>Udachnaya</a:t>
            </a:r>
            <a:r>
              <a:rPr lang="en-US" sz="1800" dirty="0">
                <a:effectLst>
                  <a:outerShdw blurRad="38100" dist="38100" dir="2700000" algn="tl">
                    <a:srgbClr val="FFFFFF"/>
                  </a:outerShdw>
                </a:effectLst>
                <a:latin typeface="Arial" charset="0"/>
                <a:cs typeface="+mn-cs"/>
              </a:rPr>
              <a:t>-East </a:t>
            </a:r>
            <a:r>
              <a:rPr lang="en-US" sz="1800" dirty="0" err="1">
                <a:effectLst>
                  <a:outerShdw blurRad="38100" dist="38100" dir="2700000" algn="tl">
                    <a:srgbClr val="FFFFFF"/>
                  </a:outerShdw>
                </a:effectLst>
                <a:latin typeface="Arial" charset="0"/>
                <a:cs typeface="+mn-cs"/>
              </a:rPr>
              <a:t>kimberlite</a:t>
            </a:r>
            <a:r>
              <a:rPr lang="en-US" sz="1800" dirty="0">
                <a:effectLst>
                  <a:outerShdw blurRad="38100" dist="38100" dir="2700000" algn="tl">
                    <a:srgbClr val="FFFFFF"/>
                  </a:outerShdw>
                </a:effectLst>
                <a:latin typeface="Arial" charset="0"/>
                <a:cs typeface="+mn-cs"/>
              </a:rPr>
              <a:t>: carbonate-chloride “pools” of residual melt</a:t>
            </a:r>
          </a:p>
        </p:txBody>
      </p:sp>
      <p:pic>
        <p:nvPicPr>
          <p:cNvPr id="16387" name="Picture 1059" descr="nodule1"/>
          <p:cNvPicPr>
            <a:picLocks noChangeAspect="1" noChangeArrowheads="1"/>
          </p:cNvPicPr>
          <p:nvPr/>
        </p:nvPicPr>
        <p:blipFill>
          <a:blip r:embed="rId2" cstate="email">
            <a:lum bright="-6000" contrast="6000"/>
            <a:extLst>
              <a:ext uri="{28A0092B-C50C-407E-A947-70E740481C1C}">
                <a14:useLocalDpi xmlns:a14="http://schemas.microsoft.com/office/drawing/2010/main"/>
              </a:ext>
            </a:extLst>
          </a:blip>
          <a:srcRect/>
          <a:stretch>
            <a:fillRect/>
          </a:stretch>
        </p:blipFill>
        <p:spPr bwMode="auto">
          <a:xfrm>
            <a:off x="663575" y="458788"/>
            <a:ext cx="4117975"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064"/>
          <p:cNvSpPr txBox="1">
            <a:spLocks noChangeArrowheads="1"/>
          </p:cNvSpPr>
          <p:nvPr/>
        </p:nvSpPr>
        <p:spPr bwMode="auto">
          <a:xfrm>
            <a:off x="0" y="6165850"/>
            <a:ext cx="3506788" cy="457200"/>
          </a:xfrm>
          <a:prstGeom prst="rect">
            <a:avLst/>
          </a:prstGeom>
          <a:noFill/>
          <a:ln w="9525">
            <a:noFill/>
            <a:miter lim="800000"/>
            <a:headEnd/>
            <a:tailEnd/>
          </a:ln>
          <a:effectLst/>
        </p:spPr>
        <p:txBody>
          <a:bodyPr>
            <a:spAutoFit/>
          </a:bodyPr>
          <a:lstStyle/>
          <a:p>
            <a:pPr algn="ctr">
              <a:defRPr/>
            </a:pPr>
            <a:r>
              <a:rPr lang="en-US" sz="2400" dirty="0">
                <a:solidFill>
                  <a:srgbClr val="1F1FFF"/>
                </a:solidFill>
                <a:effectLst>
                  <a:outerShdw blurRad="38100" dist="38100" dir="2700000" algn="tl">
                    <a:srgbClr val="000000"/>
                  </a:outerShdw>
                </a:effectLst>
                <a:latin typeface="Comic Sans MS" pitchFamily="66" charset="0"/>
                <a:cs typeface="+mn-cs"/>
              </a:rPr>
              <a:t>Chloride “nodules”</a:t>
            </a:r>
          </a:p>
        </p:txBody>
      </p:sp>
      <p:pic>
        <p:nvPicPr>
          <p:cNvPr id="16389" name="Picture 1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3825" y="2770188"/>
            <a:ext cx="306070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8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09938" y="3417888"/>
            <a:ext cx="2347912"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43575" y="2757488"/>
            <a:ext cx="30607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43575" y="615950"/>
            <a:ext cx="3249613"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86"/>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767388" y="4767263"/>
            <a:ext cx="3059112"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6" descr="m474-6_1_BSE_1"/>
          <p:cNvPicPr>
            <a:picLocks noChangeAspect="1" noChangeArrowheads="1"/>
          </p:cNvPicPr>
          <p:nvPr/>
        </p:nvPicPr>
        <p:blipFill>
          <a:blip r:embed="rId2" cstate="email">
            <a:lum bright="6000" contrast="36000"/>
            <a:extLst>
              <a:ext uri="{28A0092B-C50C-407E-A947-70E740481C1C}">
                <a14:useLocalDpi xmlns:a14="http://schemas.microsoft.com/office/drawing/2010/main"/>
              </a:ext>
            </a:extLst>
          </a:blip>
          <a:srcRect/>
          <a:stretch>
            <a:fillRect/>
          </a:stretch>
        </p:blipFill>
        <p:spPr bwMode="auto">
          <a:xfrm>
            <a:off x="4948238" y="3836988"/>
            <a:ext cx="3836987"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039" descr="2-03-1"/>
          <p:cNvPicPr>
            <a:picLocks noChangeAspect="1" noChangeArrowheads="1"/>
          </p:cNvPicPr>
          <p:nvPr/>
        </p:nvPicPr>
        <p:blipFill>
          <a:blip r:embed="rId3" cstate="email">
            <a:lum bright="24000" contrast="36000"/>
            <a:extLst>
              <a:ext uri="{28A0092B-C50C-407E-A947-70E740481C1C}">
                <a14:useLocalDpi xmlns:a14="http://schemas.microsoft.com/office/drawing/2010/main"/>
              </a:ext>
            </a:extLst>
          </a:blip>
          <a:srcRect/>
          <a:stretch>
            <a:fillRect/>
          </a:stretch>
        </p:blipFill>
        <p:spPr bwMode="auto">
          <a:xfrm>
            <a:off x="246063" y="606425"/>
            <a:ext cx="4084637"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7412" name="Picture 1040" descr="2-03-3"/>
          <p:cNvPicPr>
            <a:picLocks noChangeAspect="1" noChangeArrowheads="1"/>
          </p:cNvPicPr>
          <p:nvPr/>
        </p:nvPicPr>
        <p:blipFill>
          <a:blip r:embed="rId4" cstate="email">
            <a:lum bright="12000" contrast="18000"/>
            <a:extLst>
              <a:ext uri="{28A0092B-C50C-407E-A947-70E740481C1C}">
                <a14:useLocalDpi xmlns:a14="http://schemas.microsoft.com/office/drawing/2010/main"/>
              </a:ext>
            </a:extLst>
          </a:blip>
          <a:srcRect/>
          <a:stretch>
            <a:fillRect/>
          </a:stretch>
        </p:blipFill>
        <p:spPr bwMode="auto">
          <a:xfrm>
            <a:off x="246063" y="3741738"/>
            <a:ext cx="4035425"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72" name="Text Box 1058"/>
          <p:cNvSpPr txBox="1">
            <a:spLocks noChangeArrowheads="1"/>
          </p:cNvSpPr>
          <p:nvPr/>
        </p:nvSpPr>
        <p:spPr bwMode="auto">
          <a:xfrm>
            <a:off x="182563" y="139700"/>
            <a:ext cx="8710612" cy="369888"/>
          </a:xfrm>
          <a:prstGeom prst="rect">
            <a:avLst/>
          </a:prstGeom>
          <a:noFill/>
          <a:ln w="9525">
            <a:noFill/>
            <a:miter lim="800000"/>
            <a:headEnd/>
            <a:tailEnd/>
          </a:ln>
          <a:effectLst/>
        </p:spPr>
        <p:txBody>
          <a:bodyPr>
            <a:spAutoFit/>
          </a:bodyPr>
          <a:lstStyle/>
          <a:p>
            <a:pPr algn="ctr">
              <a:defRPr/>
            </a:pPr>
            <a:r>
              <a:rPr lang="en-US" sz="1800" dirty="0" err="1">
                <a:effectLst>
                  <a:outerShdw blurRad="38100" dist="38100" dir="2700000" algn="tl">
                    <a:srgbClr val="FFFFFF"/>
                  </a:outerShdw>
                </a:effectLst>
                <a:latin typeface="Arial" charset="0"/>
                <a:cs typeface="+mn-cs"/>
              </a:rPr>
              <a:t>Udachnaya</a:t>
            </a:r>
            <a:r>
              <a:rPr lang="en-US" sz="1800" dirty="0">
                <a:effectLst>
                  <a:outerShdw blurRad="38100" dist="38100" dir="2700000" algn="tl">
                    <a:srgbClr val="FFFFFF"/>
                  </a:outerShdw>
                </a:effectLst>
                <a:latin typeface="Arial" charset="0"/>
                <a:cs typeface="+mn-cs"/>
              </a:rPr>
              <a:t>-East </a:t>
            </a:r>
            <a:r>
              <a:rPr lang="en-US" sz="1800" dirty="0" err="1">
                <a:effectLst>
                  <a:outerShdw blurRad="38100" dist="38100" dir="2700000" algn="tl">
                    <a:srgbClr val="FFFFFF"/>
                  </a:outerShdw>
                </a:effectLst>
                <a:latin typeface="Arial" charset="0"/>
                <a:cs typeface="+mn-cs"/>
              </a:rPr>
              <a:t>kimberlite</a:t>
            </a:r>
            <a:r>
              <a:rPr lang="en-US" sz="1800" dirty="0">
                <a:effectLst>
                  <a:outerShdw blurRad="38100" dist="38100" dir="2700000" algn="tl">
                    <a:srgbClr val="FFFFFF"/>
                  </a:outerShdw>
                </a:effectLst>
                <a:latin typeface="Arial" charset="0"/>
                <a:cs typeface="+mn-cs"/>
              </a:rPr>
              <a:t>: carbonate-chloride “pools” of residual melt</a:t>
            </a:r>
          </a:p>
        </p:txBody>
      </p:sp>
      <p:pic>
        <p:nvPicPr>
          <p:cNvPr id="17414" name="Picture 56" descr="5A-03-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21200" y="614363"/>
            <a:ext cx="4264025"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Text Box 1066"/>
          <p:cNvSpPr txBox="1">
            <a:spLocks noChangeArrowheads="1"/>
          </p:cNvSpPr>
          <p:nvPr/>
        </p:nvSpPr>
        <p:spPr bwMode="auto">
          <a:xfrm>
            <a:off x="1868488" y="3000375"/>
            <a:ext cx="4924425" cy="1019175"/>
          </a:xfrm>
          <a:prstGeom prst="rect">
            <a:avLst/>
          </a:prstGeom>
          <a:solidFill>
            <a:schemeClr val="bg1">
              <a:alpha val="64000"/>
            </a:schemeClr>
          </a:solidFill>
          <a:ln w="9525">
            <a:noFill/>
            <a:miter lim="800000"/>
            <a:headEnd/>
            <a:tailEnd/>
          </a:ln>
          <a:effectLst/>
        </p:spPr>
        <p:txBody>
          <a:bodyPr>
            <a:spAutoFit/>
          </a:bodyPr>
          <a:lstStyle/>
          <a:p>
            <a:pPr algn="ctr">
              <a:lnSpc>
                <a:spcPct val="85000"/>
              </a:lnSpc>
              <a:defRPr/>
            </a:pPr>
            <a:r>
              <a:rPr lang="en-US" dirty="0">
                <a:solidFill>
                  <a:srgbClr val="1F1FFF"/>
                </a:solidFill>
                <a:effectLst>
                  <a:outerShdw blurRad="38100" dist="38100" dir="2700000" algn="tl">
                    <a:srgbClr val="000000"/>
                  </a:outerShdw>
                </a:effectLst>
                <a:latin typeface="Comic Sans MS" pitchFamily="66" charset="0"/>
                <a:cs typeface="+mn-cs"/>
              </a:rPr>
              <a:t>Carbonate- chloride “nodules”</a:t>
            </a:r>
          </a:p>
          <a:p>
            <a:pPr algn="ctr">
              <a:lnSpc>
                <a:spcPct val="90000"/>
              </a:lnSpc>
              <a:defRPr/>
            </a:pPr>
            <a:r>
              <a:rPr lang="en-AU" sz="1600" noProof="1">
                <a:latin typeface="Tahoma" charset="0"/>
                <a:cs typeface="+mn-cs"/>
              </a:rPr>
              <a:t>n</a:t>
            </a:r>
            <a:r>
              <a:rPr lang="en-AU" sz="1600" noProof="1">
                <a:latin typeface="Tahoma" charset="0"/>
                <a:cs typeface="+mn-cs"/>
              </a:rPr>
              <a:t>yerereite;</a:t>
            </a:r>
            <a:r>
              <a:rPr lang="en-US" sz="1600" dirty="0">
                <a:latin typeface="Comic Sans MS" pitchFamily="66" charset="0"/>
                <a:cs typeface="+mn-cs"/>
              </a:rPr>
              <a:t> </a:t>
            </a:r>
            <a:r>
              <a:rPr lang="en-US" sz="1600" dirty="0" err="1">
                <a:latin typeface="Tahoma" charset="0"/>
                <a:cs typeface="+mn-cs"/>
              </a:rPr>
              <a:t>shortite</a:t>
            </a:r>
            <a:r>
              <a:rPr lang="en-US" sz="1600" dirty="0">
                <a:latin typeface="Tahoma" charset="0"/>
                <a:cs typeface="+mn-cs"/>
              </a:rPr>
              <a:t>; </a:t>
            </a:r>
            <a:r>
              <a:rPr lang="en-AU" sz="1600" dirty="0" err="1">
                <a:latin typeface="Tahoma" charset="0"/>
                <a:cs typeface="+mn-cs"/>
              </a:rPr>
              <a:t>northupite</a:t>
            </a:r>
            <a:r>
              <a:rPr lang="en-AU" sz="1600" dirty="0">
                <a:latin typeface="Tahoma" charset="0"/>
                <a:cs typeface="+mn-cs"/>
              </a:rPr>
              <a:t>, halite, </a:t>
            </a:r>
            <a:r>
              <a:rPr lang="en-AU" sz="1600" dirty="0" err="1">
                <a:latin typeface="Tahoma" charset="0"/>
                <a:cs typeface="+mn-cs"/>
              </a:rPr>
              <a:t>sylvite</a:t>
            </a:r>
            <a:r>
              <a:rPr lang="en-AU" sz="1600" dirty="0">
                <a:latin typeface="Tahoma" charset="0"/>
                <a:cs typeface="+mn-cs"/>
              </a:rPr>
              <a:t>, apatite</a:t>
            </a:r>
            <a:r>
              <a:rPr lang="en-AU" sz="1600" dirty="0">
                <a:latin typeface="Tahoma" charset="0"/>
                <a:cs typeface="+mn-cs"/>
              </a:rPr>
              <a:t>, </a:t>
            </a:r>
            <a:r>
              <a:rPr lang="en-AU" sz="1600" dirty="0" err="1">
                <a:latin typeface="Tahoma" charset="0"/>
                <a:cs typeface="+mn-cs"/>
              </a:rPr>
              <a:t>aphthitalite</a:t>
            </a:r>
            <a:r>
              <a:rPr lang="en-AU" sz="1600" dirty="0">
                <a:latin typeface="Tahoma" charset="0"/>
                <a:cs typeface="+mn-cs"/>
              </a:rPr>
              <a:t>, </a:t>
            </a:r>
            <a:r>
              <a:rPr lang="en-AU" sz="1600" dirty="0">
                <a:latin typeface="Tahoma" charset="0"/>
                <a:cs typeface="+mn-cs"/>
              </a:rPr>
              <a:t>olivine, calcite, </a:t>
            </a:r>
            <a:r>
              <a:rPr lang="en-AU" sz="1600" dirty="0" err="1">
                <a:latin typeface="Tahoma" charset="0"/>
                <a:cs typeface="+mn-cs"/>
              </a:rPr>
              <a:t>tetraferriphlogopite</a:t>
            </a:r>
            <a:endParaRPr lang="en-US" sz="1600" b="0" dirty="0">
              <a:latin typeface="Comic Sans MS" pitchFamily="66"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a:grpSpLocks/>
          </p:cNvGrpSpPr>
          <p:nvPr/>
        </p:nvGrpSpPr>
        <p:grpSpPr bwMode="auto">
          <a:xfrm>
            <a:off x="5291138" y="752475"/>
            <a:ext cx="3749675" cy="6065838"/>
            <a:chOff x="5290539" y="752708"/>
            <a:chExt cx="3749744" cy="6065729"/>
          </a:xfrm>
        </p:grpSpPr>
        <p:pic>
          <p:nvPicPr>
            <p:cNvPr id="18479" name="Picture 57" descr="5A-03-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77088" y="752708"/>
              <a:ext cx="3607424" cy="270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80" name="Picture 60" descr="PB060029"/>
            <p:cNvPicPr>
              <a:picLocks noChangeAspect="1" noChangeArrowheads="1"/>
            </p:cNvPicPr>
            <p:nvPr/>
          </p:nvPicPr>
          <p:blipFill>
            <a:blip r:embed="rId4" cstate="email">
              <a:grayscl/>
              <a:extLst>
                <a:ext uri="{28A0092B-C50C-407E-A947-70E740481C1C}">
                  <a14:useLocalDpi xmlns:a14="http://schemas.microsoft.com/office/drawing/2010/main"/>
                </a:ext>
              </a:extLst>
            </a:blip>
            <a:srcRect/>
            <a:stretch>
              <a:fillRect/>
            </a:stretch>
          </p:blipFill>
          <p:spPr bwMode="auto">
            <a:xfrm>
              <a:off x="5377088" y="3512630"/>
              <a:ext cx="3607424" cy="3258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TextBox 7"/>
            <p:cNvSpPr txBox="1">
              <a:spLocks noChangeArrowheads="1"/>
            </p:cNvSpPr>
            <p:nvPr/>
          </p:nvSpPr>
          <p:spPr bwMode="auto">
            <a:xfrm>
              <a:off x="5290539" y="6480305"/>
              <a:ext cx="3749744" cy="338132"/>
            </a:xfrm>
            <a:prstGeom prst="rect">
              <a:avLst/>
            </a:prstGeom>
            <a:solidFill>
              <a:srgbClr val="FFFFFF">
                <a:alpha val="52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Tahoma" pitchFamily="34" charset="0"/>
                  <a:cs typeface="Arial" charset="0"/>
                </a:defRPr>
              </a:lvl1pPr>
              <a:lvl2pPr marL="742950" indent="-285750" eaLnBrk="0" hangingPunct="0">
                <a:defRPr sz="2000" b="1">
                  <a:solidFill>
                    <a:schemeClr val="tx1"/>
                  </a:solidFill>
                  <a:latin typeface="Tahoma" pitchFamily="34" charset="0"/>
                  <a:cs typeface="Arial" charset="0"/>
                </a:defRPr>
              </a:lvl2pPr>
              <a:lvl3pPr marL="1143000" indent="-228600" eaLnBrk="0" hangingPunct="0">
                <a:defRPr sz="2000" b="1">
                  <a:solidFill>
                    <a:schemeClr val="tx1"/>
                  </a:solidFill>
                  <a:latin typeface="Tahoma" pitchFamily="34" charset="0"/>
                  <a:cs typeface="Arial" charset="0"/>
                </a:defRPr>
              </a:lvl3pPr>
              <a:lvl4pPr marL="1600200" indent="-228600" eaLnBrk="0" hangingPunct="0">
                <a:defRPr sz="2000" b="1">
                  <a:solidFill>
                    <a:schemeClr val="tx1"/>
                  </a:solidFill>
                  <a:latin typeface="Tahoma" pitchFamily="34" charset="0"/>
                  <a:cs typeface="Arial" charset="0"/>
                </a:defRPr>
              </a:lvl4pPr>
              <a:lvl5pPr marL="2057400" indent="-228600" eaLnBrk="0" hangingPunct="0">
                <a:defRPr sz="2000" b="1">
                  <a:solidFill>
                    <a:schemeClr val="tx1"/>
                  </a:solidFill>
                  <a:latin typeface="Tahoma" pitchFamily="34" charset="0"/>
                  <a:cs typeface="Arial" charset="0"/>
                </a:defRPr>
              </a:lvl5pPr>
              <a:lvl6pPr marL="2514600" indent="-228600" eaLnBrk="0" fontAlgn="base" hangingPunct="0">
                <a:spcBef>
                  <a:spcPct val="0"/>
                </a:spcBef>
                <a:spcAft>
                  <a:spcPct val="0"/>
                </a:spcAft>
                <a:defRPr sz="2000" b="1">
                  <a:solidFill>
                    <a:schemeClr val="tx1"/>
                  </a:solidFill>
                  <a:latin typeface="Tahoma" pitchFamily="34" charset="0"/>
                  <a:cs typeface="Arial" charset="0"/>
                </a:defRPr>
              </a:lvl6pPr>
              <a:lvl7pPr marL="2971800" indent="-228600" eaLnBrk="0" fontAlgn="base" hangingPunct="0">
                <a:spcBef>
                  <a:spcPct val="0"/>
                </a:spcBef>
                <a:spcAft>
                  <a:spcPct val="0"/>
                </a:spcAft>
                <a:defRPr sz="2000" b="1">
                  <a:solidFill>
                    <a:schemeClr val="tx1"/>
                  </a:solidFill>
                  <a:latin typeface="Tahoma" pitchFamily="34" charset="0"/>
                  <a:cs typeface="Arial" charset="0"/>
                </a:defRPr>
              </a:lvl7pPr>
              <a:lvl8pPr marL="3429000" indent="-228600" eaLnBrk="0" fontAlgn="base" hangingPunct="0">
                <a:spcBef>
                  <a:spcPct val="0"/>
                </a:spcBef>
                <a:spcAft>
                  <a:spcPct val="0"/>
                </a:spcAft>
                <a:defRPr sz="2000" b="1">
                  <a:solidFill>
                    <a:schemeClr val="tx1"/>
                  </a:solidFill>
                  <a:latin typeface="Tahoma" pitchFamily="34" charset="0"/>
                  <a:cs typeface="Arial" charset="0"/>
                </a:defRPr>
              </a:lvl8pPr>
              <a:lvl9pPr marL="3886200" indent="-228600" eaLnBrk="0" fontAlgn="base" hangingPunct="0">
                <a:spcBef>
                  <a:spcPct val="0"/>
                </a:spcBef>
                <a:spcAft>
                  <a:spcPct val="0"/>
                </a:spcAft>
                <a:defRPr sz="2000" b="1">
                  <a:solidFill>
                    <a:schemeClr val="tx1"/>
                  </a:solidFill>
                  <a:latin typeface="Tahoma" pitchFamily="34" charset="0"/>
                  <a:cs typeface="Arial" charset="0"/>
                </a:defRPr>
              </a:lvl9pPr>
            </a:lstStyle>
            <a:p>
              <a:pPr eaLnBrk="1" hangingPunct="1">
                <a:defRPr/>
              </a:pPr>
              <a:r>
                <a:rPr lang="en-AU" sz="1600" dirty="0" smtClean="0">
                  <a:effectLst>
                    <a:outerShdw blurRad="38100" dist="38100" dir="2700000" algn="tl">
                      <a:srgbClr val="000000">
                        <a:alpha val="43137"/>
                      </a:srgbClr>
                    </a:outerShdw>
                  </a:effectLst>
                </a:rPr>
                <a:t>melt inclusion in olivine at ~590</a:t>
              </a:r>
              <a:r>
                <a:rPr lang="en-AU" sz="1600" baseline="30000" dirty="0" smtClean="0">
                  <a:effectLst>
                    <a:outerShdw blurRad="38100" dist="38100" dir="2700000" algn="tl">
                      <a:srgbClr val="000000">
                        <a:alpha val="43137"/>
                      </a:srgbClr>
                    </a:outerShdw>
                  </a:effectLst>
                </a:rPr>
                <a:t>o</a:t>
              </a:r>
              <a:r>
                <a:rPr lang="en-AU" sz="1600" dirty="0" smtClean="0">
                  <a:effectLst>
                    <a:outerShdw blurRad="38100" dist="38100" dir="2700000" algn="tl">
                      <a:srgbClr val="000000">
                        <a:alpha val="43137"/>
                      </a:srgbClr>
                    </a:outerShdw>
                  </a:effectLst>
                </a:rPr>
                <a:t>C</a:t>
              </a:r>
            </a:p>
          </p:txBody>
        </p:sp>
      </p:grpSp>
      <p:sp>
        <p:nvSpPr>
          <p:cNvPr id="10" name="Text Box 1058"/>
          <p:cNvSpPr txBox="1">
            <a:spLocks noChangeArrowheads="1"/>
          </p:cNvSpPr>
          <p:nvPr/>
        </p:nvSpPr>
        <p:spPr bwMode="auto">
          <a:xfrm>
            <a:off x="182563" y="139700"/>
            <a:ext cx="8710612" cy="369888"/>
          </a:xfrm>
          <a:prstGeom prst="rect">
            <a:avLst/>
          </a:prstGeom>
          <a:noFill/>
          <a:ln w="9525">
            <a:noFill/>
            <a:miter lim="800000"/>
            <a:headEnd/>
            <a:tailEnd/>
          </a:ln>
          <a:effectLst/>
        </p:spPr>
        <p:txBody>
          <a:bodyPr>
            <a:spAutoFit/>
          </a:bodyPr>
          <a:lstStyle/>
          <a:p>
            <a:pPr algn="ctr">
              <a:defRPr/>
            </a:pPr>
            <a:r>
              <a:rPr lang="en-US" sz="1800" dirty="0" err="1">
                <a:effectLst>
                  <a:outerShdw blurRad="38100" dist="38100" dir="2700000" algn="tl">
                    <a:srgbClr val="FFFFFF"/>
                  </a:outerShdw>
                </a:effectLst>
                <a:latin typeface="Arial" charset="0"/>
                <a:cs typeface="+mn-cs"/>
              </a:rPr>
              <a:t>Udachnaya</a:t>
            </a:r>
            <a:r>
              <a:rPr lang="en-US" sz="1800" dirty="0">
                <a:effectLst>
                  <a:outerShdw blurRad="38100" dist="38100" dir="2700000" algn="tl">
                    <a:srgbClr val="FFFFFF"/>
                  </a:outerShdw>
                </a:effectLst>
                <a:latin typeface="Arial" charset="0"/>
                <a:cs typeface="+mn-cs"/>
              </a:rPr>
              <a:t>-East </a:t>
            </a:r>
            <a:r>
              <a:rPr lang="en-US" sz="1800" dirty="0" err="1">
                <a:effectLst>
                  <a:outerShdw blurRad="38100" dist="38100" dir="2700000" algn="tl">
                    <a:srgbClr val="FFFFFF"/>
                  </a:outerShdw>
                </a:effectLst>
                <a:latin typeface="Arial" charset="0"/>
                <a:cs typeface="+mn-cs"/>
              </a:rPr>
              <a:t>kimberlite</a:t>
            </a:r>
            <a:r>
              <a:rPr lang="en-US" sz="1800" dirty="0">
                <a:effectLst>
                  <a:outerShdw blurRad="38100" dist="38100" dir="2700000" algn="tl">
                    <a:srgbClr val="FFFFFF"/>
                  </a:outerShdw>
                </a:effectLst>
                <a:latin typeface="Arial" charset="0"/>
                <a:cs typeface="+mn-cs"/>
              </a:rPr>
              <a:t>: carbonate-chloride “pools” of residual melt</a:t>
            </a:r>
          </a:p>
        </p:txBody>
      </p:sp>
      <p:grpSp>
        <p:nvGrpSpPr>
          <p:cNvPr id="18436" name="Group 67"/>
          <p:cNvGrpSpPr>
            <a:grpSpLocks/>
          </p:cNvGrpSpPr>
          <p:nvPr/>
        </p:nvGrpSpPr>
        <p:grpSpPr bwMode="auto">
          <a:xfrm>
            <a:off x="79375" y="752475"/>
            <a:ext cx="5233988" cy="2008188"/>
            <a:chOff x="722" y="379"/>
            <a:chExt cx="2858" cy="993"/>
          </a:xfrm>
        </p:grpSpPr>
        <p:pic>
          <p:nvPicPr>
            <p:cNvPr id="18473" name="Picture 23" descr="UV-2-03-1"/>
            <p:cNvPicPr>
              <a:picLocks noChangeAspect="1" noChangeArrowheads="1"/>
            </p:cNvPicPr>
            <p:nvPr/>
          </p:nvPicPr>
          <p:blipFill>
            <a:blip r:embed="rId5" cstate="email">
              <a:lum bright="-6000" contrast="12000"/>
              <a:grayscl/>
              <a:extLst>
                <a:ext uri="{28A0092B-C50C-407E-A947-70E740481C1C}">
                  <a14:useLocalDpi xmlns:a14="http://schemas.microsoft.com/office/drawing/2010/main"/>
                </a:ext>
              </a:extLst>
            </a:blip>
            <a:srcRect/>
            <a:stretch>
              <a:fillRect/>
            </a:stretch>
          </p:blipFill>
          <p:spPr bwMode="auto">
            <a:xfrm>
              <a:off x="2172" y="379"/>
              <a:ext cx="1396" cy="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4" name="Picture 24" descr="UV-2-03-2"/>
            <p:cNvPicPr>
              <a:picLocks noChangeAspect="1" noChangeArrowheads="1"/>
            </p:cNvPicPr>
            <p:nvPr/>
          </p:nvPicPr>
          <p:blipFill>
            <a:blip r:embed="rId6" cstate="email">
              <a:lum bright="-6000" contrast="18000"/>
              <a:grayscl/>
              <a:extLst>
                <a:ext uri="{28A0092B-C50C-407E-A947-70E740481C1C}">
                  <a14:useLocalDpi xmlns:a14="http://schemas.microsoft.com/office/drawing/2010/main"/>
                </a:ext>
              </a:extLst>
            </a:blip>
            <a:srcRect/>
            <a:stretch>
              <a:fillRect/>
            </a:stretch>
          </p:blipFill>
          <p:spPr bwMode="auto">
            <a:xfrm>
              <a:off x="740" y="379"/>
              <a:ext cx="1396" cy="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5" name="Line 54"/>
            <p:cNvSpPr>
              <a:spLocks noChangeShapeType="1"/>
            </p:cNvSpPr>
            <p:nvPr/>
          </p:nvSpPr>
          <p:spPr bwMode="auto">
            <a:xfrm>
              <a:off x="756" y="1332"/>
              <a:ext cx="27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8476" name="Line 55"/>
            <p:cNvSpPr>
              <a:spLocks noChangeShapeType="1"/>
            </p:cNvSpPr>
            <p:nvPr/>
          </p:nvSpPr>
          <p:spPr bwMode="auto">
            <a:xfrm>
              <a:off x="3264" y="1338"/>
              <a:ext cx="28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8477" name="Text Box 56"/>
            <p:cNvSpPr txBox="1">
              <a:spLocks noChangeArrowheads="1"/>
            </p:cNvSpPr>
            <p:nvPr/>
          </p:nvSpPr>
          <p:spPr bwMode="auto">
            <a:xfrm>
              <a:off x="722" y="1201"/>
              <a:ext cx="36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r>
                <a:rPr lang="en-US" altLang="en-US" sz="1000"/>
                <a:t>10 </a:t>
              </a:r>
              <a:r>
                <a:rPr lang="en-US" altLang="en-US" sz="1000">
                  <a:latin typeface="Symbol" panose="05050102010706020507" pitchFamily="18" charset="2"/>
                </a:rPr>
                <a:t>m</a:t>
              </a:r>
              <a:r>
                <a:rPr lang="en-US" altLang="en-US" sz="1000"/>
                <a:t>m</a:t>
              </a:r>
            </a:p>
          </p:txBody>
        </p:sp>
        <p:sp>
          <p:nvSpPr>
            <p:cNvPr id="18478" name="Text Box 57"/>
            <p:cNvSpPr txBox="1">
              <a:spLocks noChangeArrowheads="1"/>
            </p:cNvSpPr>
            <p:nvPr/>
          </p:nvSpPr>
          <p:spPr bwMode="auto">
            <a:xfrm>
              <a:off x="3217" y="1206"/>
              <a:ext cx="36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r>
                <a:rPr lang="en-US" altLang="en-US" sz="1000"/>
                <a:t>20 </a:t>
              </a:r>
              <a:r>
                <a:rPr lang="en-US" altLang="en-US" sz="1000">
                  <a:latin typeface="Symbol" panose="05050102010706020507" pitchFamily="18" charset="2"/>
                </a:rPr>
                <a:t>m</a:t>
              </a:r>
              <a:r>
                <a:rPr lang="en-US" altLang="en-US" sz="1000"/>
                <a:t>m</a:t>
              </a:r>
            </a:p>
          </p:txBody>
        </p:sp>
      </p:grpSp>
      <p:grpSp>
        <p:nvGrpSpPr>
          <p:cNvPr id="18437" name="Group 7"/>
          <p:cNvGrpSpPr>
            <a:grpSpLocks/>
          </p:cNvGrpSpPr>
          <p:nvPr/>
        </p:nvGrpSpPr>
        <p:grpSpPr bwMode="auto">
          <a:xfrm>
            <a:off x="85725" y="3119438"/>
            <a:ext cx="5068888" cy="3684587"/>
            <a:chOff x="85498" y="3119178"/>
            <a:chExt cx="5068642" cy="3684663"/>
          </a:xfrm>
        </p:grpSpPr>
        <p:grpSp>
          <p:nvGrpSpPr>
            <p:cNvPr id="18440" name="Group 3"/>
            <p:cNvGrpSpPr>
              <a:grpSpLocks noChangeAspect="1"/>
            </p:cNvGrpSpPr>
            <p:nvPr/>
          </p:nvGrpSpPr>
          <p:grpSpPr bwMode="auto">
            <a:xfrm>
              <a:off x="85498" y="3127572"/>
              <a:ext cx="2726833" cy="1843347"/>
              <a:chOff x="85499" y="3231269"/>
              <a:chExt cx="1817888" cy="1228898"/>
            </a:xfrm>
          </p:grpSpPr>
          <p:pic>
            <p:nvPicPr>
              <p:cNvPr id="18469" name="Picture 21"/>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85499" y="3231269"/>
                <a:ext cx="1762713" cy="12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470" name="Straight Connector 3"/>
              <p:cNvCxnSpPr>
                <a:cxnSpLocks noChangeShapeType="1"/>
              </p:cNvCxnSpPr>
              <p:nvPr/>
            </p:nvCxnSpPr>
            <p:spPr bwMode="auto">
              <a:xfrm>
                <a:off x="1354839" y="4405422"/>
                <a:ext cx="471544" cy="0"/>
              </a:xfrm>
              <a:prstGeom prst="line">
                <a:avLst/>
              </a:prstGeom>
              <a:noFill/>
              <a:ln w="2540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471" name="TextBox 8"/>
              <p:cNvSpPr txBox="1">
                <a:spLocks noChangeArrowheads="1"/>
              </p:cNvSpPr>
              <p:nvPr/>
            </p:nvSpPr>
            <p:spPr bwMode="auto">
              <a:xfrm>
                <a:off x="1354839" y="4213946"/>
                <a:ext cx="5485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ru-RU" sz="1000">
                    <a:solidFill>
                      <a:schemeClr val="bg1"/>
                    </a:solidFill>
                    <a:latin typeface="Arial" panose="020B0604020202020204" pitchFamily="34" charset="0"/>
                  </a:rPr>
                  <a:t>50 </a:t>
                </a:r>
                <a:r>
                  <a:rPr lang="en-AU" altLang="ru-RU" sz="1000">
                    <a:solidFill>
                      <a:schemeClr val="bg1"/>
                    </a:solidFill>
                    <a:latin typeface="Symbol" panose="05050102010706020507" pitchFamily="18" charset="2"/>
                  </a:rPr>
                  <a:t>m</a:t>
                </a:r>
                <a:r>
                  <a:rPr lang="en-AU" altLang="ru-RU" sz="1000">
                    <a:solidFill>
                      <a:schemeClr val="bg1"/>
                    </a:solidFill>
                    <a:latin typeface="Arial" panose="020B0604020202020204" pitchFamily="34" charset="0"/>
                  </a:rPr>
                  <a:t>m</a:t>
                </a:r>
              </a:p>
            </p:txBody>
          </p:sp>
          <p:sp>
            <p:nvSpPr>
              <p:cNvPr id="18472" name="TextBox 3"/>
              <p:cNvSpPr txBox="1">
                <a:spLocks noChangeArrowheads="1"/>
              </p:cNvSpPr>
              <p:nvPr/>
            </p:nvSpPr>
            <p:spPr bwMode="auto">
              <a:xfrm>
                <a:off x="522577" y="4045569"/>
                <a:ext cx="353943" cy="205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ru-RU" sz="1400">
                    <a:latin typeface="Calibri" panose="020F0502020204030204" pitchFamily="34" charset="0"/>
                  </a:rPr>
                  <a:t>NaCl</a:t>
                </a:r>
              </a:p>
            </p:txBody>
          </p:sp>
        </p:grpSp>
        <p:grpSp>
          <p:nvGrpSpPr>
            <p:cNvPr id="18441" name="Group 4"/>
            <p:cNvGrpSpPr>
              <a:grpSpLocks noChangeAspect="1"/>
            </p:cNvGrpSpPr>
            <p:nvPr/>
          </p:nvGrpSpPr>
          <p:grpSpPr bwMode="auto">
            <a:xfrm>
              <a:off x="92923" y="4969912"/>
              <a:ext cx="2568674" cy="1833929"/>
              <a:chOff x="1885520" y="3228150"/>
              <a:chExt cx="1712449" cy="1222619"/>
            </a:xfrm>
          </p:grpSpPr>
          <p:pic>
            <p:nvPicPr>
              <p:cNvPr id="18459" name="Picture 20"/>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85520" y="3228150"/>
                <a:ext cx="1620000" cy="12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460" name="Straight Connector 3"/>
              <p:cNvCxnSpPr>
                <a:cxnSpLocks noChangeShapeType="1"/>
              </p:cNvCxnSpPr>
              <p:nvPr/>
            </p:nvCxnSpPr>
            <p:spPr bwMode="auto">
              <a:xfrm>
                <a:off x="1943623" y="4406174"/>
                <a:ext cx="471544" cy="0"/>
              </a:xfrm>
              <a:prstGeom prst="line">
                <a:avLst/>
              </a:prstGeom>
              <a:noFill/>
              <a:ln w="2540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461" name="TextBox 8"/>
              <p:cNvSpPr txBox="1">
                <a:spLocks noChangeArrowheads="1"/>
              </p:cNvSpPr>
              <p:nvPr/>
            </p:nvSpPr>
            <p:spPr bwMode="auto">
              <a:xfrm>
                <a:off x="1966862" y="4204548"/>
                <a:ext cx="5485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ru-RU" sz="1000">
                    <a:solidFill>
                      <a:schemeClr val="bg1"/>
                    </a:solidFill>
                    <a:latin typeface="Arial" panose="020B0604020202020204" pitchFamily="34" charset="0"/>
                  </a:rPr>
                  <a:t>50 </a:t>
                </a:r>
                <a:r>
                  <a:rPr lang="en-AU" altLang="ru-RU" sz="1000">
                    <a:solidFill>
                      <a:schemeClr val="bg1"/>
                    </a:solidFill>
                    <a:latin typeface="Symbol" panose="05050102010706020507" pitchFamily="18" charset="2"/>
                  </a:rPr>
                  <a:t>m</a:t>
                </a:r>
                <a:r>
                  <a:rPr lang="en-AU" altLang="ru-RU" sz="1000">
                    <a:solidFill>
                      <a:schemeClr val="bg1"/>
                    </a:solidFill>
                    <a:latin typeface="Arial" panose="020B0604020202020204" pitchFamily="34" charset="0"/>
                  </a:rPr>
                  <a:t>m</a:t>
                </a:r>
              </a:p>
            </p:txBody>
          </p:sp>
          <p:sp>
            <p:nvSpPr>
              <p:cNvPr id="18462" name="TextBox 3"/>
              <p:cNvSpPr txBox="1">
                <a:spLocks noChangeArrowheads="1"/>
              </p:cNvSpPr>
              <p:nvPr/>
            </p:nvSpPr>
            <p:spPr bwMode="auto">
              <a:xfrm>
                <a:off x="2695430" y="4040447"/>
                <a:ext cx="40748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ru-RU" sz="900">
                    <a:latin typeface="Calibri" panose="020F0502020204030204" pitchFamily="34" charset="0"/>
                  </a:rPr>
                  <a:t>NaCl</a:t>
                </a:r>
              </a:p>
            </p:txBody>
          </p:sp>
          <p:sp>
            <p:nvSpPr>
              <p:cNvPr id="18463" name="TextBox 3"/>
              <p:cNvSpPr txBox="1">
                <a:spLocks noChangeArrowheads="1"/>
              </p:cNvSpPr>
              <p:nvPr/>
            </p:nvSpPr>
            <p:spPr bwMode="auto">
              <a:xfrm>
                <a:off x="3190485" y="3906344"/>
                <a:ext cx="40748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ru-RU" sz="900">
                    <a:latin typeface="Calibri" panose="020F0502020204030204" pitchFamily="34" charset="0"/>
                  </a:rPr>
                  <a:t>NaCl</a:t>
                </a:r>
              </a:p>
            </p:txBody>
          </p:sp>
          <p:sp>
            <p:nvSpPr>
              <p:cNvPr id="18464" name="TextBox 3"/>
              <p:cNvSpPr txBox="1">
                <a:spLocks noChangeArrowheads="1"/>
              </p:cNvSpPr>
              <p:nvPr/>
            </p:nvSpPr>
            <p:spPr bwMode="auto">
              <a:xfrm>
                <a:off x="2546435" y="3234100"/>
                <a:ext cx="3369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ru-RU" sz="900">
                    <a:solidFill>
                      <a:schemeClr val="bg1"/>
                    </a:solidFill>
                    <a:latin typeface="Calibri" panose="020F0502020204030204" pitchFamily="34" charset="0"/>
                  </a:rPr>
                  <a:t>KCl</a:t>
                </a:r>
              </a:p>
            </p:txBody>
          </p:sp>
          <p:cxnSp>
            <p:nvCxnSpPr>
              <p:cNvPr id="38" name="Straight Arrow Connector 37"/>
              <p:cNvCxnSpPr>
                <a:stCxn id="18464" idx="2"/>
              </p:cNvCxnSpPr>
              <p:nvPr/>
            </p:nvCxnSpPr>
            <p:spPr>
              <a:xfrm flipH="1">
                <a:off x="2597027" y="3465441"/>
                <a:ext cx="118528" cy="261413"/>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8464" idx="2"/>
              </p:cNvCxnSpPr>
              <p:nvPr/>
            </p:nvCxnSpPr>
            <p:spPr>
              <a:xfrm>
                <a:off x="2715555" y="3465441"/>
                <a:ext cx="475168" cy="59268"/>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8467" name="TextBox 3"/>
              <p:cNvSpPr txBox="1">
                <a:spLocks noChangeArrowheads="1"/>
              </p:cNvSpPr>
              <p:nvPr/>
            </p:nvSpPr>
            <p:spPr bwMode="auto">
              <a:xfrm>
                <a:off x="2536775" y="3780910"/>
                <a:ext cx="2936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ru-RU" sz="800">
                    <a:solidFill>
                      <a:schemeClr val="bg1"/>
                    </a:solidFill>
                    <a:latin typeface="Calibri" panose="020F0502020204030204" pitchFamily="34" charset="0"/>
                  </a:rPr>
                  <a:t>ph</a:t>
                </a:r>
              </a:p>
            </p:txBody>
          </p:sp>
          <p:sp>
            <p:nvSpPr>
              <p:cNvPr id="18468" name="TextBox 3"/>
              <p:cNvSpPr txBox="1">
                <a:spLocks noChangeArrowheads="1"/>
              </p:cNvSpPr>
              <p:nvPr/>
            </p:nvSpPr>
            <p:spPr bwMode="auto">
              <a:xfrm>
                <a:off x="2261814" y="3750023"/>
                <a:ext cx="25359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ru-RU" sz="800">
                    <a:solidFill>
                      <a:schemeClr val="bg1"/>
                    </a:solidFill>
                    <a:latin typeface="Calibri" panose="020F0502020204030204" pitchFamily="34" charset="0"/>
                  </a:rPr>
                  <a:t>cl</a:t>
                </a:r>
              </a:p>
            </p:txBody>
          </p:sp>
        </p:grpSp>
        <p:grpSp>
          <p:nvGrpSpPr>
            <p:cNvPr id="18442" name="Group 5"/>
            <p:cNvGrpSpPr>
              <a:grpSpLocks noChangeAspect="1"/>
            </p:cNvGrpSpPr>
            <p:nvPr/>
          </p:nvGrpSpPr>
          <p:grpSpPr bwMode="auto">
            <a:xfrm>
              <a:off x="2749835" y="3119178"/>
              <a:ext cx="2404305" cy="1825044"/>
              <a:chOff x="3550525" y="3231269"/>
              <a:chExt cx="1602869" cy="1216696"/>
            </a:xfrm>
          </p:grpSpPr>
          <p:pic>
            <p:nvPicPr>
              <p:cNvPr id="18450" name="Picture 19"/>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3550525" y="3231269"/>
                <a:ext cx="1467917" cy="12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451" name="Straight Connector 3"/>
              <p:cNvCxnSpPr>
                <a:cxnSpLocks noChangeShapeType="1"/>
              </p:cNvCxnSpPr>
              <p:nvPr/>
            </p:nvCxnSpPr>
            <p:spPr bwMode="auto">
              <a:xfrm>
                <a:off x="4603687" y="4394396"/>
                <a:ext cx="355894" cy="4525"/>
              </a:xfrm>
              <a:prstGeom prst="line">
                <a:avLst/>
              </a:prstGeom>
              <a:noFill/>
              <a:ln w="2540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452" name="TextBox 8"/>
              <p:cNvSpPr txBox="1">
                <a:spLocks noChangeArrowheads="1"/>
              </p:cNvSpPr>
              <p:nvPr/>
            </p:nvSpPr>
            <p:spPr bwMode="auto">
              <a:xfrm>
                <a:off x="4604846" y="4201744"/>
                <a:ext cx="5485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ru-RU" sz="1000">
                    <a:solidFill>
                      <a:schemeClr val="bg1"/>
                    </a:solidFill>
                    <a:latin typeface="Arial" panose="020B0604020202020204" pitchFamily="34" charset="0"/>
                  </a:rPr>
                  <a:t>50 </a:t>
                </a:r>
                <a:r>
                  <a:rPr lang="en-AU" altLang="ru-RU" sz="1000">
                    <a:solidFill>
                      <a:schemeClr val="bg1"/>
                    </a:solidFill>
                    <a:latin typeface="Symbol" panose="05050102010706020507" pitchFamily="18" charset="2"/>
                  </a:rPr>
                  <a:t>m</a:t>
                </a:r>
                <a:r>
                  <a:rPr lang="en-AU" altLang="ru-RU" sz="1000">
                    <a:solidFill>
                      <a:schemeClr val="bg1"/>
                    </a:solidFill>
                    <a:latin typeface="Arial" panose="020B0604020202020204" pitchFamily="34" charset="0"/>
                  </a:rPr>
                  <a:t>m</a:t>
                </a:r>
              </a:p>
            </p:txBody>
          </p:sp>
          <p:sp>
            <p:nvSpPr>
              <p:cNvPr id="18453" name="TextBox 3"/>
              <p:cNvSpPr txBox="1">
                <a:spLocks noChangeArrowheads="1"/>
              </p:cNvSpPr>
              <p:nvPr/>
            </p:nvSpPr>
            <p:spPr bwMode="auto">
              <a:xfrm>
                <a:off x="4681490" y="3278597"/>
                <a:ext cx="3339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ru-RU" sz="900">
                    <a:solidFill>
                      <a:schemeClr val="bg1"/>
                    </a:solidFill>
                    <a:latin typeface="Calibri" panose="020F0502020204030204" pitchFamily="34" charset="0"/>
                  </a:rPr>
                  <a:t>NaCl</a:t>
                </a:r>
              </a:p>
            </p:txBody>
          </p:sp>
          <p:cxnSp>
            <p:nvCxnSpPr>
              <p:cNvPr id="36" name="Straight Arrow Connector 35"/>
              <p:cNvCxnSpPr/>
              <p:nvPr/>
            </p:nvCxnSpPr>
            <p:spPr>
              <a:xfrm flipH="1">
                <a:off x="4781937" y="3393197"/>
                <a:ext cx="148159" cy="131236"/>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8455" name="TextBox 3"/>
              <p:cNvSpPr txBox="1">
                <a:spLocks noChangeArrowheads="1"/>
              </p:cNvSpPr>
              <p:nvPr/>
            </p:nvSpPr>
            <p:spPr bwMode="auto">
              <a:xfrm>
                <a:off x="4681490" y="3888632"/>
                <a:ext cx="3369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ru-RU" sz="900">
                    <a:solidFill>
                      <a:schemeClr val="bg1"/>
                    </a:solidFill>
                    <a:latin typeface="Calibri" panose="020F0502020204030204" pitchFamily="34" charset="0"/>
                  </a:rPr>
                  <a:t>KCl</a:t>
                </a:r>
              </a:p>
            </p:txBody>
          </p:sp>
          <p:cxnSp>
            <p:nvCxnSpPr>
              <p:cNvPr id="43" name="Straight Arrow Connector 42"/>
              <p:cNvCxnSpPr/>
              <p:nvPr/>
            </p:nvCxnSpPr>
            <p:spPr>
              <a:xfrm flipH="1" flipV="1">
                <a:off x="4486677" y="3888507"/>
                <a:ext cx="138635" cy="11536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8457" name="TextBox 3"/>
              <p:cNvSpPr txBox="1">
                <a:spLocks noChangeArrowheads="1"/>
              </p:cNvSpPr>
              <p:nvPr/>
            </p:nvSpPr>
            <p:spPr bwMode="auto">
              <a:xfrm>
                <a:off x="3798638" y="3251382"/>
                <a:ext cx="2872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ru-RU" sz="900">
                    <a:solidFill>
                      <a:schemeClr val="bg1"/>
                    </a:solidFill>
                    <a:latin typeface="Calibri" panose="020F0502020204030204" pitchFamily="34" charset="0"/>
                  </a:rPr>
                  <a:t>th</a:t>
                </a:r>
              </a:p>
            </p:txBody>
          </p:sp>
          <p:cxnSp>
            <p:nvCxnSpPr>
              <p:cNvPr id="45" name="Straight Arrow Connector 44"/>
              <p:cNvCxnSpPr>
                <a:stCxn id="18457" idx="2"/>
              </p:cNvCxnSpPr>
              <p:nvPr/>
            </p:nvCxnSpPr>
            <p:spPr>
              <a:xfrm>
                <a:off x="3941662" y="3482099"/>
                <a:ext cx="193666" cy="210613"/>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18443" name="Group 6"/>
            <p:cNvGrpSpPr>
              <a:grpSpLocks noChangeAspect="1"/>
            </p:cNvGrpSpPr>
            <p:nvPr/>
          </p:nvGrpSpPr>
          <p:grpSpPr bwMode="auto">
            <a:xfrm>
              <a:off x="2550348" y="4967561"/>
              <a:ext cx="2509909" cy="1824849"/>
              <a:chOff x="5029225" y="3231269"/>
              <a:chExt cx="1673272" cy="1216566"/>
            </a:xfrm>
          </p:grpSpPr>
          <p:pic>
            <p:nvPicPr>
              <p:cNvPr id="18444" name="Picture 18"/>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029225" y="3231269"/>
                <a:ext cx="1620000" cy="12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445" name="Straight Connector 3"/>
              <p:cNvCxnSpPr>
                <a:cxnSpLocks noChangeShapeType="1"/>
              </p:cNvCxnSpPr>
              <p:nvPr/>
            </p:nvCxnSpPr>
            <p:spPr bwMode="auto">
              <a:xfrm>
                <a:off x="6170374" y="4405422"/>
                <a:ext cx="471544" cy="0"/>
              </a:xfrm>
              <a:prstGeom prst="line">
                <a:avLst/>
              </a:prstGeom>
              <a:noFill/>
              <a:ln w="25400" algn="ctr">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446" name="TextBox 8"/>
              <p:cNvSpPr txBox="1">
                <a:spLocks noChangeArrowheads="1"/>
              </p:cNvSpPr>
              <p:nvPr/>
            </p:nvSpPr>
            <p:spPr bwMode="auto">
              <a:xfrm>
                <a:off x="6153949" y="4201614"/>
                <a:ext cx="5485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ru-RU" sz="1000">
                    <a:solidFill>
                      <a:schemeClr val="bg1"/>
                    </a:solidFill>
                    <a:latin typeface="Arial" panose="020B0604020202020204" pitchFamily="34" charset="0"/>
                  </a:rPr>
                  <a:t>10 </a:t>
                </a:r>
                <a:r>
                  <a:rPr lang="en-AU" altLang="ru-RU" sz="1000">
                    <a:solidFill>
                      <a:schemeClr val="bg1"/>
                    </a:solidFill>
                    <a:latin typeface="Symbol" panose="05050102010706020507" pitchFamily="18" charset="2"/>
                  </a:rPr>
                  <a:t>m</a:t>
                </a:r>
                <a:r>
                  <a:rPr lang="en-AU" altLang="ru-RU" sz="1000">
                    <a:solidFill>
                      <a:schemeClr val="bg1"/>
                    </a:solidFill>
                    <a:latin typeface="Arial" panose="020B0604020202020204" pitchFamily="34" charset="0"/>
                  </a:rPr>
                  <a:t>m</a:t>
                </a:r>
              </a:p>
            </p:txBody>
          </p:sp>
          <p:sp>
            <p:nvSpPr>
              <p:cNvPr id="18447" name="TextBox 3"/>
              <p:cNvSpPr txBox="1">
                <a:spLocks noChangeArrowheads="1"/>
              </p:cNvSpPr>
              <p:nvPr/>
            </p:nvSpPr>
            <p:spPr bwMode="auto">
              <a:xfrm>
                <a:off x="5198328" y="3835650"/>
                <a:ext cx="40748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ru-RU" sz="900">
                    <a:latin typeface="Calibri" panose="020F0502020204030204" pitchFamily="34" charset="0"/>
                  </a:rPr>
                  <a:t>NaCl</a:t>
                </a:r>
              </a:p>
            </p:txBody>
          </p:sp>
          <p:sp>
            <p:nvSpPr>
              <p:cNvPr id="18448" name="TextBox 3"/>
              <p:cNvSpPr txBox="1">
                <a:spLocks noChangeArrowheads="1"/>
              </p:cNvSpPr>
              <p:nvPr/>
            </p:nvSpPr>
            <p:spPr bwMode="auto">
              <a:xfrm>
                <a:off x="5797290" y="3750023"/>
                <a:ext cx="2936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ru-RU" sz="800">
                    <a:latin typeface="Calibri" panose="020F0502020204030204" pitchFamily="34" charset="0"/>
                  </a:rPr>
                  <a:t>ah</a:t>
                </a:r>
              </a:p>
            </p:txBody>
          </p:sp>
          <p:sp>
            <p:nvSpPr>
              <p:cNvPr id="18449" name="TextBox 3"/>
              <p:cNvSpPr txBox="1">
                <a:spLocks noChangeArrowheads="1"/>
              </p:cNvSpPr>
              <p:nvPr/>
            </p:nvSpPr>
            <p:spPr bwMode="auto">
              <a:xfrm>
                <a:off x="5845724" y="3550078"/>
                <a:ext cx="2872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ru-RU" sz="900">
                    <a:solidFill>
                      <a:schemeClr val="bg1"/>
                    </a:solidFill>
                    <a:latin typeface="Calibri" panose="020F0502020204030204" pitchFamily="34" charset="0"/>
                  </a:rPr>
                  <a:t>th</a:t>
                </a:r>
              </a:p>
            </p:txBody>
          </p:sp>
        </p:grpSp>
      </p:grpSp>
      <p:sp>
        <p:nvSpPr>
          <p:cNvPr id="54" name="TextBox 7"/>
          <p:cNvSpPr txBox="1">
            <a:spLocks noChangeArrowheads="1"/>
          </p:cNvSpPr>
          <p:nvPr/>
        </p:nvSpPr>
        <p:spPr bwMode="auto">
          <a:xfrm>
            <a:off x="974725" y="533400"/>
            <a:ext cx="2738438" cy="339725"/>
          </a:xfrm>
          <a:prstGeom prst="rect">
            <a:avLst/>
          </a:prstGeom>
          <a:solidFill>
            <a:srgbClr val="FFFFFF">
              <a:alpha val="52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Tahoma" pitchFamily="34" charset="0"/>
                <a:cs typeface="Arial" charset="0"/>
              </a:defRPr>
            </a:lvl1pPr>
            <a:lvl2pPr marL="742950" indent="-285750" eaLnBrk="0" hangingPunct="0">
              <a:defRPr sz="2000" b="1">
                <a:solidFill>
                  <a:schemeClr val="tx1"/>
                </a:solidFill>
                <a:latin typeface="Tahoma" pitchFamily="34" charset="0"/>
                <a:cs typeface="Arial" charset="0"/>
              </a:defRPr>
            </a:lvl2pPr>
            <a:lvl3pPr marL="1143000" indent="-228600" eaLnBrk="0" hangingPunct="0">
              <a:defRPr sz="2000" b="1">
                <a:solidFill>
                  <a:schemeClr val="tx1"/>
                </a:solidFill>
                <a:latin typeface="Tahoma" pitchFamily="34" charset="0"/>
                <a:cs typeface="Arial" charset="0"/>
              </a:defRPr>
            </a:lvl3pPr>
            <a:lvl4pPr marL="1600200" indent="-228600" eaLnBrk="0" hangingPunct="0">
              <a:defRPr sz="2000" b="1">
                <a:solidFill>
                  <a:schemeClr val="tx1"/>
                </a:solidFill>
                <a:latin typeface="Tahoma" pitchFamily="34" charset="0"/>
                <a:cs typeface="Arial" charset="0"/>
              </a:defRPr>
            </a:lvl4pPr>
            <a:lvl5pPr marL="2057400" indent="-228600" eaLnBrk="0" hangingPunct="0">
              <a:defRPr sz="2000" b="1">
                <a:solidFill>
                  <a:schemeClr val="tx1"/>
                </a:solidFill>
                <a:latin typeface="Tahoma" pitchFamily="34" charset="0"/>
                <a:cs typeface="Arial" charset="0"/>
              </a:defRPr>
            </a:lvl5pPr>
            <a:lvl6pPr marL="2514600" indent="-228600" eaLnBrk="0" fontAlgn="base" hangingPunct="0">
              <a:spcBef>
                <a:spcPct val="0"/>
              </a:spcBef>
              <a:spcAft>
                <a:spcPct val="0"/>
              </a:spcAft>
              <a:defRPr sz="2000" b="1">
                <a:solidFill>
                  <a:schemeClr val="tx1"/>
                </a:solidFill>
                <a:latin typeface="Tahoma" pitchFamily="34" charset="0"/>
                <a:cs typeface="Arial" charset="0"/>
              </a:defRPr>
            </a:lvl6pPr>
            <a:lvl7pPr marL="2971800" indent="-228600" eaLnBrk="0" fontAlgn="base" hangingPunct="0">
              <a:spcBef>
                <a:spcPct val="0"/>
              </a:spcBef>
              <a:spcAft>
                <a:spcPct val="0"/>
              </a:spcAft>
              <a:defRPr sz="2000" b="1">
                <a:solidFill>
                  <a:schemeClr val="tx1"/>
                </a:solidFill>
                <a:latin typeface="Tahoma" pitchFamily="34" charset="0"/>
                <a:cs typeface="Arial" charset="0"/>
              </a:defRPr>
            </a:lvl7pPr>
            <a:lvl8pPr marL="3429000" indent="-228600" eaLnBrk="0" fontAlgn="base" hangingPunct="0">
              <a:spcBef>
                <a:spcPct val="0"/>
              </a:spcBef>
              <a:spcAft>
                <a:spcPct val="0"/>
              </a:spcAft>
              <a:defRPr sz="2000" b="1">
                <a:solidFill>
                  <a:schemeClr val="tx1"/>
                </a:solidFill>
                <a:latin typeface="Tahoma" pitchFamily="34" charset="0"/>
                <a:cs typeface="Arial" charset="0"/>
              </a:defRPr>
            </a:lvl8pPr>
            <a:lvl9pPr marL="3886200" indent="-228600" eaLnBrk="0" fontAlgn="base" hangingPunct="0">
              <a:spcBef>
                <a:spcPct val="0"/>
              </a:spcBef>
              <a:spcAft>
                <a:spcPct val="0"/>
              </a:spcAft>
              <a:defRPr sz="2000" b="1">
                <a:solidFill>
                  <a:schemeClr val="tx1"/>
                </a:solidFill>
                <a:latin typeface="Tahoma" pitchFamily="34" charset="0"/>
                <a:cs typeface="Arial" charset="0"/>
              </a:defRPr>
            </a:lvl9pPr>
          </a:lstStyle>
          <a:p>
            <a:pPr eaLnBrk="1" hangingPunct="1">
              <a:defRPr/>
            </a:pPr>
            <a:r>
              <a:rPr lang="en-AU" sz="1600" b="0" dirty="0" smtClean="0">
                <a:effectLst>
                  <a:outerShdw blurRad="38100" dist="38100" dir="2700000" algn="tl">
                    <a:srgbClr val="000000">
                      <a:alpha val="43137"/>
                    </a:srgbClr>
                  </a:outerShdw>
                </a:effectLst>
              </a:rPr>
              <a:t>melt inclusions in </a:t>
            </a:r>
            <a:r>
              <a:rPr lang="en-AU" sz="1600" b="0" dirty="0" err="1" smtClean="0">
                <a:effectLst>
                  <a:outerShdw blurRad="38100" dist="38100" dir="2700000" algn="tl">
                    <a:srgbClr val="000000">
                      <a:alpha val="43137"/>
                    </a:srgbClr>
                  </a:outerShdw>
                </a:effectLst>
              </a:rPr>
              <a:t>northupite</a:t>
            </a:r>
            <a:endParaRPr lang="en-AU" sz="1600" b="0" dirty="0" smtClean="0">
              <a:effectLst>
                <a:outerShdw blurRad="38100" dist="38100" dir="2700000" algn="tl">
                  <a:srgbClr val="000000">
                    <a:alpha val="43137"/>
                  </a:srgbClr>
                </a:outerShdw>
              </a:effectLst>
            </a:endParaRPr>
          </a:p>
        </p:txBody>
      </p:sp>
      <p:sp>
        <p:nvSpPr>
          <p:cNvPr id="55" name="TextBox 7"/>
          <p:cNvSpPr txBox="1">
            <a:spLocks noChangeArrowheads="1"/>
          </p:cNvSpPr>
          <p:nvPr/>
        </p:nvSpPr>
        <p:spPr bwMode="auto">
          <a:xfrm>
            <a:off x="396875" y="2797175"/>
            <a:ext cx="3856038" cy="338138"/>
          </a:xfrm>
          <a:prstGeom prst="rect">
            <a:avLst/>
          </a:prstGeom>
          <a:solidFill>
            <a:srgbClr val="FFFFFF">
              <a:alpha val="52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Tahoma" pitchFamily="34" charset="0"/>
                <a:cs typeface="Arial" charset="0"/>
              </a:defRPr>
            </a:lvl1pPr>
            <a:lvl2pPr marL="742950" indent="-285750" eaLnBrk="0" hangingPunct="0">
              <a:defRPr sz="2000" b="1">
                <a:solidFill>
                  <a:schemeClr val="tx1"/>
                </a:solidFill>
                <a:latin typeface="Tahoma" pitchFamily="34" charset="0"/>
                <a:cs typeface="Arial" charset="0"/>
              </a:defRPr>
            </a:lvl2pPr>
            <a:lvl3pPr marL="1143000" indent="-228600" eaLnBrk="0" hangingPunct="0">
              <a:defRPr sz="2000" b="1">
                <a:solidFill>
                  <a:schemeClr val="tx1"/>
                </a:solidFill>
                <a:latin typeface="Tahoma" pitchFamily="34" charset="0"/>
                <a:cs typeface="Arial" charset="0"/>
              </a:defRPr>
            </a:lvl3pPr>
            <a:lvl4pPr marL="1600200" indent="-228600" eaLnBrk="0" hangingPunct="0">
              <a:defRPr sz="2000" b="1">
                <a:solidFill>
                  <a:schemeClr val="tx1"/>
                </a:solidFill>
                <a:latin typeface="Tahoma" pitchFamily="34" charset="0"/>
                <a:cs typeface="Arial" charset="0"/>
              </a:defRPr>
            </a:lvl4pPr>
            <a:lvl5pPr marL="2057400" indent="-228600" eaLnBrk="0" hangingPunct="0">
              <a:defRPr sz="2000" b="1">
                <a:solidFill>
                  <a:schemeClr val="tx1"/>
                </a:solidFill>
                <a:latin typeface="Tahoma" pitchFamily="34" charset="0"/>
                <a:cs typeface="Arial" charset="0"/>
              </a:defRPr>
            </a:lvl5pPr>
            <a:lvl6pPr marL="2514600" indent="-228600" eaLnBrk="0" fontAlgn="base" hangingPunct="0">
              <a:spcBef>
                <a:spcPct val="0"/>
              </a:spcBef>
              <a:spcAft>
                <a:spcPct val="0"/>
              </a:spcAft>
              <a:defRPr sz="2000" b="1">
                <a:solidFill>
                  <a:schemeClr val="tx1"/>
                </a:solidFill>
                <a:latin typeface="Tahoma" pitchFamily="34" charset="0"/>
                <a:cs typeface="Arial" charset="0"/>
              </a:defRPr>
            </a:lvl6pPr>
            <a:lvl7pPr marL="2971800" indent="-228600" eaLnBrk="0" fontAlgn="base" hangingPunct="0">
              <a:spcBef>
                <a:spcPct val="0"/>
              </a:spcBef>
              <a:spcAft>
                <a:spcPct val="0"/>
              </a:spcAft>
              <a:defRPr sz="2000" b="1">
                <a:solidFill>
                  <a:schemeClr val="tx1"/>
                </a:solidFill>
                <a:latin typeface="Tahoma" pitchFamily="34" charset="0"/>
                <a:cs typeface="Arial" charset="0"/>
              </a:defRPr>
            </a:lvl7pPr>
            <a:lvl8pPr marL="3429000" indent="-228600" eaLnBrk="0" fontAlgn="base" hangingPunct="0">
              <a:spcBef>
                <a:spcPct val="0"/>
              </a:spcBef>
              <a:spcAft>
                <a:spcPct val="0"/>
              </a:spcAft>
              <a:defRPr sz="2000" b="1">
                <a:solidFill>
                  <a:schemeClr val="tx1"/>
                </a:solidFill>
                <a:latin typeface="Tahoma" pitchFamily="34" charset="0"/>
                <a:cs typeface="Arial" charset="0"/>
              </a:defRPr>
            </a:lvl8pPr>
            <a:lvl9pPr marL="3886200" indent="-228600" eaLnBrk="0" fontAlgn="base" hangingPunct="0">
              <a:spcBef>
                <a:spcPct val="0"/>
              </a:spcBef>
              <a:spcAft>
                <a:spcPct val="0"/>
              </a:spcAft>
              <a:defRPr sz="2000" b="1">
                <a:solidFill>
                  <a:schemeClr val="tx1"/>
                </a:solidFill>
                <a:latin typeface="Tahoma" pitchFamily="34" charset="0"/>
                <a:cs typeface="Arial" charset="0"/>
              </a:defRPr>
            </a:lvl9pPr>
          </a:lstStyle>
          <a:p>
            <a:pPr eaLnBrk="1" hangingPunct="1">
              <a:defRPr/>
            </a:pPr>
            <a:r>
              <a:rPr lang="en-AU" sz="1600" b="0" dirty="0" smtClean="0">
                <a:effectLst>
                  <a:outerShdw blurRad="38100" dist="38100" dir="2700000" algn="tl">
                    <a:srgbClr val="000000">
                      <a:alpha val="43137"/>
                    </a:srgbClr>
                  </a:outerShdw>
                </a:effectLst>
              </a:rPr>
              <a:t>melt inclusions in </a:t>
            </a:r>
            <a:r>
              <a:rPr lang="en-AU" sz="1600" b="0" dirty="0" err="1" smtClean="0">
                <a:effectLst>
                  <a:outerShdw blurRad="38100" dist="38100" dir="2700000" algn="tl">
                    <a:srgbClr val="000000">
                      <a:alpha val="43137"/>
                    </a:srgbClr>
                  </a:outerShdw>
                </a:effectLst>
              </a:rPr>
              <a:t>shortite</a:t>
            </a:r>
            <a:r>
              <a:rPr lang="en-AU" sz="1600" b="0" dirty="0" smtClean="0">
                <a:effectLst>
                  <a:outerShdw blurRad="38100" dist="38100" dir="2700000" algn="tl">
                    <a:srgbClr val="000000">
                      <a:alpha val="43137"/>
                    </a:srgbClr>
                  </a:outerShdw>
                </a:effectLst>
              </a:rPr>
              <a:t>-hosted apatite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2075" y="3884613"/>
            <a:ext cx="3971925"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2075" y="855663"/>
            <a:ext cx="3971925"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6738" y="3835400"/>
            <a:ext cx="3971925"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6738" y="857250"/>
            <a:ext cx="3971925"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p:nvCxnSpPr>
        <p:spPr>
          <a:xfrm flipH="1">
            <a:off x="5886450" y="6700838"/>
            <a:ext cx="1439863"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9463" name="TextBox 10"/>
          <p:cNvSpPr txBox="1">
            <a:spLocks noChangeArrowheads="1"/>
          </p:cNvSpPr>
          <p:nvPr/>
        </p:nvSpPr>
        <p:spPr bwMode="auto">
          <a:xfrm>
            <a:off x="6130925" y="6411913"/>
            <a:ext cx="803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r>
              <a:rPr lang="en-US" altLang="ru-RU" sz="1400">
                <a:solidFill>
                  <a:schemeClr val="bg1"/>
                </a:solidFill>
                <a:latin typeface="Arial" panose="020B0604020202020204" pitchFamily="34" charset="0"/>
              </a:rPr>
              <a:t>0.5 mm</a:t>
            </a:r>
          </a:p>
        </p:txBody>
      </p:sp>
      <p:sp>
        <p:nvSpPr>
          <p:cNvPr id="14" name="Text Box 18"/>
          <p:cNvSpPr txBox="1">
            <a:spLocks noChangeArrowheads="1"/>
          </p:cNvSpPr>
          <p:nvPr/>
        </p:nvSpPr>
        <p:spPr bwMode="auto">
          <a:xfrm>
            <a:off x="182563" y="139700"/>
            <a:ext cx="8710612" cy="590550"/>
          </a:xfrm>
          <a:prstGeom prst="rect">
            <a:avLst/>
          </a:prstGeom>
          <a:noFill/>
          <a:ln w="9525">
            <a:noFill/>
            <a:miter lim="800000"/>
            <a:headEnd/>
            <a:tailEnd/>
          </a:ln>
          <a:effectLst/>
        </p:spPr>
        <p:txBody>
          <a:bodyPr>
            <a:spAutoFit/>
          </a:bodyPr>
          <a:lstStyle/>
          <a:p>
            <a:pPr algn="ctr">
              <a:lnSpc>
                <a:spcPct val="90000"/>
              </a:lnSpc>
              <a:defRPr/>
            </a:pPr>
            <a:r>
              <a:rPr lang="en-US" sz="1800" dirty="0">
                <a:effectLst>
                  <a:outerShdw blurRad="38100" dist="38100" dir="2700000" algn="tl">
                    <a:srgbClr val="FFFFFF"/>
                  </a:outerShdw>
                </a:effectLst>
                <a:latin typeface="Arial" charset="0"/>
                <a:cs typeface="+mn-cs"/>
              </a:rPr>
              <a:t>Carbonate-silicate melt immiscibility in the system 80%Na</a:t>
            </a:r>
            <a:r>
              <a:rPr lang="en-US" sz="1800" baseline="-25000" dirty="0">
                <a:effectLst>
                  <a:outerShdw blurRad="38100" dist="38100" dir="2700000" algn="tl">
                    <a:srgbClr val="FFFFFF"/>
                  </a:outerShdw>
                </a:effectLst>
                <a:latin typeface="Arial" charset="0"/>
                <a:cs typeface="+mn-cs"/>
              </a:rPr>
              <a:t>2</a:t>
            </a:r>
            <a:r>
              <a:rPr lang="en-US" sz="1800" dirty="0">
                <a:effectLst>
                  <a:outerShdw blurRad="38100" dist="38100" dir="2700000" algn="tl">
                    <a:srgbClr val="FFFFFF"/>
                  </a:outerShdw>
                </a:effectLst>
                <a:latin typeface="Arial" charset="0"/>
                <a:cs typeface="+mn-cs"/>
              </a:rPr>
              <a:t>CO</a:t>
            </a:r>
            <a:r>
              <a:rPr lang="en-US" sz="1800" baseline="-25000" dirty="0">
                <a:effectLst>
                  <a:outerShdw blurRad="38100" dist="38100" dir="2700000" algn="tl">
                    <a:srgbClr val="FFFFFF"/>
                  </a:outerShdw>
                </a:effectLst>
                <a:latin typeface="Arial" charset="0"/>
                <a:cs typeface="+mn-cs"/>
              </a:rPr>
              <a:t>3</a:t>
            </a:r>
            <a:r>
              <a:rPr lang="en-US" sz="1800" dirty="0">
                <a:effectLst>
                  <a:outerShdw blurRad="38100" dist="38100" dir="2700000" algn="tl">
                    <a:srgbClr val="FFFFFF"/>
                  </a:outerShdw>
                </a:effectLst>
                <a:latin typeface="Arial" charset="0"/>
                <a:cs typeface="+mn-cs"/>
              </a:rPr>
              <a:t> – 20%Opx at mantle conditions: experimental approach</a:t>
            </a:r>
            <a:endParaRPr lang="en-US" sz="1400" dirty="0">
              <a:effectLst>
                <a:outerShdw blurRad="38100" dist="38100" dir="2700000" algn="tl">
                  <a:srgbClr val="FFFFFF"/>
                </a:outerShdw>
              </a:effectLst>
              <a:latin typeface="Arial" charset="0"/>
              <a:cs typeface="+mn-cs"/>
            </a:endParaRPr>
          </a:p>
        </p:txBody>
      </p:sp>
      <p:sp>
        <p:nvSpPr>
          <p:cNvPr id="15" name="TextBox 14"/>
          <p:cNvSpPr txBox="1"/>
          <p:nvPr/>
        </p:nvSpPr>
        <p:spPr>
          <a:xfrm>
            <a:off x="566738" y="884238"/>
            <a:ext cx="2149475" cy="400050"/>
          </a:xfrm>
          <a:prstGeom prst="rect">
            <a:avLst/>
          </a:prstGeom>
          <a:noFill/>
          <a:effectLst>
            <a:outerShdw blurRad="12700" dist="25400" dir="5400000" algn="ctr" rotWithShape="0">
              <a:schemeClr val="tx1"/>
            </a:outerShdw>
          </a:effectLst>
        </p:spPr>
        <p:txBody>
          <a:bodyPr wrap="none">
            <a:spAutoFit/>
          </a:bodyPr>
          <a:lstStyle/>
          <a:p>
            <a:pPr>
              <a:defRPr/>
            </a:pPr>
            <a:r>
              <a:rPr lang="en-US" b="0" dirty="0">
                <a:solidFill>
                  <a:srgbClr val="FFFF00"/>
                </a:solidFill>
              </a:rPr>
              <a:t>5.0 </a:t>
            </a:r>
            <a:r>
              <a:rPr lang="en-US" b="0" dirty="0" err="1">
                <a:solidFill>
                  <a:srgbClr val="FFFF00"/>
                </a:solidFill>
              </a:rPr>
              <a:t>GPa</a:t>
            </a:r>
            <a:r>
              <a:rPr lang="en-US" b="0" dirty="0">
                <a:solidFill>
                  <a:srgbClr val="FFFF00"/>
                </a:solidFill>
              </a:rPr>
              <a:t>, </a:t>
            </a:r>
            <a:r>
              <a:rPr lang="en-US" b="0" dirty="0">
                <a:solidFill>
                  <a:srgbClr val="FFFF00"/>
                </a:solidFill>
              </a:rPr>
              <a:t>1200</a:t>
            </a:r>
            <a:r>
              <a:rPr lang="en-US" b="0" baseline="30000" dirty="0">
                <a:solidFill>
                  <a:srgbClr val="FFFF00"/>
                </a:solidFill>
              </a:rPr>
              <a:t>o</a:t>
            </a:r>
            <a:r>
              <a:rPr lang="en-US" b="0" dirty="0">
                <a:solidFill>
                  <a:srgbClr val="FFFF00"/>
                </a:solidFill>
              </a:rPr>
              <a:t> </a:t>
            </a:r>
            <a:r>
              <a:rPr lang="en-US" b="0" dirty="0">
                <a:solidFill>
                  <a:srgbClr val="FFFF00"/>
                </a:solidFill>
              </a:rPr>
              <a:t>C</a:t>
            </a:r>
            <a:endParaRPr lang="en-US" dirty="0">
              <a:solidFill>
                <a:srgbClr val="FFFF00"/>
              </a:solidFill>
              <a:latin typeface="Comic Sans MS"/>
            </a:endParaRPr>
          </a:p>
        </p:txBody>
      </p:sp>
      <p:sp>
        <p:nvSpPr>
          <p:cNvPr id="16" name="TextBox 15"/>
          <p:cNvSpPr txBox="1"/>
          <p:nvPr/>
        </p:nvSpPr>
        <p:spPr>
          <a:xfrm>
            <a:off x="5224463" y="884238"/>
            <a:ext cx="2101850" cy="400050"/>
          </a:xfrm>
          <a:prstGeom prst="rect">
            <a:avLst/>
          </a:prstGeom>
          <a:noFill/>
          <a:effectLst>
            <a:outerShdw blurRad="12700" dist="25400" dir="5400000" algn="ctr" rotWithShape="0">
              <a:schemeClr val="tx1"/>
            </a:outerShdw>
          </a:effectLst>
        </p:spPr>
        <p:txBody>
          <a:bodyPr wrap="none">
            <a:spAutoFit/>
          </a:bodyPr>
          <a:lstStyle/>
          <a:p>
            <a:pPr>
              <a:defRPr/>
            </a:pPr>
            <a:r>
              <a:rPr lang="en-US" b="0" dirty="0">
                <a:solidFill>
                  <a:srgbClr val="FFFF00"/>
                </a:solidFill>
              </a:rPr>
              <a:t>4.0 </a:t>
            </a:r>
            <a:r>
              <a:rPr lang="en-US" b="0" dirty="0" err="1">
                <a:solidFill>
                  <a:srgbClr val="FFFF00"/>
                </a:solidFill>
              </a:rPr>
              <a:t>GPa</a:t>
            </a:r>
            <a:r>
              <a:rPr lang="en-US" b="0" dirty="0">
                <a:solidFill>
                  <a:srgbClr val="FFFF00"/>
                </a:solidFill>
              </a:rPr>
              <a:t>, </a:t>
            </a:r>
            <a:r>
              <a:rPr lang="en-US" b="0" dirty="0">
                <a:solidFill>
                  <a:srgbClr val="FFFF00"/>
                </a:solidFill>
              </a:rPr>
              <a:t>1140</a:t>
            </a:r>
            <a:r>
              <a:rPr lang="en-US" b="0" baseline="30000" dirty="0">
                <a:solidFill>
                  <a:srgbClr val="FFFF00"/>
                </a:solidFill>
              </a:rPr>
              <a:t>o</a:t>
            </a:r>
            <a:r>
              <a:rPr lang="en-US" b="0" dirty="0">
                <a:solidFill>
                  <a:srgbClr val="FFFF00"/>
                </a:solidFill>
              </a:rPr>
              <a:t> </a:t>
            </a:r>
            <a:r>
              <a:rPr lang="en-US" b="0" dirty="0">
                <a:solidFill>
                  <a:srgbClr val="FFFF00"/>
                </a:solidFill>
              </a:rPr>
              <a:t>C</a:t>
            </a:r>
            <a:endParaRPr lang="en-US" dirty="0">
              <a:solidFill>
                <a:srgbClr val="FFFF00"/>
              </a:solidFill>
              <a:latin typeface="Comic Sans MS"/>
            </a:endParaRPr>
          </a:p>
        </p:txBody>
      </p:sp>
      <p:sp>
        <p:nvSpPr>
          <p:cNvPr id="17" name="TextBox 16"/>
          <p:cNvSpPr txBox="1"/>
          <p:nvPr/>
        </p:nvSpPr>
        <p:spPr>
          <a:xfrm>
            <a:off x="2433638" y="3884613"/>
            <a:ext cx="2105025" cy="400050"/>
          </a:xfrm>
          <a:prstGeom prst="rect">
            <a:avLst/>
          </a:prstGeom>
          <a:noFill/>
          <a:effectLst>
            <a:outerShdw blurRad="12700" dist="25400" dir="5400000" algn="ctr" rotWithShape="0">
              <a:schemeClr val="tx1"/>
            </a:outerShdw>
          </a:effectLst>
        </p:spPr>
        <p:txBody>
          <a:bodyPr wrap="none">
            <a:spAutoFit/>
          </a:bodyPr>
          <a:lstStyle/>
          <a:p>
            <a:pPr>
              <a:defRPr/>
            </a:pPr>
            <a:r>
              <a:rPr lang="en-US" b="0" dirty="0">
                <a:solidFill>
                  <a:srgbClr val="FFFF00"/>
                </a:solidFill>
              </a:rPr>
              <a:t>3.0 </a:t>
            </a:r>
            <a:r>
              <a:rPr lang="en-US" b="0" dirty="0" err="1">
                <a:solidFill>
                  <a:srgbClr val="FFFF00"/>
                </a:solidFill>
              </a:rPr>
              <a:t>GPa</a:t>
            </a:r>
            <a:r>
              <a:rPr lang="en-US" b="0" dirty="0">
                <a:solidFill>
                  <a:srgbClr val="FFFF00"/>
                </a:solidFill>
              </a:rPr>
              <a:t>, </a:t>
            </a:r>
            <a:r>
              <a:rPr lang="en-US" b="0" dirty="0">
                <a:solidFill>
                  <a:srgbClr val="FFFF00"/>
                </a:solidFill>
              </a:rPr>
              <a:t>1070</a:t>
            </a:r>
            <a:r>
              <a:rPr lang="en-US" b="0" baseline="30000" dirty="0">
                <a:solidFill>
                  <a:srgbClr val="FFFF00"/>
                </a:solidFill>
              </a:rPr>
              <a:t>o</a:t>
            </a:r>
            <a:r>
              <a:rPr lang="en-US" b="0" dirty="0">
                <a:solidFill>
                  <a:srgbClr val="FFFF00"/>
                </a:solidFill>
              </a:rPr>
              <a:t> </a:t>
            </a:r>
            <a:r>
              <a:rPr lang="en-US" b="0" dirty="0">
                <a:solidFill>
                  <a:srgbClr val="FFFF00"/>
                </a:solidFill>
              </a:rPr>
              <a:t>C</a:t>
            </a:r>
            <a:endParaRPr lang="en-US" dirty="0">
              <a:solidFill>
                <a:srgbClr val="FFFF00"/>
              </a:solidFill>
              <a:latin typeface="Comic Sans MS"/>
            </a:endParaRPr>
          </a:p>
        </p:txBody>
      </p:sp>
      <p:sp>
        <p:nvSpPr>
          <p:cNvPr id="18" name="TextBox 17"/>
          <p:cNvSpPr txBox="1"/>
          <p:nvPr/>
        </p:nvSpPr>
        <p:spPr>
          <a:xfrm>
            <a:off x="7127875" y="3752850"/>
            <a:ext cx="2103438" cy="400050"/>
          </a:xfrm>
          <a:prstGeom prst="rect">
            <a:avLst/>
          </a:prstGeom>
          <a:noFill/>
          <a:effectLst>
            <a:outerShdw blurRad="12700" dist="25400" dir="5400000" algn="ctr" rotWithShape="0">
              <a:schemeClr val="bg1"/>
            </a:outerShdw>
          </a:effectLst>
        </p:spPr>
        <p:txBody>
          <a:bodyPr wrap="none">
            <a:spAutoFit/>
          </a:bodyPr>
          <a:lstStyle/>
          <a:p>
            <a:pPr>
              <a:defRPr/>
            </a:pPr>
            <a:r>
              <a:rPr lang="en-US" b="0" dirty="0"/>
              <a:t>2.0 </a:t>
            </a:r>
            <a:r>
              <a:rPr lang="en-US" b="0" dirty="0" err="1"/>
              <a:t>GPa</a:t>
            </a:r>
            <a:r>
              <a:rPr lang="en-US" b="0" dirty="0"/>
              <a:t>, </a:t>
            </a:r>
            <a:r>
              <a:rPr lang="en-US" b="0" dirty="0"/>
              <a:t>1000</a:t>
            </a:r>
            <a:r>
              <a:rPr lang="en-US" b="0" baseline="30000" dirty="0"/>
              <a:t>o</a:t>
            </a:r>
            <a:r>
              <a:rPr lang="en-US" b="0" dirty="0"/>
              <a:t> </a:t>
            </a:r>
            <a:r>
              <a:rPr lang="en-US" b="0" dirty="0"/>
              <a:t>C</a:t>
            </a:r>
            <a:endParaRPr lang="en-US" dirty="0">
              <a:latin typeface="Comic Sans M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Text Box 18"/>
          <p:cNvSpPr txBox="1">
            <a:spLocks noChangeArrowheads="1"/>
          </p:cNvSpPr>
          <p:nvPr/>
        </p:nvSpPr>
        <p:spPr bwMode="auto">
          <a:xfrm>
            <a:off x="182563" y="139700"/>
            <a:ext cx="8710612" cy="479425"/>
          </a:xfrm>
          <a:prstGeom prst="rect">
            <a:avLst/>
          </a:prstGeom>
          <a:noFill/>
          <a:ln w="9525">
            <a:noFill/>
            <a:miter lim="800000"/>
            <a:headEnd/>
            <a:tailEnd/>
          </a:ln>
          <a:effectLst/>
        </p:spPr>
        <p:txBody>
          <a:bodyPr>
            <a:spAutoFit/>
          </a:bodyPr>
          <a:lstStyle/>
          <a:p>
            <a:pPr algn="ctr">
              <a:lnSpc>
                <a:spcPct val="90000"/>
              </a:lnSpc>
              <a:defRPr/>
            </a:pPr>
            <a:r>
              <a:rPr lang="en-US" sz="2800" dirty="0">
                <a:effectLst>
                  <a:outerShdw blurRad="38100" dist="38100" dir="2700000" algn="tl">
                    <a:srgbClr val="FFFFFF"/>
                  </a:outerShdw>
                </a:effectLst>
                <a:latin typeface="Arial" charset="0"/>
                <a:cs typeface="+mn-cs"/>
              </a:rPr>
              <a:t>New </a:t>
            </a:r>
            <a:r>
              <a:rPr lang="en-US" sz="2800" dirty="0">
                <a:effectLst>
                  <a:outerShdw blurRad="38100" dist="38100" dir="2700000" algn="tl">
                    <a:srgbClr val="FFFFFF"/>
                  </a:outerShdw>
                </a:effectLst>
                <a:latin typeface="Arial" charset="0"/>
                <a:cs typeface="+mn-cs"/>
              </a:rPr>
              <a:t>“kimberlite ascent” </a:t>
            </a:r>
            <a:r>
              <a:rPr lang="en-US" sz="2800" dirty="0">
                <a:effectLst>
                  <a:outerShdw blurRad="38100" dist="38100" dir="2700000" algn="tl">
                    <a:srgbClr val="FFFFFF"/>
                  </a:outerShdw>
                </a:effectLst>
                <a:latin typeface="Arial" charset="0"/>
                <a:cs typeface="+mn-cs"/>
              </a:rPr>
              <a:t>model: </a:t>
            </a:r>
            <a:r>
              <a:rPr lang="en-US" sz="2800" dirty="0">
                <a:effectLst>
                  <a:outerShdw blurRad="38100" dist="38100" dir="2700000" algn="tl">
                    <a:srgbClr val="FFFFFF"/>
                  </a:outerShdw>
                </a:effectLst>
                <a:latin typeface="Arial" charset="0"/>
                <a:cs typeface="+mn-cs"/>
              </a:rPr>
              <a:t>a storyline</a:t>
            </a:r>
            <a:endParaRPr lang="en-US" dirty="0">
              <a:effectLst>
                <a:outerShdw blurRad="38100" dist="38100" dir="2700000" algn="tl">
                  <a:srgbClr val="FFFFFF"/>
                </a:outerShdw>
              </a:effectLst>
              <a:latin typeface="Arial" charset="0"/>
              <a:cs typeface="+mn-cs"/>
            </a:endParaRPr>
          </a:p>
        </p:txBody>
      </p:sp>
      <p:pic>
        <p:nvPicPr>
          <p:cNvPr id="27" name="Ascent.wmv">
            <a:hlinkClick r:id="" action="ppaction://media"/>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54063" y="619125"/>
            <a:ext cx="7867650" cy="590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90" name="Text Box 18"/>
          <p:cNvSpPr txBox="1">
            <a:spLocks noChangeArrowheads="1"/>
          </p:cNvSpPr>
          <p:nvPr/>
        </p:nvSpPr>
        <p:spPr bwMode="auto">
          <a:xfrm>
            <a:off x="182563" y="139700"/>
            <a:ext cx="8710612" cy="479425"/>
          </a:xfrm>
          <a:prstGeom prst="rect">
            <a:avLst/>
          </a:prstGeom>
          <a:noFill/>
          <a:ln w="9525">
            <a:noFill/>
            <a:miter lim="800000"/>
            <a:headEnd/>
            <a:tailEnd/>
          </a:ln>
          <a:effectLst/>
        </p:spPr>
        <p:txBody>
          <a:bodyPr>
            <a:spAutoFit/>
          </a:bodyPr>
          <a:lstStyle/>
          <a:p>
            <a:pPr algn="ctr">
              <a:lnSpc>
                <a:spcPct val="90000"/>
              </a:lnSpc>
              <a:defRPr/>
            </a:pPr>
            <a:r>
              <a:rPr lang="en-US" sz="2800" dirty="0" err="1">
                <a:effectLst>
                  <a:outerShdw blurRad="38100" dist="38100" dir="2700000" algn="tl">
                    <a:srgbClr val="FFFFFF"/>
                  </a:outerShdw>
                </a:effectLst>
                <a:latin typeface="Arial" charset="0"/>
                <a:cs typeface="+mn-cs"/>
              </a:rPr>
              <a:t>Kimberlite</a:t>
            </a:r>
            <a:r>
              <a:rPr lang="en-US" sz="2800" dirty="0">
                <a:effectLst>
                  <a:outerShdw blurRad="38100" dist="38100" dir="2700000" algn="tl">
                    <a:srgbClr val="FFFFFF"/>
                  </a:outerShdw>
                </a:effectLst>
                <a:latin typeface="Arial" charset="0"/>
                <a:cs typeface="+mn-cs"/>
              </a:rPr>
              <a:t> emplacement: </a:t>
            </a:r>
            <a:r>
              <a:rPr lang="en-US" sz="2800" dirty="0">
                <a:solidFill>
                  <a:srgbClr val="7030A0"/>
                </a:solidFill>
                <a:effectLst>
                  <a:outerShdw blurRad="38100" dist="38100" dir="2700000" algn="tl">
                    <a:srgbClr val="FFFFFF"/>
                  </a:outerShdw>
                </a:effectLst>
                <a:latin typeface="Arial" charset="0"/>
                <a:cs typeface="+mn-cs"/>
              </a:rPr>
              <a:t>prevailing models</a:t>
            </a:r>
            <a:endParaRPr lang="en-US" dirty="0">
              <a:solidFill>
                <a:srgbClr val="7030A0"/>
              </a:solidFill>
              <a:effectLst>
                <a:outerShdw blurRad="38100" dist="38100" dir="2700000" algn="tl">
                  <a:srgbClr val="FFFFFF"/>
                </a:outerShdw>
              </a:effectLst>
              <a:latin typeface="Arial" charset="0"/>
              <a:cs typeface="+mn-cs"/>
            </a:endParaRPr>
          </a:p>
        </p:txBody>
      </p:sp>
      <p:sp>
        <p:nvSpPr>
          <p:cNvPr id="79891" name="Text Box 19"/>
          <p:cNvSpPr txBox="1">
            <a:spLocks noChangeArrowheads="1"/>
          </p:cNvSpPr>
          <p:nvPr/>
        </p:nvSpPr>
        <p:spPr bwMode="auto">
          <a:xfrm>
            <a:off x="0" y="1968500"/>
            <a:ext cx="5921375" cy="2605088"/>
          </a:xfrm>
          <a:prstGeom prst="rect">
            <a:avLst/>
          </a:prstGeom>
          <a:noFill/>
          <a:ln w="9525">
            <a:noFill/>
            <a:miter lim="800000"/>
            <a:headEnd/>
            <a:tailEnd/>
          </a:ln>
          <a:effectLst/>
        </p:spPr>
        <p:txBody>
          <a:bodyPr lIns="384962" tIns="192481" rIns="384962" bIns="192481">
            <a:spAutoFit/>
          </a:bodyPr>
          <a:lstStyle/>
          <a:p>
            <a:pPr>
              <a:defRPr/>
            </a:pPr>
            <a:r>
              <a:rPr lang="en-AU" sz="2400" dirty="0">
                <a:solidFill>
                  <a:schemeClr val="accent2"/>
                </a:solidFill>
                <a:effectLst>
                  <a:outerShdw blurRad="38100" dist="38100" dir="2700000" algn="tl">
                    <a:srgbClr val="000000"/>
                  </a:outerShdw>
                </a:effectLst>
                <a:latin typeface="Comic Sans MS" pitchFamily="66" charset="0"/>
                <a:cs typeface="+mn-cs"/>
              </a:rPr>
              <a:t>2. </a:t>
            </a:r>
            <a:r>
              <a:rPr lang="en-AU" sz="2400" dirty="0" err="1">
                <a:solidFill>
                  <a:schemeClr val="accent2"/>
                </a:solidFill>
                <a:effectLst>
                  <a:outerShdw blurRad="38100" dist="38100" dir="2700000" algn="tl">
                    <a:srgbClr val="000000"/>
                  </a:outerShdw>
                </a:effectLst>
                <a:latin typeface="Comic Sans MS" pitchFamily="66" charset="0"/>
                <a:cs typeface="+mn-cs"/>
              </a:rPr>
              <a:t>Hydrovolcanism</a:t>
            </a:r>
            <a:r>
              <a:rPr lang="en-AU" sz="2400" dirty="0">
                <a:solidFill>
                  <a:schemeClr val="accent2"/>
                </a:solidFill>
                <a:effectLst>
                  <a:outerShdw blurRad="38100" dist="38100" dir="2700000" algn="tl">
                    <a:srgbClr val="000000"/>
                  </a:outerShdw>
                </a:effectLst>
                <a:latin typeface="Comic Sans MS" pitchFamily="66" charset="0"/>
                <a:cs typeface="+mn-cs"/>
              </a:rPr>
              <a:t>/</a:t>
            </a:r>
            <a:r>
              <a:rPr lang="en-AU" sz="2400" dirty="0" err="1">
                <a:solidFill>
                  <a:schemeClr val="accent2"/>
                </a:solidFill>
                <a:effectLst>
                  <a:outerShdw blurRad="38100" dist="38100" dir="2700000" algn="tl">
                    <a:srgbClr val="000000"/>
                  </a:outerShdw>
                </a:effectLst>
                <a:latin typeface="Comic Sans MS" pitchFamily="66" charset="0"/>
                <a:cs typeface="+mn-cs"/>
              </a:rPr>
              <a:t>phreato</a:t>
            </a:r>
            <a:r>
              <a:rPr lang="en-AU" sz="2400" dirty="0">
                <a:solidFill>
                  <a:schemeClr val="accent2"/>
                </a:solidFill>
                <a:effectLst>
                  <a:outerShdw blurRad="38100" dist="38100" dir="2700000" algn="tl">
                    <a:srgbClr val="000000"/>
                  </a:outerShdw>
                </a:effectLst>
                <a:latin typeface="Comic Sans MS" pitchFamily="66" charset="0"/>
                <a:cs typeface="+mn-cs"/>
              </a:rPr>
              <a:t>- </a:t>
            </a:r>
            <a:r>
              <a:rPr lang="en-AU" sz="2400" dirty="0" err="1">
                <a:solidFill>
                  <a:schemeClr val="accent2"/>
                </a:solidFill>
                <a:effectLst>
                  <a:outerShdw blurRad="38100" dist="38100" dir="2700000" algn="tl">
                    <a:srgbClr val="000000"/>
                  </a:outerShdw>
                </a:effectLst>
                <a:latin typeface="Comic Sans MS" pitchFamily="66" charset="0"/>
                <a:cs typeface="+mn-cs"/>
              </a:rPr>
              <a:t>magmatism</a:t>
            </a:r>
            <a:r>
              <a:rPr lang="en-AU" sz="2400" dirty="0">
                <a:solidFill>
                  <a:schemeClr val="accent2"/>
                </a:solidFill>
                <a:effectLst>
                  <a:outerShdw blurRad="38100" dist="38100" dir="2700000" algn="tl">
                    <a:srgbClr val="000000"/>
                  </a:outerShdw>
                </a:effectLst>
                <a:latin typeface="Comic Sans MS" pitchFamily="66" charset="0"/>
                <a:cs typeface="+mn-cs"/>
              </a:rPr>
              <a:t>: </a:t>
            </a:r>
            <a:r>
              <a:rPr lang="en-AU" sz="1600" b="0" dirty="0">
                <a:latin typeface="Comic Sans MS" pitchFamily="66" charset="0"/>
                <a:cs typeface="Arial" charset="0"/>
              </a:rPr>
              <a:t>interaction of magma or magmatic heat with an external source of water… “</a:t>
            </a:r>
            <a:r>
              <a:rPr lang="en-AU" sz="1600" b="0" dirty="0" err="1">
                <a:latin typeface="Comic Sans MS" pitchFamily="66" charset="0"/>
                <a:cs typeface="Arial" charset="0"/>
              </a:rPr>
              <a:t>diatremes</a:t>
            </a:r>
            <a:r>
              <a:rPr lang="en-AU" sz="1600" b="0" dirty="0">
                <a:latin typeface="Comic Sans MS" pitchFamily="66" charset="0"/>
                <a:cs typeface="Arial" charset="0"/>
              </a:rPr>
              <a:t> form on dykes in hard rocks ..wherever there is a local potential for </a:t>
            </a:r>
            <a:r>
              <a:rPr lang="en-AU" sz="1600" b="0" dirty="0" err="1">
                <a:latin typeface="Comic Sans MS" pitchFamily="66" charset="0"/>
                <a:cs typeface="Arial" charset="0"/>
              </a:rPr>
              <a:t>thermohydraulic</a:t>
            </a:r>
            <a:r>
              <a:rPr lang="en-AU" sz="1600" b="0" dirty="0">
                <a:latin typeface="Comic Sans MS" pitchFamily="66" charset="0"/>
                <a:cs typeface="Arial" charset="0"/>
              </a:rPr>
              <a:t> explosive interaction of the rising magma with groundwater contained in fractures and faults” (Lorenz &amp; </a:t>
            </a:r>
            <a:r>
              <a:rPr lang="en-AU" sz="1600" b="0" dirty="0" err="1">
                <a:latin typeface="Comic Sans MS" pitchFamily="66" charset="0"/>
                <a:cs typeface="Arial" charset="0"/>
              </a:rPr>
              <a:t>Kurszlaukis</a:t>
            </a:r>
            <a:r>
              <a:rPr lang="en-AU" sz="1600" b="0" dirty="0">
                <a:latin typeface="Comic Sans MS" pitchFamily="66" charset="0"/>
                <a:cs typeface="Arial" charset="0"/>
              </a:rPr>
              <a:t>, 2007) .</a:t>
            </a:r>
            <a:endParaRPr lang="en-US" sz="1600" b="0" dirty="0">
              <a:latin typeface="Comic Sans MS" pitchFamily="66" charset="0"/>
              <a:cs typeface="Arial" charset="0"/>
            </a:endParaRPr>
          </a:p>
        </p:txBody>
      </p:sp>
      <p:sp>
        <p:nvSpPr>
          <p:cNvPr id="79892" name="Text Box 20"/>
          <p:cNvSpPr txBox="1">
            <a:spLocks noChangeArrowheads="1"/>
          </p:cNvSpPr>
          <p:nvPr/>
        </p:nvSpPr>
        <p:spPr bwMode="auto">
          <a:xfrm>
            <a:off x="38100" y="476250"/>
            <a:ext cx="5849938" cy="1743075"/>
          </a:xfrm>
          <a:prstGeom prst="rect">
            <a:avLst/>
          </a:prstGeom>
          <a:noFill/>
          <a:ln w="9525">
            <a:noFill/>
            <a:miter lim="800000"/>
            <a:headEnd/>
            <a:tailEnd/>
          </a:ln>
          <a:effectLst/>
        </p:spPr>
        <p:txBody>
          <a:bodyPr lIns="384962" tIns="192481" rIns="384962" bIns="192481">
            <a:spAutoFit/>
          </a:bodyPr>
          <a:lstStyle/>
          <a:p>
            <a:pPr defTabSz="3849688" eaLnBrk="0" hangingPunct="0">
              <a:defRPr/>
            </a:pPr>
            <a:r>
              <a:rPr lang="en-US" sz="2400" dirty="0">
                <a:solidFill>
                  <a:schemeClr val="accent2"/>
                </a:solidFill>
                <a:effectLst>
                  <a:outerShdw blurRad="38100" dist="38100" dir="2700000" algn="tl">
                    <a:srgbClr val="000000"/>
                  </a:outerShdw>
                </a:effectLst>
                <a:latin typeface="Comic Sans MS" pitchFamily="66" charset="0"/>
                <a:cs typeface="+mn-cs"/>
              </a:rPr>
              <a:t>1. </a:t>
            </a:r>
            <a:r>
              <a:rPr lang="en-US" sz="2400" dirty="0" err="1">
                <a:solidFill>
                  <a:schemeClr val="accent2"/>
                </a:solidFill>
                <a:effectLst>
                  <a:outerShdw blurRad="38100" dist="38100" dir="2700000" algn="tl">
                    <a:srgbClr val="000000"/>
                  </a:outerShdw>
                </a:effectLst>
                <a:latin typeface="Comic Sans MS" pitchFamily="66" charset="0"/>
                <a:cs typeface="+mn-cs"/>
              </a:rPr>
              <a:t>Fluidisation</a:t>
            </a:r>
            <a:r>
              <a:rPr lang="en-US" sz="2400" dirty="0">
                <a:solidFill>
                  <a:schemeClr val="accent2"/>
                </a:solidFill>
                <a:effectLst>
                  <a:outerShdw blurRad="38100" dist="38100" dir="2700000" algn="tl">
                    <a:srgbClr val="000000"/>
                  </a:outerShdw>
                </a:effectLst>
                <a:latin typeface="Comic Sans MS" pitchFamily="66" charset="0"/>
                <a:cs typeface="+mn-cs"/>
              </a:rPr>
              <a:t>: </a:t>
            </a:r>
            <a:r>
              <a:rPr lang="en-AU" sz="1600" b="0" dirty="0">
                <a:latin typeface="Comic Sans MS" pitchFamily="66" charset="0"/>
                <a:cs typeface="+mn-cs"/>
              </a:rPr>
              <a:t>rapid degassing and expansion of magmatic volatiles (CO</a:t>
            </a:r>
            <a:r>
              <a:rPr lang="en-AU" sz="1600" b="0" baseline="-25000" dirty="0">
                <a:latin typeface="Comic Sans MS" pitchFamily="66" charset="0"/>
                <a:cs typeface="+mn-cs"/>
              </a:rPr>
              <a:t>2</a:t>
            </a:r>
            <a:r>
              <a:rPr lang="en-AU" sz="1600" b="0" dirty="0">
                <a:latin typeface="Comic Sans MS" pitchFamily="66" charset="0"/>
                <a:cs typeface="+mn-cs"/>
              </a:rPr>
              <a:t> and H</a:t>
            </a:r>
            <a:r>
              <a:rPr lang="en-AU" sz="1600" b="0" baseline="-25000" dirty="0">
                <a:latin typeface="Comic Sans MS" pitchFamily="66" charset="0"/>
                <a:cs typeface="+mn-cs"/>
              </a:rPr>
              <a:t>2</a:t>
            </a:r>
            <a:r>
              <a:rPr lang="en-AU" sz="1600" b="0" dirty="0">
                <a:latin typeface="Comic Sans MS" pitchFamily="66" charset="0"/>
                <a:cs typeface="+mn-cs"/>
              </a:rPr>
              <a:t>O) in an open system that creates “…a bed of particles, which develops fluid-like properties as a consequence of the flow of interstitial gas” (Sparks et al., 2006).</a:t>
            </a:r>
            <a:endParaRPr lang="en-US" sz="1600" b="0" dirty="0">
              <a:latin typeface="Comic Sans MS" pitchFamily="66" charset="0"/>
              <a:cs typeface="+mn-cs"/>
            </a:endParaRPr>
          </a:p>
        </p:txBody>
      </p:sp>
      <p:grpSp>
        <p:nvGrpSpPr>
          <p:cNvPr id="2" name="Group 8"/>
          <p:cNvGrpSpPr>
            <a:grpSpLocks/>
          </p:cNvGrpSpPr>
          <p:nvPr/>
        </p:nvGrpSpPr>
        <p:grpSpPr bwMode="auto">
          <a:xfrm>
            <a:off x="85725" y="5575300"/>
            <a:ext cx="8991600" cy="1287463"/>
            <a:chOff x="85494" y="5243092"/>
            <a:chExt cx="8991600" cy="1287297"/>
          </a:xfrm>
        </p:grpSpPr>
        <p:sp>
          <p:nvSpPr>
            <p:cNvPr id="7" name="Text Box 18"/>
            <p:cNvSpPr txBox="1">
              <a:spLocks noChangeArrowheads="1"/>
            </p:cNvSpPr>
            <p:nvPr/>
          </p:nvSpPr>
          <p:spPr bwMode="auto">
            <a:xfrm>
              <a:off x="187094" y="5243092"/>
              <a:ext cx="8710613" cy="480951"/>
            </a:xfrm>
            <a:prstGeom prst="rect">
              <a:avLst/>
            </a:prstGeom>
            <a:noFill/>
            <a:ln w="9525">
              <a:noFill/>
              <a:miter lim="800000"/>
              <a:headEnd/>
              <a:tailEnd/>
            </a:ln>
            <a:effectLst/>
          </p:spPr>
          <p:txBody>
            <a:bodyPr>
              <a:spAutoFit/>
            </a:bodyPr>
            <a:lstStyle/>
            <a:p>
              <a:pPr algn="ctr">
                <a:lnSpc>
                  <a:spcPct val="90000"/>
                </a:lnSpc>
                <a:defRPr/>
              </a:pPr>
              <a:r>
                <a:rPr lang="en-US" sz="2800" dirty="0" err="1">
                  <a:effectLst>
                    <a:outerShdw blurRad="38100" dist="38100" dir="2700000" algn="tl">
                      <a:srgbClr val="FFFFFF"/>
                    </a:outerShdw>
                  </a:effectLst>
                  <a:latin typeface="Arial" charset="0"/>
                  <a:cs typeface="+mn-cs"/>
                </a:rPr>
                <a:t>Kimberlite</a:t>
              </a:r>
              <a:r>
                <a:rPr lang="en-US" sz="2800" dirty="0">
                  <a:effectLst>
                    <a:outerShdw blurRad="38100" dist="38100" dir="2700000" algn="tl">
                      <a:srgbClr val="FFFFFF"/>
                    </a:outerShdw>
                  </a:effectLst>
                  <a:latin typeface="Arial" charset="0"/>
                  <a:cs typeface="+mn-cs"/>
                </a:rPr>
                <a:t> emplacement: </a:t>
              </a:r>
              <a:r>
                <a:rPr lang="en-US" sz="2800" dirty="0">
                  <a:solidFill>
                    <a:srgbClr val="7030A0"/>
                  </a:solidFill>
                  <a:effectLst>
                    <a:outerShdw blurRad="38100" dist="38100" dir="2700000" algn="tl">
                      <a:srgbClr val="FFFFFF"/>
                    </a:outerShdw>
                  </a:effectLst>
                  <a:latin typeface="Arial" charset="0"/>
                  <a:cs typeface="+mn-cs"/>
                </a:rPr>
                <a:t>new model</a:t>
              </a:r>
              <a:endParaRPr lang="en-US" dirty="0">
                <a:solidFill>
                  <a:srgbClr val="7030A0"/>
                </a:solidFill>
                <a:effectLst>
                  <a:outerShdw blurRad="38100" dist="38100" dir="2700000" algn="tl">
                    <a:srgbClr val="FFFFFF"/>
                  </a:outerShdw>
                </a:effectLst>
                <a:latin typeface="Arial" charset="0"/>
                <a:cs typeface="+mn-cs"/>
              </a:endParaRPr>
            </a:p>
          </p:txBody>
        </p:sp>
        <p:sp>
          <p:nvSpPr>
            <p:cNvPr id="8" name="Text Box 20"/>
            <p:cNvSpPr txBox="1">
              <a:spLocks noChangeArrowheads="1"/>
            </p:cNvSpPr>
            <p:nvPr/>
          </p:nvSpPr>
          <p:spPr bwMode="auto">
            <a:xfrm>
              <a:off x="85494" y="5525631"/>
              <a:ext cx="8991600" cy="1004758"/>
            </a:xfrm>
            <a:prstGeom prst="rect">
              <a:avLst/>
            </a:prstGeom>
            <a:noFill/>
            <a:ln w="9525">
              <a:noFill/>
              <a:miter lim="800000"/>
              <a:headEnd/>
              <a:tailEnd/>
            </a:ln>
            <a:effectLst/>
          </p:spPr>
          <p:txBody>
            <a:bodyPr lIns="384962" tIns="192481" rIns="384962" bIns="192481">
              <a:spAutoFit/>
            </a:bodyPr>
            <a:lstStyle/>
            <a:p>
              <a:pPr defTabSz="3849688" eaLnBrk="0" hangingPunct="0">
                <a:defRPr/>
              </a:pPr>
              <a:r>
                <a:rPr lang="en-AU" b="0" dirty="0">
                  <a:latin typeface="Comic Sans MS" pitchFamily="66" charset="0"/>
                  <a:cs typeface="+mn-cs"/>
                </a:rPr>
                <a:t>Post-emplacement reaction between carbonatitic melt and olivine causes </a:t>
              </a:r>
              <a:r>
                <a:rPr lang="en-AU" b="0" dirty="0" err="1">
                  <a:latin typeface="Comic Sans MS" pitchFamily="66" charset="0"/>
                  <a:cs typeface="+mn-cs"/>
                </a:rPr>
                <a:t>decarbonation</a:t>
              </a:r>
              <a:r>
                <a:rPr lang="en-AU" b="0" dirty="0">
                  <a:latin typeface="Comic Sans MS" pitchFamily="66" charset="0"/>
                  <a:cs typeface="+mn-cs"/>
                </a:rPr>
                <a:t> and is driven by CO</a:t>
              </a:r>
              <a:r>
                <a:rPr lang="en-AU" b="0" baseline="-25000" dirty="0">
                  <a:latin typeface="Comic Sans MS" pitchFamily="66" charset="0"/>
                  <a:cs typeface="+mn-cs"/>
                </a:rPr>
                <a:t>2</a:t>
              </a:r>
              <a:r>
                <a:rPr lang="en-AU" b="0" dirty="0">
                  <a:latin typeface="Comic Sans MS" pitchFamily="66" charset="0"/>
                  <a:cs typeface="+mn-cs"/>
                </a:rPr>
                <a:t> outgassing </a:t>
              </a:r>
              <a:endParaRPr lang="en-US" b="0" dirty="0">
                <a:latin typeface="Comic Sans MS" pitchFamily="66" charset="0"/>
                <a:cs typeface="+mn-cs"/>
              </a:endParaRPr>
            </a:p>
          </p:txBody>
        </p:sp>
      </p:grpSp>
      <p:grpSp>
        <p:nvGrpSpPr>
          <p:cNvPr id="21510" name="Group 11"/>
          <p:cNvGrpSpPr>
            <a:grpSpLocks/>
          </p:cNvGrpSpPr>
          <p:nvPr/>
        </p:nvGrpSpPr>
        <p:grpSpPr bwMode="auto">
          <a:xfrm>
            <a:off x="5891213" y="606425"/>
            <a:ext cx="3027362" cy="3992563"/>
            <a:chOff x="5819057" y="780584"/>
            <a:chExt cx="3179980" cy="4186510"/>
          </a:xfrm>
        </p:grpSpPr>
        <p:pic>
          <p:nvPicPr>
            <p:cNvPr id="21512" name="Picture 8"/>
            <p:cNvPicPr>
              <a:picLocks noChangeAspect="1" noChangeArrowheads="1"/>
            </p:cNvPicPr>
            <p:nvPr/>
          </p:nvPicPr>
          <p:blipFill>
            <a:blip r:embed="rId3" cstate="email">
              <a:lum contrast="14000"/>
              <a:extLst>
                <a:ext uri="{28A0092B-C50C-407E-A947-70E740481C1C}">
                  <a14:useLocalDpi xmlns:a14="http://schemas.microsoft.com/office/drawing/2010/main"/>
                </a:ext>
              </a:extLst>
            </a:blip>
            <a:srcRect/>
            <a:stretch>
              <a:fillRect/>
            </a:stretch>
          </p:blipFill>
          <p:spPr bwMode="auto">
            <a:xfrm>
              <a:off x="5874437" y="780584"/>
              <a:ext cx="3124600" cy="384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Box 17"/>
            <p:cNvSpPr txBox="1">
              <a:spLocks noChangeArrowheads="1"/>
            </p:cNvSpPr>
            <p:nvPr/>
          </p:nvSpPr>
          <p:spPr bwMode="auto">
            <a:xfrm>
              <a:off x="5819057" y="4659316"/>
              <a:ext cx="3133613" cy="30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400">
                  <a:latin typeface="Comic Sans MS" panose="030F0702030302020204" pitchFamily="66" charset="0"/>
                </a:rPr>
                <a:t>V. Lorenz &amp; S. Kurszlaukis, </a:t>
              </a:r>
              <a:r>
                <a:rPr lang="en-US" altLang="en-US" sz="1400">
                  <a:latin typeface="Comic Sans MS" panose="030F0702030302020204" pitchFamily="66" charset="0"/>
                </a:rPr>
                <a:t>2007</a:t>
              </a:r>
            </a:p>
          </p:txBody>
        </p:sp>
      </p:grpSp>
      <p:sp>
        <p:nvSpPr>
          <p:cNvPr id="11" name="TextBox 10"/>
          <p:cNvSpPr txBox="1">
            <a:spLocks noChangeArrowheads="1"/>
          </p:cNvSpPr>
          <p:nvPr/>
        </p:nvSpPr>
        <p:spPr bwMode="auto">
          <a:xfrm>
            <a:off x="92075" y="4605338"/>
            <a:ext cx="8956675" cy="9540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400" b="0">
                <a:latin typeface="Comic Sans MS" panose="030F0702030302020204" pitchFamily="66" charset="0"/>
              </a:rPr>
              <a:t>“Emplacement of the (Yubileinaya) pipe occurred over an </a:t>
            </a:r>
            <a:r>
              <a:rPr lang="en-AU" altLang="en-US" sz="1400">
                <a:latin typeface="Comic Sans MS" panose="030F0702030302020204" pitchFamily="66" charset="0"/>
              </a:rPr>
              <a:t>extended time span </a:t>
            </a:r>
            <a:r>
              <a:rPr lang="en-AU" altLang="en-US" sz="1400" b="0">
                <a:latin typeface="Comic Sans MS" panose="030F0702030302020204" pitchFamily="66" charset="0"/>
              </a:rPr>
              <a:t>with intermittent phases of volcanic quiescence and consolidation…. There is neither textural evidence that </a:t>
            </a:r>
            <a:r>
              <a:rPr lang="en-AU" altLang="en-US" sz="1400">
                <a:latin typeface="Comic Sans MS" panose="030F0702030302020204" pitchFamily="66" charset="0"/>
              </a:rPr>
              <a:t>violent degassing of a juvenile gas phase </a:t>
            </a:r>
            <a:r>
              <a:rPr lang="en-AU" altLang="en-US" sz="1400" b="0">
                <a:latin typeface="Comic Sans MS" panose="030F0702030302020204" pitchFamily="66" charset="0"/>
              </a:rPr>
              <a:t>has caused pipe excavation, nor that </a:t>
            </a:r>
            <a:r>
              <a:rPr lang="en-AU" altLang="en-US" sz="1400">
                <a:latin typeface="Comic Sans MS" panose="030F0702030302020204" pitchFamily="66" charset="0"/>
              </a:rPr>
              <a:t>external water </a:t>
            </a:r>
            <a:r>
              <a:rPr lang="en-AU" altLang="en-US" sz="1400" b="0">
                <a:latin typeface="Comic Sans MS" panose="030F0702030302020204" pitchFamily="66" charset="0"/>
              </a:rPr>
              <a:t>was present during the main phase of volcanic eruptions” (Kurszlaukis et al., 2009, Lithos)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1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9" descr="PIC0000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02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0"/>
          <p:cNvGrpSpPr>
            <a:grpSpLocks/>
          </p:cNvGrpSpPr>
          <p:nvPr/>
        </p:nvGrpSpPr>
        <p:grpSpPr bwMode="auto">
          <a:xfrm>
            <a:off x="12700" y="25400"/>
            <a:ext cx="9131300" cy="6832600"/>
            <a:chOff x="12699" y="25399"/>
            <a:chExt cx="9131301" cy="6832601"/>
          </a:xfrm>
        </p:grpSpPr>
        <p:pic>
          <p:nvPicPr>
            <p:cNvPr id="4116" name="Picture 37" descr="PIC00005_grey.jpg"/>
            <p:cNvPicPr>
              <a:picLocks noChangeAspect="1"/>
            </p:cNvPicPr>
            <p:nvPr/>
          </p:nvPicPr>
          <p:blipFill>
            <a:blip r:embed="rId4" cstate="email">
              <a:lum contrast="-58000"/>
              <a:extLst>
                <a:ext uri="{28A0092B-C50C-407E-A947-70E740481C1C}">
                  <a14:useLocalDpi xmlns:a14="http://schemas.microsoft.com/office/drawing/2010/main"/>
                </a:ext>
              </a:extLst>
            </a:blip>
            <a:srcRect/>
            <a:stretch>
              <a:fillRect/>
            </a:stretch>
          </p:blipFill>
          <p:spPr bwMode="auto">
            <a:xfrm>
              <a:off x="12699" y="25399"/>
              <a:ext cx="9131301" cy="683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17" name="Group 18"/>
            <p:cNvGrpSpPr>
              <a:grpSpLocks/>
            </p:cNvGrpSpPr>
            <p:nvPr/>
          </p:nvGrpSpPr>
          <p:grpSpPr bwMode="auto">
            <a:xfrm>
              <a:off x="324854" y="530574"/>
              <a:ext cx="8492041" cy="1201252"/>
              <a:chOff x="388047" y="530574"/>
              <a:chExt cx="8492041" cy="1201252"/>
            </a:xfrm>
          </p:grpSpPr>
          <p:sp>
            <p:nvSpPr>
              <p:cNvPr id="17" name="Text Box 2"/>
              <p:cNvSpPr txBox="1">
                <a:spLocks noChangeArrowheads="1"/>
              </p:cNvSpPr>
              <p:nvPr/>
            </p:nvSpPr>
            <p:spPr bwMode="auto">
              <a:xfrm>
                <a:off x="880755" y="530224"/>
                <a:ext cx="7999413" cy="1201738"/>
              </a:xfrm>
              <a:prstGeom prst="rect">
                <a:avLst/>
              </a:prstGeom>
              <a:noFill/>
              <a:ln w="9525">
                <a:noFill/>
                <a:miter lim="800000"/>
                <a:headEnd/>
                <a:tailEnd/>
              </a:ln>
              <a:effectLst/>
            </p:spPr>
            <p:txBody>
              <a:bodyPr lIns="384962" tIns="192481" rIns="384962" bIns="192481">
                <a:spAutoFit/>
              </a:bodyPr>
              <a:lstStyle/>
              <a:p>
                <a:pPr defTabSz="3849688" eaLnBrk="0" hangingPunct="0">
                  <a:lnSpc>
                    <a:spcPct val="20000"/>
                  </a:lnSpc>
                  <a:defRPr/>
                </a:pPr>
                <a:endParaRPr lang="en-US" sz="2400" b="0" dirty="0">
                  <a:effectLst>
                    <a:outerShdw blurRad="38100" dist="38100" dir="2700000" algn="tl">
                      <a:srgbClr val="FFFFFF"/>
                    </a:outerShdw>
                  </a:effectLst>
                  <a:latin typeface="Comic Sans MS" pitchFamily="66" charset="0"/>
                  <a:cs typeface="+mn-cs"/>
                </a:endParaRPr>
              </a:p>
              <a:p>
                <a:pPr defTabSz="3849688" eaLnBrk="0" hangingPunct="0">
                  <a:defRPr/>
                </a:pPr>
                <a:r>
                  <a:rPr lang="en-US" sz="2400" b="0" dirty="0">
                    <a:solidFill>
                      <a:srgbClr val="FFFF00"/>
                    </a:solidFill>
                    <a:effectLst>
                      <a:outerShdw blurRad="38100" dist="38100" dir="2700000" algn="tl">
                        <a:srgbClr val="000000"/>
                      </a:outerShdw>
                    </a:effectLst>
                    <a:latin typeface="Comic Sans MS" pitchFamily="66" charset="0"/>
                    <a:cs typeface="+mn-cs"/>
                  </a:rPr>
                  <a:t>are exceptionally rare, but widespread on all major </a:t>
                </a:r>
                <a:r>
                  <a:rPr lang="en-US" sz="2400" b="0" dirty="0" err="1">
                    <a:solidFill>
                      <a:srgbClr val="FFFF00"/>
                    </a:solidFill>
                    <a:effectLst>
                      <a:outerShdw blurRad="38100" dist="38100" dir="2700000" algn="tl">
                        <a:srgbClr val="000000"/>
                      </a:outerShdw>
                    </a:effectLst>
                    <a:latin typeface="Comic Sans MS" pitchFamily="66" charset="0"/>
                    <a:cs typeface="+mn-cs"/>
                  </a:rPr>
                  <a:t>cratons</a:t>
                </a:r>
                <a:r>
                  <a:rPr lang="en-US" sz="2400" b="0" dirty="0">
                    <a:solidFill>
                      <a:srgbClr val="FFFF00"/>
                    </a:solidFill>
                    <a:effectLst>
                      <a:outerShdw blurRad="38100" dist="38100" dir="2700000" algn="tl">
                        <a:srgbClr val="000000"/>
                      </a:outerShdw>
                    </a:effectLst>
                    <a:latin typeface="Comic Sans MS" pitchFamily="66" charset="0"/>
                    <a:cs typeface="+mn-cs"/>
                  </a:rPr>
                  <a:t>;</a:t>
                </a:r>
              </a:p>
            </p:txBody>
          </p:sp>
          <p:pic>
            <p:nvPicPr>
              <p:cNvPr id="4119" name="Picture 16"/>
              <p:cNvPicPr>
                <a:picLocks noChangeAspect="1" noChangeArrowheads="1"/>
              </p:cNvPicPr>
              <p:nvPr/>
            </p:nvPicPr>
            <p:blipFill>
              <a:blip r:embed="rId5" cstate="email">
                <a:extLst>
                  <a:ext uri="{28A0092B-C50C-407E-A947-70E740481C1C}">
                    <a14:useLocalDpi xmlns:a14="http://schemas.microsoft.com/office/drawing/2010/main"/>
                  </a:ext>
                </a:extLst>
              </a:blip>
              <a:srcRect l="26578"/>
              <a:stretch>
                <a:fillRect/>
              </a:stretch>
            </p:blipFill>
            <p:spPr bwMode="auto">
              <a:xfrm>
                <a:off x="388047" y="797390"/>
                <a:ext cx="71475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079" name="Text Box 7"/>
          <p:cNvSpPr txBox="1">
            <a:spLocks noChangeArrowheads="1"/>
          </p:cNvSpPr>
          <p:nvPr/>
        </p:nvSpPr>
        <p:spPr bwMode="auto">
          <a:xfrm>
            <a:off x="63500" y="63500"/>
            <a:ext cx="8991600" cy="584200"/>
          </a:xfrm>
          <a:prstGeom prst="rect">
            <a:avLst/>
          </a:prstGeom>
          <a:noFill/>
          <a:ln w="9525">
            <a:noFill/>
            <a:miter lim="800000"/>
            <a:headEnd/>
            <a:tailEnd/>
          </a:ln>
          <a:effectLst>
            <a:outerShdw blurRad="50800" dist="50800" dir="5400000" sx="34000" sy="34000" algn="ctr" rotWithShape="0">
              <a:srgbClr val="FFFF00">
                <a:alpha val="43000"/>
              </a:srgbClr>
            </a:outerShdw>
          </a:effectLst>
        </p:spPr>
        <p:txBody>
          <a:bodyPr>
            <a:spAutoFit/>
          </a:bodyPr>
          <a:lstStyle/>
          <a:p>
            <a:pPr algn="ctr">
              <a:defRPr/>
            </a:pPr>
            <a:r>
              <a:rPr lang="en-US" sz="3200" dirty="0" err="1">
                <a:solidFill>
                  <a:srgbClr val="FFFF00"/>
                </a:solidFill>
                <a:effectLst>
                  <a:outerShdw blurRad="38100" dist="38100" dir="2700000" algn="tl">
                    <a:srgbClr val="000000"/>
                  </a:outerShdw>
                </a:effectLst>
                <a:latin typeface="Arial" charset="0"/>
                <a:cs typeface="+mn-cs"/>
              </a:rPr>
              <a:t>Kimberlites</a:t>
            </a:r>
            <a:r>
              <a:rPr lang="en-US" sz="3200" dirty="0">
                <a:solidFill>
                  <a:srgbClr val="FFFF00"/>
                </a:solidFill>
                <a:effectLst>
                  <a:outerShdw blurRad="38100" dist="38100" dir="2700000" algn="tl">
                    <a:srgbClr val="000000"/>
                  </a:outerShdw>
                </a:effectLst>
                <a:latin typeface="Arial" charset="0"/>
                <a:cs typeface="+mn-cs"/>
              </a:rPr>
              <a:t>: a major source of diamonds</a:t>
            </a:r>
            <a:endParaRPr lang="en-US" sz="2800" dirty="0">
              <a:solidFill>
                <a:srgbClr val="FFFF00"/>
              </a:solidFill>
              <a:effectLst>
                <a:outerShdw blurRad="38100" dist="38100" dir="2700000" algn="tl">
                  <a:srgbClr val="000000"/>
                </a:outerShdw>
              </a:effectLst>
              <a:latin typeface="Arial" charset="0"/>
              <a:cs typeface="+mn-cs"/>
            </a:endParaRPr>
          </a:p>
        </p:txBody>
      </p:sp>
      <p:grpSp>
        <p:nvGrpSpPr>
          <p:cNvPr id="4" name="Group 19"/>
          <p:cNvGrpSpPr>
            <a:grpSpLocks/>
          </p:cNvGrpSpPr>
          <p:nvPr/>
        </p:nvGrpSpPr>
        <p:grpSpPr bwMode="auto">
          <a:xfrm>
            <a:off x="325438" y="1446213"/>
            <a:ext cx="8502650" cy="1201737"/>
            <a:chOff x="388047" y="530573"/>
            <a:chExt cx="8503192" cy="1201252"/>
          </a:xfrm>
        </p:grpSpPr>
        <p:sp>
          <p:nvSpPr>
            <p:cNvPr id="21" name="Text Box 2"/>
            <p:cNvSpPr txBox="1">
              <a:spLocks noChangeArrowheads="1"/>
            </p:cNvSpPr>
            <p:nvPr/>
          </p:nvSpPr>
          <p:spPr bwMode="auto">
            <a:xfrm>
              <a:off x="891316" y="530573"/>
              <a:ext cx="7999923" cy="1201252"/>
            </a:xfrm>
            <a:prstGeom prst="rect">
              <a:avLst/>
            </a:prstGeom>
            <a:noFill/>
            <a:ln w="9525">
              <a:noFill/>
              <a:miter lim="800000"/>
              <a:headEnd/>
              <a:tailEnd/>
            </a:ln>
            <a:effectLst/>
          </p:spPr>
          <p:txBody>
            <a:bodyPr lIns="384962" tIns="192481" rIns="384962" bIns="192481">
              <a:spAutoFit/>
            </a:bodyPr>
            <a:lstStyle/>
            <a:p>
              <a:pPr defTabSz="3849688" eaLnBrk="0" hangingPunct="0">
                <a:lnSpc>
                  <a:spcPct val="20000"/>
                </a:lnSpc>
                <a:defRPr/>
              </a:pPr>
              <a:endParaRPr lang="en-US" sz="2400" b="0" dirty="0">
                <a:effectLst>
                  <a:outerShdw blurRad="38100" dist="38100" dir="2700000" algn="tl">
                    <a:srgbClr val="FFFFFF"/>
                  </a:outerShdw>
                </a:effectLst>
                <a:latin typeface="Comic Sans MS" pitchFamily="66" charset="0"/>
                <a:cs typeface="+mn-cs"/>
              </a:endParaRPr>
            </a:p>
            <a:p>
              <a:pPr defTabSz="3849688" eaLnBrk="0" hangingPunct="0">
                <a:defRPr/>
              </a:pPr>
              <a:r>
                <a:rPr lang="en-US" sz="2400" b="0" dirty="0">
                  <a:solidFill>
                    <a:srgbClr val="FFFF00"/>
                  </a:solidFill>
                  <a:effectLst>
                    <a:outerShdw blurRad="38100" dist="38100" dir="2700000" algn="tl">
                      <a:srgbClr val="000000"/>
                    </a:outerShdw>
                  </a:effectLst>
                  <a:latin typeface="Comic Sans MS" pitchFamily="66" charset="0"/>
                  <a:cs typeface="+mn-cs"/>
                </a:rPr>
                <a:t>originate in a diamond-stability field (&gt; 40 </a:t>
              </a:r>
              <a:r>
                <a:rPr lang="en-US" sz="2400" b="0" dirty="0" err="1">
                  <a:solidFill>
                    <a:srgbClr val="FFFF00"/>
                  </a:solidFill>
                  <a:effectLst>
                    <a:outerShdw blurRad="38100" dist="38100" dir="2700000" algn="tl">
                      <a:srgbClr val="000000"/>
                    </a:outerShdw>
                  </a:effectLst>
                  <a:latin typeface="Comic Sans MS" pitchFamily="66" charset="0"/>
                  <a:cs typeface="+mn-cs"/>
                </a:rPr>
                <a:t>kbar</a:t>
              </a:r>
              <a:r>
                <a:rPr lang="en-US" sz="2400" b="0" dirty="0">
                  <a:solidFill>
                    <a:srgbClr val="FFFF00"/>
                  </a:solidFill>
                  <a:effectLst>
                    <a:outerShdw blurRad="38100" dist="38100" dir="2700000" algn="tl">
                      <a:srgbClr val="000000"/>
                    </a:outerShdw>
                  </a:effectLst>
                  <a:latin typeface="Comic Sans MS" pitchFamily="66" charset="0"/>
                  <a:cs typeface="+mn-cs"/>
                </a:rPr>
                <a:t>), but do not </a:t>
              </a:r>
              <a:r>
                <a:rPr lang="en-US" sz="2400" b="0" dirty="0" err="1">
                  <a:solidFill>
                    <a:srgbClr val="FFFF00"/>
                  </a:solidFill>
                  <a:effectLst>
                    <a:outerShdw blurRad="38100" dist="38100" dir="2700000" algn="tl">
                      <a:srgbClr val="000000"/>
                    </a:outerShdw>
                  </a:effectLst>
                  <a:latin typeface="Comic Sans MS" pitchFamily="66" charset="0"/>
                  <a:cs typeface="+mn-cs"/>
                </a:rPr>
                <a:t>crystallise</a:t>
              </a:r>
              <a:r>
                <a:rPr lang="en-US" sz="2400" b="0" dirty="0">
                  <a:solidFill>
                    <a:srgbClr val="FFFF00"/>
                  </a:solidFill>
                  <a:effectLst>
                    <a:outerShdw blurRad="38100" dist="38100" dir="2700000" algn="tl">
                      <a:srgbClr val="000000"/>
                    </a:outerShdw>
                  </a:effectLst>
                  <a:latin typeface="Comic Sans MS" pitchFamily="66" charset="0"/>
                  <a:cs typeface="+mn-cs"/>
                </a:rPr>
                <a:t> diamonds;</a:t>
              </a:r>
            </a:p>
          </p:txBody>
        </p:sp>
        <p:pic>
          <p:nvPicPr>
            <p:cNvPr id="4115" name="Picture 16"/>
            <p:cNvPicPr>
              <a:picLocks noChangeAspect="1" noChangeArrowheads="1"/>
            </p:cNvPicPr>
            <p:nvPr/>
          </p:nvPicPr>
          <p:blipFill>
            <a:blip r:embed="rId5" cstate="email">
              <a:extLst>
                <a:ext uri="{28A0092B-C50C-407E-A947-70E740481C1C}">
                  <a14:useLocalDpi xmlns:a14="http://schemas.microsoft.com/office/drawing/2010/main"/>
                </a:ext>
              </a:extLst>
            </a:blip>
            <a:srcRect l="26578"/>
            <a:stretch>
              <a:fillRect/>
            </a:stretch>
          </p:blipFill>
          <p:spPr bwMode="auto">
            <a:xfrm>
              <a:off x="388047" y="797390"/>
              <a:ext cx="71475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25"/>
          <p:cNvGrpSpPr>
            <a:grpSpLocks/>
          </p:cNvGrpSpPr>
          <p:nvPr/>
        </p:nvGrpSpPr>
        <p:grpSpPr bwMode="auto">
          <a:xfrm>
            <a:off x="325438" y="2362200"/>
            <a:ext cx="8469312" cy="1200150"/>
            <a:chOff x="388047" y="563276"/>
            <a:chExt cx="8469739" cy="1201252"/>
          </a:xfrm>
        </p:grpSpPr>
        <p:sp>
          <p:nvSpPr>
            <p:cNvPr id="27" name="Text Box 2"/>
            <p:cNvSpPr txBox="1">
              <a:spLocks noChangeArrowheads="1"/>
            </p:cNvSpPr>
            <p:nvPr/>
          </p:nvSpPr>
          <p:spPr bwMode="auto">
            <a:xfrm>
              <a:off x="857971" y="563276"/>
              <a:ext cx="7999815" cy="1201252"/>
            </a:xfrm>
            <a:prstGeom prst="rect">
              <a:avLst/>
            </a:prstGeom>
            <a:noFill/>
            <a:ln w="9525">
              <a:noFill/>
              <a:miter lim="800000"/>
              <a:headEnd/>
              <a:tailEnd/>
            </a:ln>
            <a:effectLst/>
          </p:spPr>
          <p:txBody>
            <a:bodyPr lIns="384962" tIns="192481" rIns="384962" bIns="192481">
              <a:spAutoFit/>
            </a:bodyPr>
            <a:lstStyle/>
            <a:p>
              <a:pPr defTabSz="3849688" eaLnBrk="0" hangingPunct="0">
                <a:lnSpc>
                  <a:spcPct val="20000"/>
                </a:lnSpc>
                <a:defRPr/>
              </a:pPr>
              <a:endParaRPr lang="en-US" sz="2400" b="0" dirty="0">
                <a:effectLst>
                  <a:outerShdw blurRad="38100" dist="38100" dir="2700000" algn="tl">
                    <a:srgbClr val="FFFFFF"/>
                  </a:outerShdw>
                </a:effectLst>
                <a:latin typeface="Comic Sans MS" pitchFamily="66" charset="0"/>
                <a:cs typeface="+mn-cs"/>
              </a:endParaRPr>
            </a:p>
            <a:p>
              <a:pPr defTabSz="3849688" eaLnBrk="0" hangingPunct="0">
                <a:defRPr/>
              </a:pPr>
              <a:r>
                <a:rPr lang="en-US" sz="2400" b="0" dirty="0">
                  <a:solidFill>
                    <a:srgbClr val="FFFF00"/>
                  </a:solidFill>
                  <a:effectLst>
                    <a:outerShdw blurRad="38100" dist="38100" dir="2700000" algn="tl">
                      <a:srgbClr val="000000"/>
                    </a:outerShdw>
                  </a:effectLst>
                  <a:latin typeface="Comic Sans MS" pitchFamily="66" charset="0"/>
                  <a:cs typeface="+mn-cs"/>
                </a:rPr>
                <a:t>are fast ascending from mantle depths with a load of mantle and crustal xenoliths;</a:t>
              </a:r>
            </a:p>
          </p:txBody>
        </p:sp>
        <p:pic>
          <p:nvPicPr>
            <p:cNvPr id="4113" name="Picture 16"/>
            <p:cNvPicPr>
              <a:picLocks noChangeAspect="1" noChangeArrowheads="1"/>
            </p:cNvPicPr>
            <p:nvPr/>
          </p:nvPicPr>
          <p:blipFill>
            <a:blip r:embed="rId5" cstate="email">
              <a:extLst>
                <a:ext uri="{28A0092B-C50C-407E-A947-70E740481C1C}">
                  <a14:useLocalDpi xmlns:a14="http://schemas.microsoft.com/office/drawing/2010/main"/>
                </a:ext>
              </a:extLst>
            </a:blip>
            <a:srcRect l="26578"/>
            <a:stretch>
              <a:fillRect/>
            </a:stretch>
          </p:blipFill>
          <p:spPr bwMode="auto">
            <a:xfrm>
              <a:off x="388047" y="797390"/>
              <a:ext cx="71475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28"/>
          <p:cNvGrpSpPr>
            <a:grpSpLocks/>
          </p:cNvGrpSpPr>
          <p:nvPr/>
        </p:nvGrpSpPr>
        <p:grpSpPr bwMode="auto">
          <a:xfrm>
            <a:off x="325438" y="3444875"/>
            <a:ext cx="8469312" cy="831850"/>
            <a:chOff x="388047" y="741692"/>
            <a:chExt cx="8469739" cy="831920"/>
          </a:xfrm>
        </p:grpSpPr>
        <p:sp>
          <p:nvSpPr>
            <p:cNvPr id="30" name="Text Box 2"/>
            <p:cNvSpPr txBox="1">
              <a:spLocks noChangeArrowheads="1"/>
            </p:cNvSpPr>
            <p:nvPr/>
          </p:nvSpPr>
          <p:spPr bwMode="auto">
            <a:xfrm>
              <a:off x="857971" y="741692"/>
              <a:ext cx="7999815" cy="831920"/>
            </a:xfrm>
            <a:prstGeom prst="rect">
              <a:avLst/>
            </a:prstGeom>
            <a:noFill/>
            <a:ln w="9525">
              <a:noFill/>
              <a:miter lim="800000"/>
              <a:headEnd/>
              <a:tailEnd/>
            </a:ln>
            <a:effectLst/>
          </p:spPr>
          <p:txBody>
            <a:bodyPr lIns="384962" tIns="192481" rIns="384962" bIns="192481">
              <a:spAutoFit/>
            </a:bodyPr>
            <a:lstStyle/>
            <a:p>
              <a:pPr defTabSz="3849688" eaLnBrk="0" hangingPunct="0">
                <a:lnSpc>
                  <a:spcPct val="20000"/>
                </a:lnSpc>
                <a:defRPr/>
              </a:pPr>
              <a:endParaRPr lang="en-US" sz="2400" b="0" dirty="0">
                <a:effectLst>
                  <a:outerShdw blurRad="38100" dist="38100" dir="2700000" algn="tl">
                    <a:srgbClr val="FFFFFF"/>
                  </a:outerShdw>
                </a:effectLst>
                <a:latin typeface="Comic Sans MS" pitchFamily="66" charset="0"/>
                <a:cs typeface="+mn-cs"/>
              </a:endParaRPr>
            </a:p>
            <a:p>
              <a:pPr defTabSz="3849688" eaLnBrk="0" hangingPunct="0">
                <a:defRPr/>
              </a:pPr>
              <a:r>
                <a:rPr lang="en-US" sz="2400" b="0" dirty="0">
                  <a:solidFill>
                    <a:srgbClr val="FFFF00"/>
                  </a:solidFill>
                  <a:effectLst>
                    <a:outerShdw blurRad="38100" dist="38100" dir="2700000" algn="tl">
                      <a:srgbClr val="000000"/>
                    </a:outerShdw>
                  </a:effectLst>
                  <a:latin typeface="Comic Sans MS" pitchFamily="66" charset="0"/>
                  <a:cs typeface="+mn-cs"/>
                </a:rPr>
                <a:t>are emplaced in small-volume dykes and </a:t>
              </a:r>
              <a:r>
                <a:rPr lang="en-US" sz="2400" b="0" dirty="0" err="1">
                  <a:solidFill>
                    <a:srgbClr val="FFFF00"/>
                  </a:solidFill>
                  <a:effectLst>
                    <a:outerShdw blurRad="38100" dist="38100" dir="2700000" algn="tl">
                      <a:srgbClr val="000000"/>
                    </a:outerShdw>
                  </a:effectLst>
                  <a:latin typeface="Comic Sans MS" pitchFamily="66" charset="0"/>
                  <a:cs typeface="+mn-cs"/>
                </a:rPr>
                <a:t>diatremes</a:t>
              </a:r>
              <a:r>
                <a:rPr lang="en-US" sz="2400" b="0" dirty="0">
                  <a:solidFill>
                    <a:srgbClr val="FFFF00"/>
                  </a:solidFill>
                  <a:effectLst>
                    <a:outerShdw blurRad="38100" dist="38100" dir="2700000" algn="tl">
                      <a:srgbClr val="000000"/>
                    </a:outerShdw>
                  </a:effectLst>
                  <a:latin typeface="Comic Sans MS" pitchFamily="66" charset="0"/>
                  <a:cs typeface="+mn-cs"/>
                </a:rPr>
                <a:t>;</a:t>
              </a:r>
            </a:p>
          </p:txBody>
        </p:sp>
        <p:pic>
          <p:nvPicPr>
            <p:cNvPr id="4111" name="Picture 16"/>
            <p:cNvPicPr>
              <a:picLocks noChangeAspect="1" noChangeArrowheads="1"/>
            </p:cNvPicPr>
            <p:nvPr/>
          </p:nvPicPr>
          <p:blipFill>
            <a:blip r:embed="rId5" cstate="email">
              <a:extLst>
                <a:ext uri="{28A0092B-C50C-407E-A947-70E740481C1C}">
                  <a14:useLocalDpi xmlns:a14="http://schemas.microsoft.com/office/drawing/2010/main"/>
                </a:ext>
              </a:extLst>
            </a:blip>
            <a:srcRect l="26578"/>
            <a:stretch>
              <a:fillRect/>
            </a:stretch>
          </p:blipFill>
          <p:spPr bwMode="auto">
            <a:xfrm>
              <a:off x="388047" y="797390"/>
              <a:ext cx="71475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31"/>
          <p:cNvGrpSpPr>
            <a:grpSpLocks/>
          </p:cNvGrpSpPr>
          <p:nvPr/>
        </p:nvGrpSpPr>
        <p:grpSpPr bwMode="auto">
          <a:xfrm>
            <a:off x="325438" y="4257675"/>
            <a:ext cx="8469312" cy="831850"/>
            <a:chOff x="388047" y="685937"/>
            <a:chExt cx="8469739" cy="831990"/>
          </a:xfrm>
        </p:grpSpPr>
        <p:sp>
          <p:nvSpPr>
            <p:cNvPr id="33" name="Text Box 2"/>
            <p:cNvSpPr txBox="1">
              <a:spLocks noChangeArrowheads="1"/>
            </p:cNvSpPr>
            <p:nvPr/>
          </p:nvSpPr>
          <p:spPr bwMode="auto">
            <a:xfrm>
              <a:off x="857971" y="685937"/>
              <a:ext cx="7999815" cy="831990"/>
            </a:xfrm>
            <a:prstGeom prst="rect">
              <a:avLst/>
            </a:prstGeom>
            <a:noFill/>
            <a:ln w="9525">
              <a:noFill/>
              <a:miter lim="800000"/>
              <a:headEnd/>
              <a:tailEnd/>
            </a:ln>
            <a:effectLst/>
          </p:spPr>
          <p:txBody>
            <a:bodyPr lIns="384962" tIns="192481" rIns="384962" bIns="192481">
              <a:spAutoFit/>
            </a:bodyPr>
            <a:lstStyle/>
            <a:p>
              <a:pPr defTabSz="3849688" eaLnBrk="0" hangingPunct="0">
                <a:lnSpc>
                  <a:spcPct val="20000"/>
                </a:lnSpc>
                <a:defRPr/>
              </a:pPr>
              <a:endParaRPr lang="en-US" sz="2400" b="0" dirty="0">
                <a:effectLst>
                  <a:outerShdw blurRad="38100" dist="38100" dir="2700000" algn="tl">
                    <a:srgbClr val="FFFFFF"/>
                  </a:outerShdw>
                </a:effectLst>
                <a:latin typeface="Comic Sans MS" pitchFamily="66" charset="0"/>
                <a:cs typeface="+mn-cs"/>
              </a:endParaRPr>
            </a:p>
            <a:p>
              <a:pPr defTabSz="3849688" eaLnBrk="0" hangingPunct="0">
                <a:defRPr/>
              </a:pPr>
              <a:r>
                <a:rPr lang="en-US" sz="2400" b="0" dirty="0">
                  <a:solidFill>
                    <a:srgbClr val="FFFF00"/>
                  </a:solidFill>
                  <a:effectLst>
                    <a:outerShdw blurRad="38100" dist="38100" dir="2700000" algn="tl">
                      <a:srgbClr val="000000"/>
                    </a:outerShdw>
                  </a:effectLst>
                  <a:latin typeface="Comic Sans MS" pitchFamily="66" charset="0"/>
                  <a:cs typeface="+mn-cs"/>
                </a:rPr>
                <a:t>highly explosive emplacement and eruptions;</a:t>
              </a:r>
            </a:p>
          </p:txBody>
        </p:sp>
        <p:pic>
          <p:nvPicPr>
            <p:cNvPr id="4109" name="Picture 16"/>
            <p:cNvPicPr>
              <a:picLocks noChangeAspect="1" noChangeArrowheads="1"/>
            </p:cNvPicPr>
            <p:nvPr/>
          </p:nvPicPr>
          <p:blipFill>
            <a:blip r:embed="rId5" cstate="email">
              <a:extLst>
                <a:ext uri="{28A0092B-C50C-407E-A947-70E740481C1C}">
                  <a14:useLocalDpi xmlns:a14="http://schemas.microsoft.com/office/drawing/2010/main"/>
                </a:ext>
              </a:extLst>
            </a:blip>
            <a:srcRect l="26578"/>
            <a:stretch>
              <a:fillRect/>
            </a:stretch>
          </p:blipFill>
          <p:spPr bwMode="auto">
            <a:xfrm>
              <a:off x="388047" y="797390"/>
              <a:ext cx="71475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34"/>
          <p:cNvGrpSpPr>
            <a:grpSpLocks/>
          </p:cNvGrpSpPr>
          <p:nvPr/>
        </p:nvGrpSpPr>
        <p:grpSpPr bwMode="auto">
          <a:xfrm>
            <a:off x="325438" y="5149850"/>
            <a:ext cx="8999537" cy="1385888"/>
            <a:chOff x="388047" y="451766"/>
            <a:chExt cx="8469739" cy="1384998"/>
          </a:xfrm>
        </p:grpSpPr>
        <p:sp>
          <p:nvSpPr>
            <p:cNvPr id="36" name="Text Box 2"/>
            <p:cNvSpPr txBox="1">
              <a:spLocks noChangeArrowheads="1"/>
            </p:cNvSpPr>
            <p:nvPr/>
          </p:nvSpPr>
          <p:spPr bwMode="auto">
            <a:xfrm>
              <a:off x="858671" y="451766"/>
              <a:ext cx="7999115" cy="1384998"/>
            </a:xfrm>
            <a:prstGeom prst="rect">
              <a:avLst/>
            </a:prstGeom>
            <a:noFill/>
            <a:ln w="9525">
              <a:noFill/>
              <a:miter lim="800000"/>
              <a:headEnd/>
              <a:tailEnd/>
            </a:ln>
            <a:effectLst/>
          </p:spPr>
          <p:txBody>
            <a:bodyPr lIns="384962" tIns="192481" rIns="384962" bIns="192481">
              <a:spAutoFit/>
            </a:bodyPr>
            <a:lstStyle/>
            <a:p>
              <a:pPr defTabSz="3849688" eaLnBrk="0" hangingPunct="0">
                <a:lnSpc>
                  <a:spcPct val="20000"/>
                </a:lnSpc>
                <a:defRPr/>
              </a:pPr>
              <a:endParaRPr lang="en-US" sz="2400" b="0" dirty="0">
                <a:effectLst>
                  <a:outerShdw blurRad="38100" dist="38100" dir="2700000" algn="tl">
                    <a:srgbClr val="FFFFFF"/>
                  </a:outerShdw>
                </a:effectLst>
                <a:latin typeface="Comic Sans MS" pitchFamily="66" charset="0"/>
                <a:cs typeface="+mn-cs"/>
              </a:endParaRPr>
            </a:p>
            <a:p>
              <a:pPr defTabSz="3849688" eaLnBrk="0" hangingPunct="0">
                <a:defRPr/>
              </a:pPr>
              <a:r>
                <a:rPr lang="en-AU" b="0" dirty="0">
                  <a:solidFill>
                    <a:schemeClr val="accent1">
                      <a:lumMod val="60000"/>
                      <a:lumOff val="40000"/>
                    </a:schemeClr>
                  </a:solidFill>
                  <a:effectLst>
                    <a:outerShdw blurRad="38100" dist="38100" dir="2700000" algn="tl">
                      <a:srgbClr val="000000">
                        <a:alpha val="97000"/>
                      </a:srgbClr>
                    </a:outerShdw>
                  </a:effectLst>
                  <a:latin typeface="Comic Sans MS" pitchFamily="66" charset="0"/>
                  <a:cs typeface="+mn-cs"/>
                </a:rPr>
                <a:t>“…is regarded by …the geological and geochemical</a:t>
              </a:r>
            </a:p>
            <a:p>
              <a:pPr defTabSz="3849688" eaLnBrk="0" hangingPunct="0">
                <a:defRPr/>
              </a:pPr>
              <a:r>
                <a:rPr lang="en-AU" b="0" dirty="0">
                  <a:solidFill>
                    <a:schemeClr val="accent1">
                      <a:lumMod val="60000"/>
                      <a:lumOff val="40000"/>
                    </a:schemeClr>
                  </a:solidFill>
                  <a:effectLst>
                    <a:outerShdw blurRad="38100" dist="38100" dir="2700000" algn="tl">
                      <a:srgbClr val="000000">
                        <a:alpha val="97000"/>
                      </a:srgbClr>
                    </a:outerShdw>
                  </a:effectLst>
                  <a:latin typeface="Comic Sans MS" pitchFamily="66" charset="0"/>
                  <a:cs typeface="+mn-cs"/>
                </a:rPr>
                <a:t>community with an aura of glamour and mystique” (</a:t>
              </a:r>
              <a:r>
                <a:rPr lang="en-AU" b="0" dirty="0" err="1">
                  <a:solidFill>
                    <a:schemeClr val="accent1">
                      <a:lumMod val="60000"/>
                      <a:lumOff val="40000"/>
                    </a:schemeClr>
                  </a:solidFill>
                  <a:effectLst>
                    <a:outerShdw blurRad="38100" dist="38100" dir="2700000" algn="tl">
                      <a:srgbClr val="000000">
                        <a:alpha val="97000"/>
                      </a:srgbClr>
                    </a:outerShdw>
                  </a:effectLst>
                  <a:latin typeface="Comic Sans MS" pitchFamily="66" charset="0"/>
                  <a:cs typeface="+mn-cs"/>
                </a:rPr>
                <a:t>Eggler</a:t>
              </a:r>
              <a:r>
                <a:rPr lang="en-AU" b="0" dirty="0">
                  <a:solidFill>
                    <a:schemeClr val="accent1">
                      <a:lumMod val="60000"/>
                      <a:lumOff val="40000"/>
                    </a:schemeClr>
                  </a:solidFill>
                  <a:effectLst>
                    <a:outerShdw blurRad="38100" dist="38100" dir="2700000" algn="tl">
                      <a:srgbClr val="000000">
                        <a:alpha val="97000"/>
                      </a:srgbClr>
                    </a:outerShdw>
                  </a:effectLst>
                  <a:latin typeface="Comic Sans MS" pitchFamily="66" charset="0"/>
                  <a:cs typeface="+mn-cs"/>
                </a:rPr>
                <a:t>, </a:t>
              </a:r>
              <a:r>
                <a:rPr lang="en-AU" b="0" dirty="0">
                  <a:solidFill>
                    <a:schemeClr val="accent1">
                      <a:lumMod val="60000"/>
                      <a:lumOff val="40000"/>
                    </a:schemeClr>
                  </a:solidFill>
                  <a:effectLst>
                    <a:outerShdw blurRad="38100" dist="38100" dir="2700000" algn="tl">
                      <a:srgbClr val="000000">
                        <a:alpha val="97000"/>
                      </a:srgbClr>
                    </a:outerShdw>
                  </a:effectLst>
                  <a:latin typeface="Comic Sans MS" pitchFamily="66" charset="0"/>
                  <a:cs typeface="+mn-cs"/>
                </a:rPr>
                <a:t>1989</a:t>
              </a:r>
              <a:r>
                <a:rPr lang="en-AU" b="0" dirty="0">
                  <a:solidFill>
                    <a:schemeClr val="accent1">
                      <a:lumMod val="60000"/>
                      <a:lumOff val="40000"/>
                    </a:schemeClr>
                  </a:solidFill>
                  <a:effectLst>
                    <a:outerShdw blurRad="38100" dist="38100" dir="2700000" algn="tl">
                      <a:srgbClr val="000000">
                        <a:alpha val="97000"/>
                      </a:srgbClr>
                    </a:outerShdw>
                  </a:effectLst>
                  <a:latin typeface="Comic Sans MS" pitchFamily="66" charset="0"/>
                  <a:cs typeface="+mn-cs"/>
                </a:rPr>
                <a:t>)</a:t>
              </a:r>
              <a:endParaRPr lang="en-US" b="0" dirty="0">
                <a:solidFill>
                  <a:schemeClr val="accent1">
                    <a:lumMod val="60000"/>
                    <a:lumOff val="40000"/>
                  </a:schemeClr>
                </a:solidFill>
                <a:effectLst>
                  <a:outerShdw blurRad="38100" dist="38100" dir="2700000" algn="tl">
                    <a:srgbClr val="000000">
                      <a:alpha val="97000"/>
                    </a:srgbClr>
                  </a:outerShdw>
                </a:effectLst>
                <a:latin typeface="Comic Sans MS" pitchFamily="66" charset="0"/>
                <a:cs typeface="+mn-cs"/>
              </a:endParaRPr>
            </a:p>
          </p:txBody>
        </p:sp>
        <p:pic>
          <p:nvPicPr>
            <p:cNvPr id="4107" name="Picture 16"/>
            <p:cNvPicPr>
              <a:picLocks noChangeAspect="1" noChangeArrowheads="1"/>
            </p:cNvPicPr>
            <p:nvPr/>
          </p:nvPicPr>
          <p:blipFill>
            <a:blip r:embed="rId5" cstate="email">
              <a:extLst>
                <a:ext uri="{28A0092B-C50C-407E-A947-70E740481C1C}">
                  <a14:useLocalDpi xmlns:a14="http://schemas.microsoft.com/office/drawing/2010/main"/>
                </a:ext>
              </a:extLst>
            </a:blip>
            <a:srcRect l="26578"/>
            <a:stretch>
              <a:fillRect/>
            </a:stretch>
          </p:blipFill>
          <p:spPr bwMode="auto">
            <a:xfrm>
              <a:off x="388047" y="797390"/>
              <a:ext cx="71475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amond(in)">
                                      <p:cBhvr>
                                        <p:cTn id="3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ext Box 7"/>
          <p:cNvSpPr txBox="1">
            <a:spLocks noChangeArrowheads="1"/>
          </p:cNvSpPr>
          <p:nvPr/>
        </p:nvSpPr>
        <p:spPr bwMode="auto">
          <a:xfrm>
            <a:off x="63500" y="63500"/>
            <a:ext cx="8991600" cy="584200"/>
          </a:xfrm>
          <a:prstGeom prst="rect">
            <a:avLst/>
          </a:prstGeom>
          <a:noFill/>
          <a:ln w="9525">
            <a:noFill/>
            <a:miter lim="800000"/>
            <a:headEnd/>
            <a:tailEnd/>
          </a:ln>
          <a:effectLst/>
        </p:spPr>
        <p:txBody>
          <a:bodyPr>
            <a:spAutoFit/>
          </a:bodyPr>
          <a:lstStyle/>
          <a:p>
            <a:pPr algn="ctr">
              <a:defRPr/>
            </a:pPr>
            <a:r>
              <a:rPr lang="en-US" sz="3200" dirty="0" err="1">
                <a:effectLst>
                  <a:outerShdw blurRad="38100" dist="38100" dir="2700000" algn="tl">
                    <a:srgbClr val="FFFFFF"/>
                  </a:outerShdw>
                </a:effectLst>
                <a:latin typeface="Arial" charset="0"/>
                <a:cs typeface="+mn-cs"/>
              </a:rPr>
              <a:t>Kimberlite</a:t>
            </a:r>
            <a:r>
              <a:rPr lang="en-US" sz="3200" dirty="0">
                <a:effectLst>
                  <a:outerShdw blurRad="38100" dist="38100" dir="2700000" algn="tl">
                    <a:srgbClr val="FFFFFF"/>
                  </a:outerShdw>
                </a:effectLst>
                <a:latin typeface="Arial" charset="0"/>
                <a:cs typeface="+mn-cs"/>
              </a:rPr>
              <a:t> Magma emplacement: new facts</a:t>
            </a:r>
            <a:endParaRPr lang="en-US" sz="2800" dirty="0">
              <a:effectLst>
                <a:outerShdw blurRad="38100" dist="38100" dir="2700000" algn="tl">
                  <a:srgbClr val="FFFFFF"/>
                </a:outerShdw>
              </a:effectLst>
              <a:latin typeface="Arial" charset="0"/>
              <a:cs typeface="+mn-cs"/>
            </a:endParaRPr>
          </a:p>
        </p:txBody>
      </p:sp>
      <p:grpSp>
        <p:nvGrpSpPr>
          <p:cNvPr id="22531" name="Group 9"/>
          <p:cNvGrpSpPr>
            <a:grpSpLocks/>
          </p:cNvGrpSpPr>
          <p:nvPr/>
        </p:nvGrpSpPr>
        <p:grpSpPr bwMode="auto">
          <a:xfrm>
            <a:off x="146050" y="627063"/>
            <a:ext cx="8997950" cy="3173412"/>
            <a:chOff x="146050" y="626467"/>
            <a:chExt cx="8997950" cy="3173562"/>
          </a:xfrm>
        </p:grpSpPr>
        <p:sp>
          <p:nvSpPr>
            <p:cNvPr id="23" name="Double Wave 22"/>
            <p:cNvSpPr/>
            <p:nvPr/>
          </p:nvSpPr>
          <p:spPr bwMode="auto">
            <a:xfrm rot="691086">
              <a:off x="146050" y="936044"/>
              <a:ext cx="3155950" cy="1789198"/>
            </a:xfrm>
            <a:prstGeom prst="doubleWave">
              <a:avLst/>
            </a:prstGeom>
            <a:solidFill>
              <a:schemeClr val="bg1">
                <a:lumMod val="95000"/>
              </a:schemeClr>
            </a:solidFill>
            <a:ln w="12700" cap="flat" cmpd="sng" algn="ctr">
              <a:noFill/>
              <a:prstDash val="solid"/>
              <a:round/>
              <a:headEnd type="none" w="med" len="med"/>
              <a:tailEnd type="none" w="med" len="med"/>
            </a:ln>
            <a:effectLst/>
          </p:spPr>
          <p:txBody>
            <a:bodyPr/>
            <a:lstStyle/>
            <a:p>
              <a:pPr algn="ctr">
                <a:defRPr/>
              </a:pPr>
              <a:r>
                <a:rPr lang="en-AU" sz="1200" b="0" dirty="0">
                  <a:latin typeface="Tahoma" charset="0"/>
                  <a:cs typeface="Arial" charset="0"/>
                </a:rPr>
                <a:t>“The initial breakthrough of the magma at the surface is likely to have been violent and highly explosive…with excavation of the pipe from the top down, as the fragmentation surface in the magma column drops quickly upon vent opening” (</a:t>
              </a:r>
              <a:r>
                <a:rPr lang="en-AU" sz="1200" dirty="0" err="1">
                  <a:latin typeface="Tahoma" charset="0"/>
                  <a:cs typeface="Arial" charset="0"/>
                </a:rPr>
                <a:t>Porritt</a:t>
              </a:r>
              <a:r>
                <a:rPr lang="en-AU" sz="1200" dirty="0">
                  <a:latin typeface="Tahoma" charset="0"/>
                  <a:cs typeface="Arial" charset="0"/>
                </a:rPr>
                <a:t> &amp; </a:t>
              </a:r>
              <a:r>
                <a:rPr lang="en-AU" sz="1200" dirty="0" err="1">
                  <a:latin typeface="Tahoma" charset="0"/>
                  <a:cs typeface="Arial" charset="0"/>
                </a:rPr>
                <a:t>Cas</a:t>
              </a:r>
              <a:r>
                <a:rPr lang="en-AU" sz="1200" dirty="0">
                  <a:latin typeface="Tahoma" charset="0"/>
                  <a:cs typeface="Arial" charset="0"/>
                </a:rPr>
                <a:t>, 2009</a:t>
              </a:r>
              <a:r>
                <a:rPr lang="en-AU" sz="1200" b="0" dirty="0">
                  <a:latin typeface="Tahoma" charset="0"/>
                  <a:cs typeface="Arial" charset="0"/>
                </a:rPr>
                <a:t>)</a:t>
              </a:r>
            </a:p>
          </p:txBody>
        </p:sp>
        <p:sp>
          <p:nvSpPr>
            <p:cNvPr id="22541" name="TextBox 8"/>
            <p:cNvSpPr txBox="1">
              <a:spLocks noChangeArrowheads="1"/>
            </p:cNvSpPr>
            <p:nvPr/>
          </p:nvSpPr>
          <p:spPr bwMode="auto">
            <a:xfrm>
              <a:off x="187325" y="626467"/>
              <a:ext cx="8956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800">
                  <a:latin typeface="Tahoma" panose="020B0604030504040204" pitchFamily="34" charset="0"/>
                </a:rPr>
                <a:t>Kimberlite explosions are unexpectedly </a:t>
              </a:r>
              <a:r>
                <a:rPr lang="en-AU" altLang="en-US" sz="1800">
                  <a:solidFill>
                    <a:schemeClr val="accent2"/>
                  </a:solidFill>
                  <a:latin typeface="Tahoma" panose="020B0604030504040204" pitchFamily="34" charset="0"/>
                </a:rPr>
                <a:t>powerful</a:t>
              </a:r>
              <a:r>
                <a:rPr lang="en-AU" altLang="en-US" sz="1800">
                  <a:latin typeface="Tahoma" panose="020B0604030504040204" pitchFamily="34" charset="0"/>
                </a:rPr>
                <a:t> for such small volumes</a:t>
              </a:r>
            </a:p>
          </p:txBody>
        </p:sp>
        <p:sp>
          <p:nvSpPr>
            <p:cNvPr id="20" name="Wave 19"/>
            <p:cNvSpPr/>
            <p:nvPr/>
          </p:nvSpPr>
          <p:spPr bwMode="auto">
            <a:xfrm>
              <a:off x="3022600" y="1983843"/>
              <a:ext cx="3683000" cy="1816186"/>
            </a:xfrm>
            <a:prstGeom prst="wave">
              <a:avLst/>
            </a:prstGeom>
            <a:solidFill>
              <a:schemeClr val="bg1">
                <a:lumMod val="95000"/>
              </a:schemeClr>
            </a:solidFill>
            <a:ln w="12700" cap="flat" cmpd="sng" algn="ctr">
              <a:noFill/>
              <a:prstDash val="solid"/>
              <a:round/>
              <a:headEnd type="none" w="med" len="med"/>
              <a:tailEnd type="none" w="med" len="med"/>
            </a:ln>
            <a:effectLst/>
          </p:spPr>
          <p:txBody>
            <a:bodyPr/>
            <a:lstStyle/>
            <a:p>
              <a:pPr algn="ctr">
                <a:defRPr/>
              </a:pPr>
              <a:r>
                <a:rPr lang="en-AU" sz="1200" b="0" dirty="0">
                  <a:latin typeface="Tahoma" charset="0"/>
                  <a:cs typeface="Arial" charset="0"/>
                </a:rPr>
                <a:t>“…the (Venetia) K2 eruption was a protracted explosive event …presence of layered </a:t>
              </a:r>
              <a:r>
                <a:rPr lang="en-AU" sz="1200" b="0" dirty="0" err="1">
                  <a:latin typeface="Tahoma" charset="0"/>
                  <a:cs typeface="Arial" charset="0"/>
                </a:rPr>
                <a:t>breccias</a:t>
              </a:r>
              <a:r>
                <a:rPr lang="en-AU" sz="1200" b="0" dirty="0">
                  <a:latin typeface="Tahoma" charset="0"/>
                  <a:cs typeface="Arial" charset="0"/>
                </a:rPr>
                <a:t> and pyroclastic rocks to a considerable depth (&gt;900 m) requires that the pipe was deeply excavated prior to filling” (</a:t>
              </a:r>
              <a:r>
                <a:rPr lang="en-AU" sz="1200" dirty="0">
                  <a:latin typeface="Tahoma" charset="0"/>
                  <a:cs typeface="Arial" charset="0"/>
                </a:rPr>
                <a:t>Brown et al., 2009</a:t>
              </a:r>
              <a:r>
                <a:rPr lang="en-AU" sz="1200" b="0" dirty="0">
                  <a:latin typeface="Tahoma" charset="0"/>
                  <a:cs typeface="Arial" charset="0"/>
                </a:rPr>
                <a:t>)</a:t>
              </a:r>
            </a:p>
          </p:txBody>
        </p:sp>
        <p:sp>
          <p:nvSpPr>
            <p:cNvPr id="21" name="Horizontal Scroll 20"/>
            <p:cNvSpPr/>
            <p:nvPr/>
          </p:nvSpPr>
          <p:spPr bwMode="auto">
            <a:xfrm>
              <a:off x="3317875" y="913818"/>
              <a:ext cx="2901950" cy="1362139"/>
            </a:xfrm>
            <a:prstGeom prst="horizontalScroll">
              <a:avLst/>
            </a:prstGeom>
            <a:solidFill>
              <a:schemeClr val="bg1">
                <a:lumMod val="95000"/>
              </a:schemeClr>
            </a:solidFill>
            <a:ln w="12700" cap="flat" cmpd="sng" algn="ctr">
              <a:noFill/>
              <a:prstDash val="solid"/>
              <a:round/>
              <a:headEnd type="none" w="med" len="med"/>
              <a:tailEnd type="none" w="med" len="med"/>
            </a:ln>
            <a:effectLst/>
          </p:spPr>
          <p:txBody>
            <a:bodyPr/>
            <a:lstStyle/>
            <a:p>
              <a:pPr algn="ctr">
                <a:defRPr/>
              </a:pPr>
              <a:r>
                <a:rPr lang="en-AU" sz="1200" b="0" dirty="0">
                  <a:latin typeface="Tahoma" charset="0"/>
                  <a:cs typeface="Arial" charset="0"/>
                </a:rPr>
                <a:t>“At Lac de Gras...excavated steep-sided pipes were empty to ~400-500 m depth before eventually being </a:t>
              </a:r>
              <a:r>
                <a:rPr lang="en-AU" sz="1200" b="0" dirty="0" err="1">
                  <a:latin typeface="Tahoma" charset="0"/>
                  <a:cs typeface="Arial" charset="0"/>
                </a:rPr>
                <a:t>infilled</a:t>
              </a:r>
              <a:r>
                <a:rPr lang="en-AU" sz="1200" b="0" dirty="0">
                  <a:latin typeface="Tahoma" charset="0"/>
                  <a:cs typeface="Arial" charset="0"/>
                </a:rPr>
                <a:t> by kimberlite” (</a:t>
              </a:r>
              <a:r>
                <a:rPr lang="en-AU" sz="1200" dirty="0" err="1">
                  <a:latin typeface="Tahoma" charset="0"/>
                  <a:cs typeface="Arial" charset="0"/>
                </a:rPr>
                <a:t>Kopylova</a:t>
              </a:r>
              <a:r>
                <a:rPr lang="en-AU" sz="1200" dirty="0">
                  <a:latin typeface="Tahoma" charset="0"/>
                  <a:cs typeface="Arial" charset="0"/>
                </a:rPr>
                <a:t> &amp; Hayman, 2008</a:t>
              </a:r>
              <a:r>
                <a:rPr lang="en-AU" sz="1200" b="0" dirty="0">
                  <a:latin typeface="Tahoma" charset="0"/>
                  <a:cs typeface="Arial" charset="0"/>
                </a:rPr>
                <a:t>) </a:t>
              </a:r>
            </a:p>
          </p:txBody>
        </p:sp>
        <p:sp>
          <p:nvSpPr>
            <p:cNvPr id="15" name="Double Wave 14"/>
            <p:cNvSpPr/>
            <p:nvPr/>
          </p:nvSpPr>
          <p:spPr bwMode="auto">
            <a:xfrm rot="20665552">
              <a:off x="6396038" y="1104327"/>
              <a:ext cx="2616200" cy="1344677"/>
            </a:xfrm>
            <a:prstGeom prst="doubleWave">
              <a:avLst/>
            </a:prstGeom>
            <a:solidFill>
              <a:schemeClr val="bg1">
                <a:lumMod val="95000"/>
              </a:schemeClr>
            </a:solidFill>
            <a:ln w="12700" cap="flat" cmpd="sng" algn="ctr">
              <a:noFill/>
              <a:prstDash val="solid"/>
              <a:round/>
              <a:headEnd type="none" w="med" len="med"/>
              <a:tailEnd type="none" w="med" len="med"/>
            </a:ln>
            <a:effectLst/>
          </p:spPr>
          <p:txBody>
            <a:bodyPr/>
            <a:lstStyle/>
            <a:p>
              <a:pPr algn="ctr">
                <a:defRPr/>
              </a:pPr>
              <a:r>
                <a:rPr lang="en-AU" sz="1200" b="0" dirty="0">
                  <a:latin typeface="Tahoma" charset="0"/>
                  <a:cs typeface="Arial" charset="0"/>
                </a:rPr>
                <a:t>“The sustained eruption proceeds to “drill” down into the country rock, efficiently excavating down to &gt;750 m below surface” (</a:t>
              </a:r>
              <a:r>
                <a:rPr lang="en-AU" sz="1200" dirty="0">
                  <a:latin typeface="Tahoma" charset="0"/>
                  <a:cs typeface="Arial" charset="0"/>
                </a:rPr>
                <a:t>Moss et al., 2009</a:t>
              </a:r>
              <a:r>
                <a:rPr lang="en-AU" sz="1200" b="0" dirty="0">
                  <a:latin typeface="Tahoma" charset="0"/>
                  <a:cs typeface="Arial" charset="0"/>
                </a:rPr>
                <a:t>)</a:t>
              </a:r>
            </a:p>
          </p:txBody>
        </p:sp>
      </p:grpSp>
      <p:grpSp>
        <p:nvGrpSpPr>
          <p:cNvPr id="3" name="Group 16"/>
          <p:cNvGrpSpPr>
            <a:grpSpLocks/>
          </p:cNvGrpSpPr>
          <p:nvPr/>
        </p:nvGrpSpPr>
        <p:grpSpPr bwMode="auto">
          <a:xfrm>
            <a:off x="20638" y="3467100"/>
            <a:ext cx="9070975" cy="3390900"/>
            <a:chOff x="21266" y="3466952"/>
            <a:chExt cx="9069569" cy="3391048"/>
          </a:xfrm>
        </p:grpSpPr>
        <p:grpSp>
          <p:nvGrpSpPr>
            <p:cNvPr id="22533" name="Group 11"/>
            <p:cNvGrpSpPr>
              <a:grpSpLocks/>
            </p:cNvGrpSpPr>
            <p:nvPr/>
          </p:nvGrpSpPr>
          <p:grpSpPr bwMode="auto">
            <a:xfrm>
              <a:off x="21266" y="3902149"/>
              <a:ext cx="3576320" cy="2700587"/>
              <a:chOff x="21266" y="3902149"/>
              <a:chExt cx="3576320" cy="2700587"/>
            </a:xfrm>
          </p:grpSpPr>
          <p:pic>
            <p:nvPicPr>
              <p:cNvPr id="22538" name="Picture 8" descr="DSC01467.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266" y="3902149"/>
                <a:ext cx="3576320" cy="268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0"/>
              <p:cNvSpPr txBox="1">
                <a:spLocks noChangeArrowheads="1"/>
              </p:cNvSpPr>
              <p:nvPr/>
            </p:nvSpPr>
            <p:spPr bwMode="auto">
              <a:xfrm>
                <a:off x="53011" y="6140419"/>
                <a:ext cx="3222126" cy="461983"/>
              </a:xfrm>
              <a:prstGeom prst="rect">
                <a:avLst/>
              </a:prstGeom>
              <a:noFill/>
              <a:ln w="12700">
                <a:noFill/>
                <a:miter lim="800000"/>
                <a:headEnd/>
                <a:tailEnd/>
              </a:ln>
            </p:spPr>
            <p:txBody>
              <a:bodyPr>
                <a:spAutoFit/>
              </a:bodyPr>
              <a:lstStyle/>
              <a:p>
                <a:pPr algn="ctr">
                  <a:defRPr/>
                </a:pPr>
                <a:r>
                  <a:rPr lang="en-US" sz="1200" dirty="0" err="1">
                    <a:solidFill>
                      <a:schemeClr val="accent1">
                        <a:lumMod val="60000"/>
                        <a:lumOff val="40000"/>
                      </a:schemeClr>
                    </a:solidFill>
                    <a:effectLst>
                      <a:outerShdw blurRad="38100" dist="38100" dir="2700000" algn="tl">
                        <a:srgbClr val="000000">
                          <a:alpha val="43137"/>
                        </a:srgbClr>
                      </a:outerShdw>
                    </a:effectLst>
                    <a:cs typeface="Arial" charset="0"/>
                  </a:rPr>
                  <a:t>Uncharred</a:t>
                </a:r>
                <a:r>
                  <a:rPr lang="en-US" sz="1200" dirty="0">
                    <a:solidFill>
                      <a:schemeClr val="accent1">
                        <a:lumMod val="60000"/>
                        <a:lumOff val="40000"/>
                      </a:schemeClr>
                    </a:solidFill>
                    <a:effectLst>
                      <a:outerShdw blurRad="38100" dist="38100" dir="2700000" algn="tl">
                        <a:srgbClr val="000000">
                          <a:alpha val="43137"/>
                        </a:srgbClr>
                      </a:outerShdw>
                    </a:effectLst>
                    <a:cs typeface="Arial" charset="0"/>
                  </a:rPr>
                  <a:t> wood in </a:t>
                </a:r>
                <a:r>
                  <a:rPr lang="en-US" sz="1200" dirty="0" err="1">
                    <a:solidFill>
                      <a:schemeClr val="accent1">
                        <a:lumMod val="60000"/>
                        <a:lumOff val="40000"/>
                      </a:schemeClr>
                    </a:solidFill>
                    <a:effectLst>
                      <a:outerShdw blurRad="38100" dist="38100" dir="2700000" algn="tl">
                        <a:srgbClr val="000000">
                          <a:alpha val="43137"/>
                        </a:srgbClr>
                      </a:outerShdw>
                    </a:effectLst>
                    <a:cs typeface="Arial" charset="0"/>
                  </a:rPr>
                  <a:t>Diavik</a:t>
                </a:r>
                <a:r>
                  <a:rPr lang="en-US" sz="1200" dirty="0">
                    <a:solidFill>
                      <a:schemeClr val="accent1">
                        <a:lumMod val="60000"/>
                        <a:lumOff val="40000"/>
                      </a:schemeClr>
                    </a:solidFill>
                    <a:effectLst>
                      <a:outerShdw blurRad="38100" dist="38100" dir="2700000" algn="tl">
                        <a:srgbClr val="000000">
                          <a:alpha val="43137"/>
                        </a:srgbClr>
                      </a:outerShdw>
                    </a:effectLst>
                    <a:cs typeface="Arial" charset="0"/>
                  </a:rPr>
                  <a:t> </a:t>
                </a:r>
                <a:r>
                  <a:rPr lang="en-US" sz="1200" dirty="0" err="1">
                    <a:solidFill>
                      <a:schemeClr val="accent1">
                        <a:lumMod val="60000"/>
                        <a:lumOff val="40000"/>
                      </a:schemeClr>
                    </a:solidFill>
                    <a:effectLst>
                      <a:outerShdw blurRad="38100" dist="38100" dir="2700000" algn="tl">
                        <a:srgbClr val="000000">
                          <a:alpha val="43137"/>
                        </a:srgbClr>
                      </a:outerShdw>
                    </a:effectLst>
                    <a:cs typeface="Arial" charset="0"/>
                  </a:rPr>
                  <a:t>kimberlite</a:t>
                </a:r>
                <a:r>
                  <a:rPr lang="en-US" sz="1200" dirty="0">
                    <a:solidFill>
                      <a:schemeClr val="accent1">
                        <a:lumMod val="60000"/>
                        <a:lumOff val="40000"/>
                      </a:schemeClr>
                    </a:solidFill>
                    <a:effectLst>
                      <a:outerShdw blurRad="38100" dist="38100" dir="2700000" algn="tl">
                        <a:srgbClr val="000000">
                          <a:alpha val="43137"/>
                        </a:srgbClr>
                      </a:outerShdw>
                    </a:effectLst>
                    <a:cs typeface="Arial" charset="0"/>
                  </a:rPr>
                  <a:t> (photo Greg </a:t>
                </a:r>
                <a:r>
                  <a:rPr lang="en-US" sz="1200" dirty="0" err="1">
                    <a:solidFill>
                      <a:schemeClr val="accent1">
                        <a:lumMod val="60000"/>
                        <a:lumOff val="40000"/>
                      </a:schemeClr>
                    </a:solidFill>
                    <a:effectLst>
                      <a:outerShdw blurRad="38100" dist="38100" dir="2700000" algn="tl">
                        <a:srgbClr val="000000">
                          <a:alpha val="43137"/>
                        </a:srgbClr>
                      </a:outerShdw>
                    </a:effectLst>
                    <a:cs typeface="Arial" charset="0"/>
                  </a:rPr>
                  <a:t>Yaxley</a:t>
                </a:r>
                <a:r>
                  <a:rPr lang="en-US" sz="1200" dirty="0">
                    <a:solidFill>
                      <a:schemeClr val="accent1">
                        <a:lumMod val="60000"/>
                        <a:lumOff val="40000"/>
                      </a:schemeClr>
                    </a:solidFill>
                    <a:effectLst>
                      <a:outerShdw blurRad="38100" dist="38100" dir="2700000" algn="tl">
                        <a:srgbClr val="000000">
                          <a:alpha val="43137"/>
                        </a:srgbClr>
                      </a:outerShdw>
                    </a:effectLst>
                    <a:cs typeface="Arial" charset="0"/>
                  </a:rPr>
                  <a:t>)</a:t>
                </a:r>
              </a:p>
            </p:txBody>
          </p:sp>
        </p:grpSp>
        <p:sp>
          <p:nvSpPr>
            <p:cNvPr id="14" name="Double Wave 13"/>
            <p:cNvSpPr/>
            <p:nvPr/>
          </p:nvSpPr>
          <p:spPr bwMode="auto">
            <a:xfrm rot="21182907">
              <a:off x="3291009" y="3725726"/>
              <a:ext cx="3030067" cy="2184495"/>
            </a:xfrm>
            <a:prstGeom prst="doubleWave">
              <a:avLst/>
            </a:prstGeom>
            <a:solidFill>
              <a:schemeClr val="bg1">
                <a:lumMod val="95000"/>
              </a:schemeClr>
            </a:solidFill>
            <a:ln w="12700" cap="flat" cmpd="sng" algn="ctr">
              <a:noFill/>
              <a:prstDash val="solid"/>
              <a:round/>
              <a:headEnd type="none" w="med" len="med"/>
              <a:tailEnd type="none" w="med" len="med"/>
            </a:ln>
            <a:effectLst/>
          </p:spPr>
          <p:txBody>
            <a:bodyPr/>
            <a:lstStyle/>
            <a:p>
              <a:pPr algn="ctr">
                <a:defRPr/>
              </a:pPr>
              <a:r>
                <a:rPr lang="en-AU" sz="1200" b="0" dirty="0">
                  <a:latin typeface="Tahoma" charset="0"/>
                  <a:cs typeface="Arial" charset="0"/>
                </a:rPr>
                <a:t>“From a few of the diamond pipes rare leaves, turtle bones and fish parts have been recovered….Abundant wood specimens ….are in various states of carbonization. Some specimens have not been exposed to any burning and look like normal cedar logs” </a:t>
              </a:r>
              <a:r>
                <a:rPr lang="en-AU" sz="1100" dirty="0">
                  <a:latin typeface="Tahoma" charset="0"/>
                  <a:cs typeface="Arial" charset="0"/>
                </a:rPr>
                <a:t>www.napegg.nt.ca/newsletters/oct99</a:t>
              </a:r>
            </a:p>
            <a:p>
              <a:pPr algn="ctr">
                <a:defRPr/>
              </a:pPr>
              <a:endParaRPr lang="en-AU" sz="1200" b="0" dirty="0">
                <a:latin typeface="Tahoma" charset="0"/>
                <a:cs typeface="Arial" charset="0"/>
              </a:endParaRPr>
            </a:p>
          </p:txBody>
        </p:sp>
        <p:sp>
          <p:nvSpPr>
            <p:cNvPr id="16" name="Wave 15"/>
            <p:cNvSpPr/>
            <p:nvPr/>
          </p:nvSpPr>
          <p:spPr bwMode="auto">
            <a:xfrm rot="762041">
              <a:off x="6317902" y="3560619"/>
              <a:ext cx="2591986" cy="2625840"/>
            </a:xfrm>
            <a:prstGeom prst="wave">
              <a:avLst/>
            </a:prstGeom>
            <a:solidFill>
              <a:schemeClr val="bg1">
                <a:lumMod val="95000"/>
              </a:schemeClr>
            </a:solidFill>
            <a:ln w="12700" cap="flat" cmpd="sng" algn="ctr">
              <a:noFill/>
              <a:prstDash val="solid"/>
              <a:round/>
              <a:headEnd type="none" w="med" len="med"/>
              <a:tailEnd type="none" w="med" len="med"/>
            </a:ln>
            <a:effectLst/>
          </p:spPr>
          <p:txBody>
            <a:bodyPr/>
            <a:lstStyle/>
            <a:p>
              <a:pPr algn="ctr">
                <a:defRPr/>
              </a:pPr>
              <a:r>
                <a:rPr lang="en-AU" sz="1200" b="0" dirty="0">
                  <a:latin typeface="Tahoma" charset="0"/>
                  <a:cs typeface="Arial" charset="0"/>
                </a:rPr>
                <a:t>“…Relatively fresh, often charred – but not petrified – wood found only in China today, has been encountered in drill core at depths up to 400 metres. …coniferous trees were uprooted and incorporated into the pipes” </a:t>
              </a:r>
              <a:r>
                <a:rPr lang="en-AU" sz="1100" dirty="0">
                  <a:latin typeface="Tahoma" charset="0"/>
                  <a:cs typeface="Arial" charset="0"/>
                </a:rPr>
                <a:t>http://www.diavik.ca/Geo.htm</a:t>
              </a:r>
              <a:endParaRPr lang="en-AU" sz="1200" dirty="0">
                <a:latin typeface="Tahoma" charset="0"/>
                <a:cs typeface="Arial" charset="0"/>
              </a:endParaRPr>
            </a:p>
          </p:txBody>
        </p:sp>
        <p:sp>
          <p:nvSpPr>
            <p:cNvPr id="22536" name="TextBox 23"/>
            <p:cNvSpPr txBox="1">
              <a:spLocks noChangeArrowheads="1"/>
            </p:cNvSpPr>
            <p:nvPr/>
          </p:nvSpPr>
          <p:spPr bwMode="auto">
            <a:xfrm>
              <a:off x="187325" y="3466952"/>
              <a:ext cx="5988212" cy="36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800">
                  <a:latin typeface="Tahoma" panose="020B0604030504040204" pitchFamily="34" charset="0"/>
                </a:rPr>
                <a:t>Explosions occur when kimberlite is </a:t>
              </a:r>
              <a:r>
                <a:rPr lang="en-AU" altLang="en-US" sz="1800">
                  <a:solidFill>
                    <a:schemeClr val="accent2"/>
                  </a:solidFill>
                  <a:latin typeface="Tahoma" panose="020B0604030504040204" pitchFamily="34" charset="0"/>
                </a:rPr>
                <a:t>cold</a:t>
              </a:r>
              <a:r>
                <a:rPr lang="en-AU" altLang="en-US" sz="1800">
                  <a:latin typeface="Tahoma" panose="020B0604030504040204" pitchFamily="34" charset="0"/>
                </a:rPr>
                <a:t> and </a:t>
              </a:r>
              <a:r>
                <a:rPr lang="en-AU" altLang="en-US" sz="1800">
                  <a:solidFill>
                    <a:schemeClr val="accent2"/>
                  </a:solidFill>
                  <a:latin typeface="Tahoma" panose="020B0604030504040204" pitchFamily="34" charset="0"/>
                </a:rPr>
                <a:t>solid</a:t>
              </a:r>
            </a:p>
          </p:txBody>
        </p:sp>
        <p:sp>
          <p:nvSpPr>
            <p:cNvPr id="13" name="Horizontal Scroll 12"/>
            <p:cNvSpPr/>
            <p:nvPr/>
          </p:nvSpPr>
          <p:spPr bwMode="auto">
            <a:xfrm>
              <a:off x="3444972" y="5922922"/>
              <a:ext cx="5645863" cy="935078"/>
            </a:xfrm>
            <a:prstGeom prst="horizontalScroll">
              <a:avLst/>
            </a:prstGeom>
            <a:solidFill>
              <a:schemeClr val="bg1">
                <a:lumMod val="95000"/>
              </a:schemeClr>
            </a:solidFill>
            <a:ln w="12700" cap="flat" cmpd="sng" algn="ctr">
              <a:noFill/>
              <a:prstDash val="solid"/>
              <a:round/>
              <a:headEnd type="none" w="med" len="med"/>
              <a:tailEnd type="none" w="med" len="med"/>
            </a:ln>
            <a:effectLst/>
          </p:spPr>
          <p:txBody>
            <a:bodyPr/>
            <a:lstStyle/>
            <a:p>
              <a:pPr algn="ctr">
                <a:defRPr/>
              </a:pPr>
              <a:r>
                <a:rPr lang="en-AU" sz="1200" b="0" dirty="0">
                  <a:latin typeface="Tahoma" charset="0"/>
                  <a:cs typeface="Arial" charset="0"/>
                </a:rPr>
                <a:t>“Most </a:t>
              </a:r>
              <a:r>
                <a:rPr lang="en-AU" sz="1200" b="0" dirty="0" err="1">
                  <a:latin typeface="Tahoma" charset="0"/>
                  <a:cs typeface="Arial" charset="0"/>
                </a:rPr>
                <a:t>clasts</a:t>
              </a:r>
              <a:r>
                <a:rPr lang="en-AU" sz="1200" b="0" dirty="0">
                  <a:latin typeface="Tahoma" charset="0"/>
                  <a:cs typeface="Arial" charset="0"/>
                </a:rPr>
                <a:t>…show no evidence of being thermally metamorphosed. The presence of bituminous shale and carbonized wood indicate that high temperatures did not occur during </a:t>
              </a:r>
              <a:r>
                <a:rPr lang="en-AU" sz="1200" b="0" dirty="0" err="1">
                  <a:latin typeface="Tahoma" charset="0"/>
                  <a:cs typeface="Arial" charset="0"/>
                </a:rPr>
                <a:t>diatreme</a:t>
              </a:r>
              <a:r>
                <a:rPr lang="en-AU" sz="1200" b="0" dirty="0">
                  <a:latin typeface="Tahoma" charset="0"/>
                  <a:cs typeface="Arial" charset="0"/>
                </a:rPr>
                <a:t> emplacement ” (</a:t>
              </a:r>
              <a:r>
                <a:rPr lang="en-AU" sz="1200" dirty="0">
                  <a:latin typeface="Tahoma" charset="0"/>
                  <a:cs typeface="Arial" charset="0"/>
                </a:rPr>
                <a:t>Mitchell, 1986</a:t>
              </a:r>
              <a:r>
                <a:rPr lang="en-AU" sz="1200" b="0" dirty="0">
                  <a:latin typeface="Tahoma" charset="0"/>
                  <a:cs typeface="Arial" charset="0"/>
                </a:rPr>
                <a:t>) </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90" name="Text Box 18"/>
          <p:cNvSpPr txBox="1">
            <a:spLocks noChangeArrowheads="1"/>
          </p:cNvSpPr>
          <p:nvPr/>
        </p:nvSpPr>
        <p:spPr bwMode="auto">
          <a:xfrm>
            <a:off x="220663" y="12700"/>
            <a:ext cx="8710612" cy="425450"/>
          </a:xfrm>
          <a:prstGeom prst="rect">
            <a:avLst/>
          </a:prstGeom>
          <a:noFill/>
          <a:ln w="9525">
            <a:noFill/>
            <a:miter lim="800000"/>
            <a:headEnd/>
            <a:tailEnd/>
          </a:ln>
          <a:effectLst/>
        </p:spPr>
        <p:txBody>
          <a:bodyPr>
            <a:spAutoFit/>
          </a:bodyPr>
          <a:lstStyle/>
          <a:p>
            <a:pPr algn="ctr">
              <a:lnSpc>
                <a:spcPct val="90000"/>
              </a:lnSpc>
              <a:defRPr/>
            </a:pPr>
            <a:r>
              <a:rPr lang="en-US" sz="2400" dirty="0">
                <a:effectLst>
                  <a:outerShdw blurRad="38100" dist="38100" dir="2700000" algn="tl">
                    <a:srgbClr val="FFFFFF"/>
                  </a:outerShdw>
                </a:effectLst>
                <a:latin typeface="Arial" charset="0"/>
                <a:cs typeface="+mn-cs"/>
              </a:rPr>
              <a:t>What drives explosive emplacement of kimberlites?</a:t>
            </a:r>
            <a:endParaRPr lang="en-US" sz="1800" dirty="0">
              <a:effectLst>
                <a:outerShdw blurRad="38100" dist="38100" dir="2700000" algn="tl">
                  <a:srgbClr val="FFFFFF"/>
                </a:outerShdw>
              </a:effectLst>
              <a:latin typeface="Arial" charset="0"/>
              <a:cs typeface="+mn-cs"/>
            </a:endParaRPr>
          </a:p>
        </p:txBody>
      </p:sp>
      <p:pic>
        <p:nvPicPr>
          <p:cNvPr id="23555" name="Picture 2" descr="E:\MLA_Hitachi-EBSD\UoAlberta\2016-02-20\LDC7-1-s9.tif"/>
          <p:cNvPicPr>
            <a:picLocks noChangeAspect="1" noChangeArrowheads="1"/>
          </p:cNvPicPr>
          <p:nvPr/>
        </p:nvPicPr>
        <p:blipFill>
          <a:blip r:embed="rId3" cstate="email">
            <a:extLst>
              <a:ext uri="{28A0092B-C50C-407E-A947-70E740481C1C}">
                <a14:useLocalDpi xmlns:a14="http://schemas.microsoft.com/office/drawing/2010/main"/>
              </a:ext>
            </a:extLst>
          </a:blip>
          <a:srcRect t="8331" b="6406"/>
          <a:stretch>
            <a:fillRect/>
          </a:stretch>
        </p:blipFill>
        <p:spPr bwMode="auto">
          <a:xfrm>
            <a:off x="309563" y="654050"/>
            <a:ext cx="45720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descr="E:\MLA_Hitachi-EBSD\UoAlberta\2016-02-20\LDC7-1-s9a.t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62025" y="3600450"/>
            <a:ext cx="3697288"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2"/>
          <p:cNvSpPr txBox="1">
            <a:spLocks noChangeArrowheads="1"/>
          </p:cNvSpPr>
          <p:nvPr/>
        </p:nvSpPr>
        <p:spPr bwMode="auto">
          <a:xfrm>
            <a:off x="2754313" y="1546225"/>
            <a:ext cx="5175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lnSpc>
                <a:spcPct val="115000"/>
              </a:lnSpc>
              <a:spcAft>
                <a:spcPts val="1000"/>
              </a:spcAft>
            </a:pPr>
            <a:r>
              <a:rPr lang="en-AU" altLang="ru-RU" sz="1200">
                <a:solidFill>
                  <a:srgbClr val="FFFFFF"/>
                </a:solidFill>
                <a:latin typeface="Calibri" panose="020F0502020204030204" pitchFamily="34" charset="0"/>
                <a:ea typeface="Calibri" panose="020F0502020204030204" pitchFamily="34" charset="0"/>
                <a:cs typeface="Times New Roman" panose="02020603050405020304" pitchFamily="18" charset="0"/>
              </a:rPr>
              <a:t>Ol</a:t>
            </a:r>
            <a:endParaRPr lang="en-AU" altLang="ru-RU" sz="14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23558" name="Text Box 2"/>
          <p:cNvSpPr txBox="1">
            <a:spLocks noChangeArrowheads="1"/>
          </p:cNvSpPr>
          <p:nvPr/>
        </p:nvSpPr>
        <p:spPr bwMode="auto">
          <a:xfrm>
            <a:off x="1598613" y="1546225"/>
            <a:ext cx="5175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lnSpc>
                <a:spcPct val="115000"/>
              </a:lnSpc>
              <a:spcAft>
                <a:spcPts val="1000"/>
              </a:spcAft>
            </a:pPr>
            <a:r>
              <a:rPr lang="en-AU" altLang="ru-RU" sz="1200">
                <a:solidFill>
                  <a:srgbClr val="FFFF00"/>
                </a:solidFill>
                <a:latin typeface="Calibri" panose="020F0502020204030204" pitchFamily="34" charset="0"/>
                <a:ea typeface="Calibri" panose="020F0502020204030204" pitchFamily="34" charset="0"/>
                <a:cs typeface="Times New Roman" panose="02020603050405020304" pitchFamily="18" charset="0"/>
              </a:rPr>
              <a:t>Mtc</a:t>
            </a:r>
            <a:endParaRPr lang="en-AU" altLang="ru-RU" sz="1400">
              <a:solidFill>
                <a:srgbClr val="FFFF00"/>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23559" name="Picture 2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03800" y="679450"/>
            <a:ext cx="3927475" cy="287337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3560" name="Group 1"/>
          <p:cNvGrpSpPr>
            <a:grpSpLocks/>
          </p:cNvGrpSpPr>
          <p:nvPr/>
        </p:nvGrpSpPr>
        <p:grpSpPr bwMode="auto">
          <a:xfrm>
            <a:off x="7897813" y="3243263"/>
            <a:ext cx="995362" cy="254000"/>
            <a:chOff x="8798553" y="3674890"/>
            <a:chExt cx="995193" cy="254728"/>
          </a:xfrm>
        </p:grpSpPr>
        <p:sp>
          <p:nvSpPr>
            <p:cNvPr id="24" name="Rectangle 23"/>
            <p:cNvSpPr/>
            <p:nvPr/>
          </p:nvSpPr>
          <p:spPr>
            <a:xfrm>
              <a:off x="8798553" y="3684442"/>
              <a:ext cx="995193" cy="24517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cxnSp>
          <p:nvCxnSpPr>
            <p:cNvPr id="28" name="Straight Connector 27"/>
            <p:cNvCxnSpPr/>
            <p:nvPr/>
          </p:nvCxnSpPr>
          <p:spPr>
            <a:xfrm>
              <a:off x="8898548" y="3900961"/>
              <a:ext cx="7920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608" name="Text Box 2"/>
            <p:cNvSpPr txBox="1">
              <a:spLocks noChangeArrowheads="1"/>
            </p:cNvSpPr>
            <p:nvPr/>
          </p:nvSpPr>
          <p:spPr bwMode="auto">
            <a:xfrm>
              <a:off x="9039238" y="3674890"/>
              <a:ext cx="608173" cy="24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lnSpc>
                  <a:spcPct val="115000"/>
                </a:lnSpc>
                <a:spcAft>
                  <a:spcPts val="1000"/>
                </a:spcAft>
              </a:pPr>
              <a:r>
                <a:rPr lang="en-AU" altLang="ru-RU" sz="1000">
                  <a:solidFill>
                    <a:srgbClr val="000000"/>
                  </a:solidFill>
                  <a:latin typeface="Calibri" panose="020F0502020204030204" pitchFamily="34" charset="0"/>
                  <a:ea typeface="Calibri" panose="020F0502020204030204" pitchFamily="34" charset="0"/>
                  <a:cs typeface="Times New Roman" panose="02020603050405020304" pitchFamily="18" charset="0"/>
                </a:rPr>
                <a:t>100µm</a:t>
              </a:r>
              <a:endParaRPr lang="en-AU" altLang="ru-RU" sz="1200">
                <a:latin typeface="Times New Roman" panose="02020603050405020304" pitchFamily="18" charset="0"/>
                <a:ea typeface="SimSun" panose="02010600030101010101" pitchFamily="2" charset="-122"/>
                <a:cs typeface="Times New Roman" panose="02020603050405020304" pitchFamily="18" charset="0"/>
              </a:endParaRPr>
            </a:p>
          </p:txBody>
        </p:sp>
      </p:grpSp>
      <p:sp>
        <p:nvSpPr>
          <p:cNvPr id="23561" name="Text Box 2"/>
          <p:cNvSpPr txBox="1">
            <a:spLocks noChangeArrowheads="1"/>
          </p:cNvSpPr>
          <p:nvPr/>
        </p:nvSpPr>
        <p:spPr bwMode="auto">
          <a:xfrm>
            <a:off x="6904038" y="1966913"/>
            <a:ext cx="5175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lnSpc>
                <a:spcPct val="115000"/>
              </a:lnSpc>
              <a:spcAft>
                <a:spcPts val="1000"/>
              </a:spcAft>
            </a:pPr>
            <a:r>
              <a:rPr lang="en-AU" altLang="ru-RU" sz="1200">
                <a:solidFill>
                  <a:srgbClr val="FFFFFF"/>
                </a:solidFill>
                <a:latin typeface="Calibri" panose="020F0502020204030204" pitchFamily="34" charset="0"/>
                <a:ea typeface="Calibri" panose="020F0502020204030204" pitchFamily="34" charset="0"/>
                <a:cs typeface="Times New Roman" panose="02020603050405020304" pitchFamily="18" charset="0"/>
              </a:rPr>
              <a:t>Ol</a:t>
            </a:r>
            <a:endParaRPr lang="en-AU" altLang="ru-RU" sz="14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23562" name="Text Box 2"/>
          <p:cNvSpPr txBox="1">
            <a:spLocks noChangeArrowheads="1"/>
          </p:cNvSpPr>
          <p:nvPr/>
        </p:nvSpPr>
        <p:spPr bwMode="auto">
          <a:xfrm>
            <a:off x="7680325" y="1430338"/>
            <a:ext cx="5175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lnSpc>
                <a:spcPct val="115000"/>
              </a:lnSpc>
              <a:spcAft>
                <a:spcPts val="1000"/>
              </a:spcAft>
            </a:pPr>
            <a:r>
              <a:rPr lang="en-AU" altLang="ru-RU" sz="1200">
                <a:solidFill>
                  <a:srgbClr val="FFFFFF"/>
                </a:solidFill>
                <a:latin typeface="Calibri" panose="020F0502020204030204" pitchFamily="34" charset="0"/>
                <a:ea typeface="Calibri" panose="020F0502020204030204" pitchFamily="34" charset="0"/>
                <a:cs typeface="Times New Roman" panose="02020603050405020304" pitchFamily="18" charset="0"/>
              </a:rPr>
              <a:t>Ol</a:t>
            </a:r>
            <a:endParaRPr lang="en-AU" altLang="ru-RU" sz="14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23563" name="Text Box 2"/>
          <p:cNvSpPr txBox="1">
            <a:spLocks noChangeArrowheads="1"/>
          </p:cNvSpPr>
          <p:nvPr/>
        </p:nvSpPr>
        <p:spPr bwMode="auto">
          <a:xfrm>
            <a:off x="6067425" y="2725738"/>
            <a:ext cx="5175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lnSpc>
                <a:spcPct val="115000"/>
              </a:lnSpc>
              <a:spcAft>
                <a:spcPts val="1000"/>
              </a:spcAft>
            </a:pPr>
            <a:r>
              <a:rPr lang="en-AU" altLang="ru-RU" sz="1200">
                <a:solidFill>
                  <a:srgbClr val="FFFFFF"/>
                </a:solidFill>
                <a:latin typeface="Calibri" panose="020F0502020204030204" pitchFamily="34" charset="0"/>
                <a:ea typeface="Calibri" panose="020F0502020204030204" pitchFamily="34" charset="0"/>
                <a:cs typeface="Times New Roman" panose="02020603050405020304" pitchFamily="18" charset="0"/>
              </a:rPr>
              <a:t>Srp</a:t>
            </a:r>
            <a:endParaRPr lang="en-AU" altLang="ru-RU" sz="14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23564" name="Text Box 2"/>
          <p:cNvSpPr txBox="1">
            <a:spLocks noChangeArrowheads="1"/>
          </p:cNvSpPr>
          <p:nvPr/>
        </p:nvSpPr>
        <p:spPr bwMode="auto">
          <a:xfrm>
            <a:off x="7069138" y="1716088"/>
            <a:ext cx="5175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lnSpc>
                <a:spcPct val="115000"/>
              </a:lnSpc>
              <a:spcAft>
                <a:spcPts val="1000"/>
              </a:spcAft>
            </a:pPr>
            <a:r>
              <a:rPr lang="en-AU" altLang="ru-RU" sz="1200">
                <a:solidFill>
                  <a:srgbClr val="FFFFFF"/>
                </a:solidFill>
                <a:latin typeface="Calibri" panose="020F0502020204030204" pitchFamily="34" charset="0"/>
                <a:ea typeface="Calibri" panose="020F0502020204030204" pitchFamily="34" charset="0"/>
                <a:cs typeface="Times New Roman" panose="02020603050405020304" pitchFamily="18" charset="0"/>
              </a:rPr>
              <a:t>Srp</a:t>
            </a:r>
            <a:endParaRPr lang="en-AU" altLang="ru-RU" sz="14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23565" name="Text Box 2"/>
          <p:cNvSpPr txBox="1">
            <a:spLocks noChangeArrowheads="1"/>
          </p:cNvSpPr>
          <p:nvPr/>
        </p:nvSpPr>
        <p:spPr bwMode="auto">
          <a:xfrm>
            <a:off x="5241925" y="2732088"/>
            <a:ext cx="5175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lnSpc>
                <a:spcPct val="115000"/>
              </a:lnSpc>
              <a:spcAft>
                <a:spcPts val="1000"/>
              </a:spcAft>
            </a:pPr>
            <a:r>
              <a:rPr lang="en-AU" altLang="ru-RU" sz="1200">
                <a:solidFill>
                  <a:srgbClr val="FFFF00"/>
                </a:solidFill>
                <a:latin typeface="Calibri" panose="020F0502020204030204" pitchFamily="34" charset="0"/>
                <a:ea typeface="Calibri" panose="020F0502020204030204" pitchFamily="34" charset="0"/>
                <a:cs typeface="Times New Roman" panose="02020603050405020304" pitchFamily="18" charset="0"/>
              </a:rPr>
              <a:t>Mtc</a:t>
            </a:r>
            <a:endParaRPr lang="en-AU" altLang="ru-RU" sz="1400">
              <a:solidFill>
                <a:srgbClr val="FFFF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23566" name="Text Box 2"/>
          <p:cNvSpPr txBox="1">
            <a:spLocks noChangeArrowheads="1"/>
          </p:cNvSpPr>
          <p:nvPr/>
        </p:nvSpPr>
        <p:spPr bwMode="auto">
          <a:xfrm>
            <a:off x="7702550" y="1139825"/>
            <a:ext cx="5175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lnSpc>
                <a:spcPct val="115000"/>
              </a:lnSpc>
              <a:spcAft>
                <a:spcPts val="1000"/>
              </a:spcAft>
            </a:pPr>
            <a:r>
              <a:rPr lang="en-AU" altLang="ru-RU" sz="1200">
                <a:solidFill>
                  <a:srgbClr val="FFFF00"/>
                </a:solidFill>
                <a:latin typeface="Calibri" panose="020F0502020204030204" pitchFamily="34" charset="0"/>
                <a:ea typeface="Calibri" panose="020F0502020204030204" pitchFamily="34" charset="0"/>
                <a:cs typeface="Times New Roman" panose="02020603050405020304" pitchFamily="18" charset="0"/>
              </a:rPr>
              <a:t>Mtc</a:t>
            </a:r>
            <a:endParaRPr lang="en-AU" altLang="ru-RU" sz="1400">
              <a:solidFill>
                <a:srgbClr val="FFFF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23567" name="Text Box 2"/>
          <p:cNvSpPr txBox="1">
            <a:spLocks noChangeArrowheads="1"/>
          </p:cNvSpPr>
          <p:nvPr/>
        </p:nvSpPr>
        <p:spPr bwMode="auto">
          <a:xfrm>
            <a:off x="7939088" y="2352675"/>
            <a:ext cx="90487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lnSpc>
                <a:spcPct val="115000"/>
              </a:lnSpc>
              <a:spcAft>
                <a:spcPts val="1000"/>
              </a:spcAft>
            </a:pPr>
            <a:r>
              <a:rPr lang="en-AU" altLang="ru-RU" sz="1200">
                <a:solidFill>
                  <a:srgbClr val="FFFF00"/>
                </a:solidFill>
                <a:latin typeface="Calibri" panose="020F0502020204030204" pitchFamily="34" charset="0"/>
                <a:ea typeface="Calibri" panose="020F0502020204030204" pitchFamily="34" charset="0"/>
                <a:cs typeface="Times New Roman" panose="02020603050405020304" pitchFamily="18" charset="0"/>
              </a:rPr>
              <a:t>Mtc -Br</a:t>
            </a:r>
            <a:endParaRPr lang="en-AU" altLang="ru-RU" sz="1400">
              <a:solidFill>
                <a:srgbClr val="FFFF00"/>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23568" name="Picture 3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02238" y="3613150"/>
            <a:ext cx="3697287" cy="261302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3569" name="Group 6"/>
          <p:cNvGrpSpPr>
            <a:grpSpLocks/>
          </p:cNvGrpSpPr>
          <p:nvPr/>
        </p:nvGrpSpPr>
        <p:grpSpPr bwMode="auto">
          <a:xfrm>
            <a:off x="5214938" y="5788025"/>
            <a:ext cx="1239837" cy="331788"/>
            <a:chOff x="5177015" y="6143929"/>
            <a:chExt cx="1239188" cy="331628"/>
          </a:xfrm>
        </p:grpSpPr>
        <p:sp>
          <p:nvSpPr>
            <p:cNvPr id="33" name="Rectangle 32"/>
            <p:cNvSpPr/>
            <p:nvPr/>
          </p:nvSpPr>
          <p:spPr>
            <a:xfrm>
              <a:off x="5177015" y="6213745"/>
              <a:ext cx="937721" cy="261812"/>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grpSp>
          <p:nvGrpSpPr>
            <p:cNvPr id="23600" name="Group 33"/>
            <p:cNvGrpSpPr>
              <a:grpSpLocks/>
            </p:cNvGrpSpPr>
            <p:nvPr/>
          </p:nvGrpSpPr>
          <p:grpSpPr bwMode="auto">
            <a:xfrm>
              <a:off x="5248116" y="6143929"/>
              <a:ext cx="1168087" cy="307802"/>
              <a:chOff x="84870" y="1816544"/>
              <a:chExt cx="1682535" cy="289764"/>
            </a:xfrm>
          </p:grpSpPr>
          <p:grpSp>
            <p:nvGrpSpPr>
              <p:cNvPr id="23601" name="Group 40"/>
              <p:cNvGrpSpPr>
                <a:grpSpLocks/>
              </p:cNvGrpSpPr>
              <p:nvPr/>
            </p:nvGrpSpPr>
            <p:grpSpPr bwMode="auto">
              <a:xfrm>
                <a:off x="84870" y="2031905"/>
                <a:ext cx="1144037" cy="74403"/>
                <a:chOff x="84870" y="2031905"/>
                <a:chExt cx="1007433" cy="74403"/>
              </a:xfrm>
            </p:grpSpPr>
            <p:cxnSp>
              <p:nvCxnSpPr>
                <p:cNvPr id="43" name="Straight Connector 42"/>
                <p:cNvCxnSpPr/>
                <p:nvPr/>
              </p:nvCxnSpPr>
              <p:spPr>
                <a:xfrm>
                  <a:off x="85249" y="2066000"/>
                  <a:ext cx="10042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1091535" y="2031643"/>
                  <a:ext cx="0" cy="746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85249" y="2031643"/>
                  <a:ext cx="0" cy="746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602" name="Text Box 2"/>
              <p:cNvSpPr txBox="1">
                <a:spLocks noChangeArrowheads="1"/>
              </p:cNvSpPr>
              <p:nvPr/>
            </p:nvSpPr>
            <p:spPr bwMode="auto">
              <a:xfrm>
                <a:off x="198166" y="1816544"/>
                <a:ext cx="1569239" cy="25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lnSpc>
                    <a:spcPct val="115000"/>
                  </a:lnSpc>
                  <a:spcAft>
                    <a:spcPts val="1000"/>
                  </a:spcAft>
                </a:pPr>
                <a:r>
                  <a:rPr lang="en-AU" altLang="ru-RU" sz="1400">
                    <a:solidFill>
                      <a:srgbClr val="000000"/>
                    </a:solidFill>
                    <a:latin typeface="Calibri" panose="020F0502020204030204" pitchFamily="34" charset="0"/>
                    <a:ea typeface="Calibri" panose="020F0502020204030204" pitchFamily="34" charset="0"/>
                    <a:cs typeface="Times New Roman" panose="02020603050405020304" pitchFamily="18" charset="0"/>
                  </a:rPr>
                  <a:t>2.5 µm</a:t>
                </a:r>
                <a:endParaRPr lang="en-AU" altLang="ru-RU">
                  <a:latin typeface="Times New Roman" panose="02020603050405020304" pitchFamily="18" charset="0"/>
                  <a:ea typeface="SimSun" panose="02010600030101010101" pitchFamily="2" charset="-122"/>
                  <a:cs typeface="Times New Roman" panose="02020603050405020304" pitchFamily="18" charset="0"/>
                </a:endParaRPr>
              </a:p>
            </p:txBody>
          </p:sp>
        </p:grpSp>
      </p:grpSp>
      <p:sp>
        <p:nvSpPr>
          <p:cNvPr id="23570" name="Text Box 2"/>
          <p:cNvSpPr txBox="1">
            <a:spLocks noChangeArrowheads="1"/>
          </p:cNvSpPr>
          <p:nvPr/>
        </p:nvSpPr>
        <p:spPr bwMode="auto">
          <a:xfrm>
            <a:off x="6454775" y="4565650"/>
            <a:ext cx="1123950"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lnSpc>
                <a:spcPct val="115000"/>
              </a:lnSpc>
              <a:spcAft>
                <a:spcPts val="1000"/>
              </a:spcAft>
            </a:pPr>
            <a:r>
              <a:rPr lang="en-AU" altLang="ru-RU" sz="1200">
                <a:solidFill>
                  <a:srgbClr val="FFFFFF"/>
                </a:solidFill>
                <a:latin typeface="Calibri" panose="020F0502020204030204" pitchFamily="34" charset="0"/>
                <a:ea typeface="Calibri" panose="020F0502020204030204" pitchFamily="34" charset="0"/>
                <a:cs typeface="Times New Roman" panose="02020603050405020304" pitchFamily="18" charset="0"/>
              </a:rPr>
              <a:t>Ferropericlase</a:t>
            </a:r>
            <a:endParaRPr lang="en-AU" altLang="ru-RU" sz="16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23571" name="Text Box 2"/>
          <p:cNvSpPr txBox="1">
            <a:spLocks noChangeArrowheads="1"/>
          </p:cNvSpPr>
          <p:nvPr/>
        </p:nvSpPr>
        <p:spPr bwMode="auto">
          <a:xfrm>
            <a:off x="7732713" y="3805238"/>
            <a:ext cx="11922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lnSpc>
                <a:spcPct val="115000"/>
              </a:lnSpc>
              <a:spcAft>
                <a:spcPts val="1000"/>
              </a:spcAft>
            </a:pPr>
            <a:r>
              <a:rPr lang="en-AU" altLang="ru-RU" sz="1200">
                <a:solidFill>
                  <a:srgbClr val="FFFF00"/>
                </a:solidFill>
                <a:latin typeface="Calibri" panose="020F0502020204030204" pitchFamily="34" charset="0"/>
                <a:ea typeface="Calibri" panose="020F0502020204030204" pitchFamily="34" charset="0"/>
                <a:cs typeface="Times New Roman" panose="02020603050405020304" pitchFamily="18" charset="0"/>
              </a:rPr>
              <a:t>Monticellite</a:t>
            </a:r>
            <a:endParaRPr lang="en-AU" altLang="ru-RU" sz="1600">
              <a:solidFill>
                <a:srgbClr val="FFFF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23572" name="Text Box 2"/>
          <p:cNvSpPr txBox="1">
            <a:spLocks noChangeArrowheads="1"/>
          </p:cNvSpPr>
          <p:nvPr/>
        </p:nvSpPr>
        <p:spPr bwMode="auto">
          <a:xfrm>
            <a:off x="7791450" y="5529263"/>
            <a:ext cx="1133475"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r>
              <a:rPr lang="en-AU" altLang="ru-RU" sz="1200">
                <a:solidFill>
                  <a:schemeClr val="bg1"/>
                </a:solidFill>
                <a:latin typeface="Calibri" panose="020F0502020204030204" pitchFamily="34" charset="0"/>
              </a:rPr>
              <a:t>Mg-wüstite</a:t>
            </a:r>
          </a:p>
        </p:txBody>
      </p:sp>
      <p:sp>
        <p:nvSpPr>
          <p:cNvPr id="23573" name="Text Box 2"/>
          <p:cNvSpPr txBox="1">
            <a:spLocks noChangeArrowheads="1"/>
          </p:cNvSpPr>
          <p:nvPr/>
        </p:nvSpPr>
        <p:spPr bwMode="auto">
          <a:xfrm>
            <a:off x="5373688" y="3805238"/>
            <a:ext cx="1220787"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r>
              <a:rPr lang="en-AU" altLang="ru-RU" sz="1200">
                <a:solidFill>
                  <a:schemeClr val="bg1"/>
                </a:solidFill>
                <a:latin typeface="Calibri" panose="020F0502020204030204" pitchFamily="34" charset="0"/>
              </a:rPr>
              <a:t>Mg-wüstite</a:t>
            </a:r>
          </a:p>
        </p:txBody>
      </p:sp>
      <p:cxnSp>
        <p:nvCxnSpPr>
          <p:cNvPr id="39" name="Straight Connector 38"/>
          <p:cNvCxnSpPr/>
          <p:nvPr/>
        </p:nvCxnSpPr>
        <p:spPr>
          <a:xfrm flipH="1" flipV="1">
            <a:off x="5892800" y="4024313"/>
            <a:ext cx="258763" cy="241300"/>
          </a:xfrm>
          <a:prstGeom prst="line">
            <a:avLst/>
          </a:prstGeom>
          <a:ln w="12700">
            <a:solidFill>
              <a:schemeClr val="bg1"/>
            </a:solidFill>
            <a:headEnd type="stealth"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861300" y="5295900"/>
            <a:ext cx="355600" cy="285750"/>
          </a:xfrm>
          <a:prstGeom prst="line">
            <a:avLst/>
          </a:prstGeom>
          <a:ln w="12700">
            <a:solidFill>
              <a:schemeClr val="bg1"/>
            </a:solidFill>
            <a:headEnd type="stealth"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3576" name="Group 47"/>
          <p:cNvGrpSpPr>
            <a:grpSpLocks/>
          </p:cNvGrpSpPr>
          <p:nvPr/>
        </p:nvGrpSpPr>
        <p:grpSpPr bwMode="auto">
          <a:xfrm>
            <a:off x="4075113" y="3217863"/>
            <a:ext cx="692150" cy="244475"/>
            <a:chOff x="9100600" y="3684431"/>
            <a:chExt cx="693146" cy="245187"/>
          </a:xfrm>
        </p:grpSpPr>
        <p:sp>
          <p:nvSpPr>
            <p:cNvPr id="49" name="Rectangle 48"/>
            <p:cNvSpPr/>
            <p:nvPr/>
          </p:nvSpPr>
          <p:spPr>
            <a:xfrm>
              <a:off x="9100600" y="3684431"/>
              <a:ext cx="693146" cy="24518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cxnSp>
          <p:nvCxnSpPr>
            <p:cNvPr id="50" name="Straight Connector 49"/>
            <p:cNvCxnSpPr/>
            <p:nvPr/>
          </p:nvCxnSpPr>
          <p:spPr>
            <a:xfrm>
              <a:off x="9202346" y="3900960"/>
              <a:ext cx="5627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598" name="Text Box 2"/>
            <p:cNvSpPr txBox="1">
              <a:spLocks noChangeArrowheads="1"/>
            </p:cNvSpPr>
            <p:nvPr/>
          </p:nvSpPr>
          <p:spPr bwMode="auto">
            <a:xfrm>
              <a:off x="9179627" y="3684431"/>
              <a:ext cx="608173" cy="24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lnSpc>
                  <a:spcPct val="115000"/>
                </a:lnSpc>
                <a:spcAft>
                  <a:spcPts val="1000"/>
                </a:spcAft>
              </a:pPr>
              <a:r>
                <a:rPr lang="en-AU" altLang="ru-RU" sz="1000">
                  <a:solidFill>
                    <a:srgbClr val="000000"/>
                  </a:solidFill>
                  <a:latin typeface="Calibri" panose="020F0502020204030204" pitchFamily="34" charset="0"/>
                  <a:ea typeface="Calibri" panose="020F0502020204030204" pitchFamily="34" charset="0"/>
                  <a:cs typeface="Times New Roman" panose="02020603050405020304" pitchFamily="18" charset="0"/>
                </a:rPr>
                <a:t>100µm</a:t>
              </a:r>
              <a:endParaRPr lang="en-AU" altLang="ru-RU" sz="1200">
                <a:latin typeface="Times New Roman" panose="02020603050405020304" pitchFamily="18" charset="0"/>
                <a:ea typeface="SimSun" panose="02010600030101010101" pitchFamily="2" charset="-122"/>
                <a:cs typeface="Times New Roman" panose="02020603050405020304" pitchFamily="18" charset="0"/>
              </a:endParaRPr>
            </a:p>
          </p:txBody>
        </p:sp>
      </p:grpSp>
      <p:sp>
        <p:nvSpPr>
          <p:cNvPr id="23577" name="Text Box 2"/>
          <p:cNvSpPr txBox="1">
            <a:spLocks noChangeArrowheads="1"/>
          </p:cNvSpPr>
          <p:nvPr/>
        </p:nvSpPr>
        <p:spPr bwMode="auto">
          <a:xfrm>
            <a:off x="3362325" y="1941513"/>
            <a:ext cx="5175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lnSpc>
                <a:spcPct val="115000"/>
              </a:lnSpc>
              <a:spcAft>
                <a:spcPts val="1000"/>
              </a:spcAft>
            </a:pPr>
            <a:r>
              <a:rPr lang="en-AU" altLang="ru-RU" sz="1200">
                <a:solidFill>
                  <a:srgbClr val="FFFF00"/>
                </a:solidFill>
                <a:latin typeface="Calibri" panose="020F0502020204030204" pitchFamily="34" charset="0"/>
                <a:ea typeface="Calibri" panose="020F0502020204030204" pitchFamily="34" charset="0"/>
                <a:cs typeface="Times New Roman" panose="02020603050405020304" pitchFamily="18" charset="0"/>
              </a:rPr>
              <a:t>Mtc</a:t>
            </a:r>
            <a:endParaRPr lang="en-AU" altLang="ru-RU" sz="1400">
              <a:solidFill>
                <a:srgbClr val="FFFF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23578" name="Text Box 2"/>
          <p:cNvSpPr txBox="1">
            <a:spLocks noChangeArrowheads="1"/>
          </p:cNvSpPr>
          <p:nvPr/>
        </p:nvSpPr>
        <p:spPr bwMode="auto">
          <a:xfrm>
            <a:off x="3879850" y="2590800"/>
            <a:ext cx="9493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lnSpc>
                <a:spcPct val="115000"/>
              </a:lnSpc>
              <a:spcAft>
                <a:spcPts val="1000"/>
              </a:spcAft>
            </a:pPr>
            <a:r>
              <a:rPr lang="en-AU" altLang="ru-RU" sz="1200">
                <a:solidFill>
                  <a:srgbClr val="FFFF00"/>
                </a:solidFill>
                <a:latin typeface="Calibri" panose="020F0502020204030204" pitchFamily="34" charset="0"/>
                <a:ea typeface="Calibri" panose="020F0502020204030204" pitchFamily="34" charset="0"/>
                <a:cs typeface="Times New Roman" panose="02020603050405020304" pitchFamily="18" charset="0"/>
              </a:rPr>
              <a:t>Mtc - Br</a:t>
            </a:r>
            <a:endParaRPr lang="en-AU" altLang="ru-RU" sz="1400">
              <a:solidFill>
                <a:srgbClr val="FFFF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23579" name="Text Box 2"/>
          <p:cNvSpPr txBox="1">
            <a:spLocks noChangeArrowheads="1"/>
          </p:cNvSpPr>
          <p:nvPr/>
        </p:nvSpPr>
        <p:spPr bwMode="auto">
          <a:xfrm>
            <a:off x="3421063" y="3619500"/>
            <a:ext cx="1192212"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lnSpc>
                <a:spcPct val="115000"/>
              </a:lnSpc>
              <a:spcAft>
                <a:spcPts val="1000"/>
              </a:spcAft>
            </a:pPr>
            <a:r>
              <a:rPr lang="en-AU" altLang="ru-RU" sz="1200">
                <a:solidFill>
                  <a:srgbClr val="FFFF00"/>
                </a:solidFill>
                <a:latin typeface="Calibri" panose="020F0502020204030204" pitchFamily="34" charset="0"/>
                <a:ea typeface="Calibri" panose="020F0502020204030204" pitchFamily="34" charset="0"/>
                <a:cs typeface="Times New Roman" panose="02020603050405020304" pitchFamily="18" charset="0"/>
              </a:rPr>
              <a:t>Monticellite</a:t>
            </a:r>
            <a:endParaRPr lang="en-AU" altLang="ru-RU" sz="1600">
              <a:solidFill>
                <a:srgbClr val="FFFF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23580" name="Text Box 2"/>
          <p:cNvSpPr txBox="1">
            <a:spLocks noChangeArrowheads="1"/>
          </p:cNvSpPr>
          <p:nvPr/>
        </p:nvSpPr>
        <p:spPr bwMode="auto">
          <a:xfrm>
            <a:off x="2616200" y="4151313"/>
            <a:ext cx="112395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lnSpc>
                <a:spcPct val="115000"/>
              </a:lnSpc>
              <a:spcAft>
                <a:spcPts val="1000"/>
              </a:spcAft>
            </a:pPr>
            <a:r>
              <a:rPr lang="en-AU" altLang="ru-RU" sz="1200">
                <a:solidFill>
                  <a:srgbClr val="FFFFFF"/>
                </a:solidFill>
                <a:latin typeface="Calibri" panose="020F0502020204030204" pitchFamily="34" charset="0"/>
                <a:ea typeface="Calibri" panose="020F0502020204030204" pitchFamily="34" charset="0"/>
                <a:cs typeface="Times New Roman" panose="02020603050405020304" pitchFamily="18" charset="0"/>
              </a:rPr>
              <a:t>Ferropericlase</a:t>
            </a:r>
            <a:endParaRPr lang="en-AU" altLang="ru-RU" sz="1600">
              <a:latin typeface="Times New Roman" panose="02020603050405020304" pitchFamily="18" charset="0"/>
              <a:ea typeface="SimSun" panose="02010600030101010101" pitchFamily="2" charset="-122"/>
              <a:cs typeface="Times New Roman" panose="02020603050405020304" pitchFamily="18" charset="0"/>
            </a:endParaRPr>
          </a:p>
        </p:txBody>
      </p:sp>
      <p:grpSp>
        <p:nvGrpSpPr>
          <p:cNvPr id="23581" name="Group 63"/>
          <p:cNvGrpSpPr>
            <a:grpSpLocks/>
          </p:cNvGrpSpPr>
          <p:nvPr/>
        </p:nvGrpSpPr>
        <p:grpSpPr bwMode="auto">
          <a:xfrm>
            <a:off x="1046163" y="5762625"/>
            <a:ext cx="1238250" cy="330200"/>
            <a:chOff x="5177015" y="6143929"/>
            <a:chExt cx="1239188" cy="331628"/>
          </a:xfrm>
        </p:grpSpPr>
        <p:sp>
          <p:nvSpPr>
            <p:cNvPr id="65" name="Rectangle 64"/>
            <p:cNvSpPr/>
            <p:nvPr/>
          </p:nvSpPr>
          <p:spPr>
            <a:xfrm>
              <a:off x="5177015" y="6212487"/>
              <a:ext cx="937335" cy="26307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AU"/>
            </a:p>
          </p:txBody>
        </p:sp>
        <p:grpSp>
          <p:nvGrpSpPr>
            <p:cNvPr id="23590" name="Group 65"/>
            <p:cNvGrpSpPr>
              <a:grpSpLocks/>
            </p:cNvGrpSpPr>
            <p:nvPr/>
          </p:nvGrpSpPr>
          <p:grpSpPr bwMode="auto">
            <a:xfrm>
              <a:off x="5248116" y="6143929"/>
              <a:ext cx="1168087" cy="307802"/>
              <a:chOff x="84870" y="1816544"/>
              <a:chExt cx="1682535" cy="289764"/>
            </a:xfrm>
          </p:grpSpPr>
          <p:grpSp>
            <p:nvGrpSpPr>
              <p:cNvPr id="23591" name="Group 66"/>
              <p:cNvGrpSpPr>
                <a:grpSpLocks/>
              </p:cNvGrpSpPr>
              <p:nvPr/>
            </p:nvGrpSpPr>
            <p:grpSpPr bwMode="auto">
              <a:xfrm>
                <a:off x="84870" y="2031905"/>
                <a:ext cx="1144037" cy="74403"/>
                <a:chOff x="84870" y="2031905"/>
                <a:chExt cx="1007433" cy="74403"/>
              </a:xfrm>
            </p:grpSpPr>
            <p:cxnSp>
              <p:nvCxnSpPr>
                <p:cNvPr id="69" name="Straight Connector 68"/>
                <p:cNvCxnSpPr/>
                <p:nvPr/>
              </p:nvCxnSpPr>
              <p:spPr>
                <a:xfrm>
                  <a:off x="85365" y="2065698"/>
                  <a:ext cx="100556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1092940" y="2031177"/>
                  <a:ext cx="0" cy="750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85365" y="2031177"/>
                  <a:ext cx="0" cy="750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592" name="Text Box 2"/>
              <p:cNvSpPr txBox="1">
                <a:spLocks noChangeArrowheads="1"/>
              </p:cNvSpPr>
              <p:nvPr/>
            </p:nvSpPr>
            <p:spPr bwMode="auto">
              <a:xfrm>
                <a:off x="198166" y="1816544"/>
                <a:ext cx="1569239" cy="25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lnSpc>
                    <a:spcPct val="115000"/>
                  </a:lnSpc>
                  <a:spcAft>
                    <a:spcPts val="1000"/>
                  </a:spcAft>
                </a:pPr>
                <a:r>
                  <a:rPr lang="en-AU" altLang="ru-RU" sz="1400">
                    <a:solidFill>
                      <a:srgbClr val="000000"/>
                    </a:solidFill>
                    <a:latin typeface="Calibri" panose="020F0502020204030204" pitchFamily="34" charset="0"/>
                    <a:ea typeface="Calibri" panose="020F0502020204030204" pitchFamily="34" charset="0"/>
                    <a:cs typeface="Times New Roman" panose="02020603050405020304" pitchFamily="18" charset="0"/>
                  </a:rPr>
                  <a:t>2.5 µm</a:t>
                </a:r>
                <a:endParaRPr lang="en-AU" altLang="ru-RU">
                  <a:latin typeface="Times New Roman" panose="02020603050405020304" pitchFamily="18" charset="0"/>
                  <a:ea typeface="SimSun" panose="02010600030101010101" pitchFamily="2" charset="-122"/>
                  <a:cs typeface="Times New Roman" panose="02020603050405020304" pitchFamily="18" charset="0"/>
                </a:endParaRPr>
              </a:p>
            </p:txBody>
          </p:sp>
        </p:grpSp>
      </p:grpSp>
      <p:sp>
        <p:nvSpPr>
          <p:cNvPr id="23582" name="Text Box 2"/>
          <p:cNvSpPr txBox="1">
            <a:spLocks noChangeArrowheads="1"/>
          </p:cNvSpPr>
          <p:nvPr/>
        </p:nvSpPr>
        <p:spPr bwMode="auto">
          <a:xfrm>
            <a:off x="1373188" y="4021138"/>
            <a:ext cx="121920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r>
              <a:rPr lang="en-AU" altLang="ru-RU" sz="1200">
                <a:latin typeface="Calibri" panose="020F0502020204030204" pitchFamily="34" charset="0"/>
              </a:rPr>
              <a:t>Mg-wüstite</a:t>
            </a:r>
          </a:p>
        </p:txBody>
      </p:sp>
      <p:cxnSp>
        <p:nvCxnSpPr>
          <p:cNvPr id="73" name="Straight Connector 72"/>
          <p:cNvCxnSpPr/>
          <p:nvPr/>
        </p:nvCxnSpPr>
        <p:spPr>
          <a:xfrm flipH="1" flipV="1">
            <a:off x="2171700" y="4271963"/>
            <a:ext cx="260350" cy="239712"/>
          </a:xfrm>
          <a:prstGeom prst="line">
            <a:avLst/>
          </a:prstGeom>
          <a:ln w="12700">
            <a:solidFill>
              <a:schemeClr val="tx1"/>
            </a:solidFill>
            <a:headEnd type="stealth"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5863" y="327025"/>
            <a:ext cx="2198687" cy="400050"/>
          </a:xfrm>
          <a:prstGeom prst="rect">
            <a:avLst/>
          </a:prstGeom>
          <a:noFill/>
        </p:spPr>
        <p:txBody>
          <a:bodyPr wrap="none">
            <a:spAutoFit/>
          </a:bodyPr>
          <a:lstStyle/>
          <a:p>
            <a:pPr>
              <a:defRPr/>
            </a:pPr>
            <a:r>
              <a:rPr lang="en-US" dirty="0">
                <a:solidFill>
                  <a:schemeClr val="accent6">
                    <a:lumMod val="75000"/>
                  </a:schemeClr>
                </a:solidFill>
                <a:latin typeface="Comic Sans MS"/>
              </a:rPr>
              <a:t>Jericho, Canada</a:t>
            </a:r>
            <a:endParaRPr lang="en-US" dirty="0">
              <a:solidFill>
                <a:schemeClr val="accent6">
                  <a:lumMod val="75000"/>
                </a:schemeClr>
              </a:solidFill>
              <a:latin typeface="Comic Sans MS"/>
            </a:endParaRPr>
          </a:p>
        </p:txBody>
      </p:sp>
      <p:sp>
        <p:nvSpPr>
          <p:cNvPr id="76" name="TextBox 75"/>
          <p:cNvSpPr txBox="1"/>
          <p:nvPr/>
        </p:nvSpPr>
        <p:spPr>
          <a:xfrm>
            <a:off x="5799138" y="342900"/>
            <a:ext cx="2239962" cy="400050"/>
          </a:xfrm>
          <a:prstGeom prst="rect">
            <a:avLst/>
          </a:prstGeom>
          <a:noFill/>
        </p:spPr>
        <p:txBody>
          <a:bodyPr wrap="none">
            <a:spAutoFit/>
          </a:bodyPr>
          <a:lstStyle/>
          <a:p>
            <a:pPr>
              <a:defRPr/>
            </a:pPr>
            <a:r>
              <a:rPr lang="en-US" dirty="0">
                <a:solidFill>
                  <a:schemeClr val="accent6">
                    <a:lumMod val="75000"/>
                  </a:schemeClr>
                </a:solidFill>
                <a:latin typeface="Comic Sans MS"/>
              </a:rPr>
              <a:t>Pipe #1, Finland</a:t>
            </a:r>
            <a:endParaRPr lang="en-US" dirty="0">
              <a:solidFill>
                <a:schemeClr val="accent6">
                  <a:lumMod val="75000"/>
                </a:schemeClr>
              </a:solidFill>
              <a:latin typeface="Comic Sans MS"/>
            </a:endParaRPr>
          </a:p>
        </p:txBody>
      </p:sp>
      <p:sp>
        <p:nvSpPr>
          <p:cNvPr id="23586" name="TextBox 76"/>
          <p:cNvSpPr txBox="1">
            <a:spLocks noChangeArrowheads="1"/>
          </p:cNvSpPr>
          <p:nvPr/>
        </p:nvSpPr>
        <p:spPr bwMode="auto">
          <a:xfrm>
            <a:off x="3175" y="6310313"/>
            <a:ext cx="9145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algn="ctr" eaLnBrk="1" hangingPunct="1"/>
            <a:r>
              <a:rPr lang="en-AU" altLang="ru-RU" sz="1800">
                <a:solidFill>
                  <a:srgbClr val="7030A0"/>
                </a:solidFill>
                <a:latin typeface="Arial" panose="020B0604020202020204" pitchFamily="34" charset="0"/>
              </a:rPr>
              <a:t>(Mg,Fe)</a:t>
            </a:r>
            <a:r>
              <a:rPr lang="en-AU" altLang="ru-RU" sz="1800" baseline="-25000">
                <a:solidFill>
                  <a:srgbClr val="7030A0"/>
                </a:solidFill>
                <a:latin typeface="Arial" panose="020B0604020202020204" pitchFamily="34" charset="0"/>
              </a:rPr>
              <a:t>2</a:t>
            </a:r>
            <a:r>
              <a:rPr lang="en-AU" altLang="ru-RU" sz="1800">
                <a:solidFill>
                  <a:srgbClr val="7030A0"/>
                </a:solidFill>
                <a:latin typeface="Arial" panose="020B0604020202020204" pitchFamily="34" charset="0"/>
              </a:rPr>
              <a:t>SiO</a:t>
            </a:r>
            <a:r>
              <a:rPr lang="en-AU" altLang="ru-RU" sz="1800" baseline="-25000">
                <a:solidFill>
                  <a:srgbClr val="7030A0"/>
                </a:solidFill>
                <a:latin typeface="Arial" panose="020B0604020202020204" pitchFamily="34" charset="0"/>
              </a:rPr>
              <a:t>4</a:t>
            </a:r>
            <a:r>
              <a:rPr lang="en-AU" altLang="ru-RU" sz="1800">
                <a:solidFill>
                  <a:srgbClr val="7030A0"/>
                </a:solidFill>
                <a:latin typeface="Arial" panose="020B0604020202020204" pitchFamily="34" charset="0"/>
              </a:rPr>
              <a:t> + Na</a:t>
            </a:r>
            <a:r>
              <a:rPr lang="en-AU" altLang="ru-RU" sz="1800" baseline="-25000">
                <a:solidFill>
                  <a:srgbClr val="7030A0"/>
                </a:solidFill>
                <a:latin typeface="Arial" panose="020B0604020202020204" pitchFamily="34" charset="0"/>
              </a:rPr>
              <a:t>2</a:t>
            </a:r>
            <a:r>
              <a:rPr lang="en-AU" altLang="ru-RU" sz="1800">
                <a:solidFill>
                  <a:srgbClr val="7030A0"/>
                </a:solidFill>
                <a:latin typeface="Arial" panose="020B0604020202020204" pitchFamily="34" charset="0"/>
              </a:rPr>
              <a:t>Ca</a:t>
            </a:r>
            <a:r>
              <a:rPr lang="en-AU" altLang="ru-RU" sz="1800" baseline="-25000">
                <a:solidFill>
                  <a:srgbClr val="7030A0"/>
                </a:solidFill>
                <a:latin typeface="Arial" panose="020B0604020202020204" pitchFamily="34" charset="0"/>
              </a:rPr>
              <a:t>2</a:t>
            </a:r>
            <a:r>
              <a:rPr lang="en-AU" altLang="ru-RU" sz="1800">
                <a:solidFill>
                  <a:srgbClr val="7030A0"/>
                </a:solidFill>
                <a:latin typeface="Arial" panose="020B0604020202020204" pitchFamily="34" charset="0"/>
              </a:rPr>
              <a:t>(CO</a:t>
            </a:r>
            <a:r>
              <a:rPr lang="en-AU" altLang="ru-RU" sz="1800" baseline="-25000">
                <a:solidFill>
                  <a:srgbClr val="7030A0"/>
                </a:solidFill>
                <a:latin typeface="Arial" panose="020B0604020202020204" pitchFamily="34" charset="0"/>
              </a:rPr>
              <a:t>3</a:t>
            </a:r>
            <a:r>
              <a:rPr lang="en-AU" altLang="ru-RU" sz="1800">
                <a:solidFill>
                  <a:srgbClr val="7030A0"/>
                </a:solidFill>
                <a:latin typeface="Arial" panose="020B0604020202020204" pitchFamily="34" charset="0"/>
              </a:rPr>
              <a:t>)</a:t>
            </a:r>
            <a:r>
              <a:rPr lang="en-AU" altLang="ru-RU" sz="1800" baseline="-25000">
                <a:solidFill>
                  <a:srgbClr val="7030A0"/>
                </a:solidFill>
                <a:latin typeface="Arial" panose="020B0604020202020204" pitchFamily="34" charset="0"/>
              </a:rPr>
              <a:t>3</a:t>
            </a:r>
            <a:r>
              <a:rPr lang="en-AU" altLang="ru-RU" sz="1800">
                <a:solidFill>
                  <a:srgbClr val="7030A0"/>
                </a:solidFill>
                <a:latin typeface="Arial" panose="020B0604020202020204" pitchFamily="34" charset="0"/>
              </a:rPr>
              <a:t> </a:t>
            </a:r>
            <a:r>
              <a:rPr lang="en-AU" altLang="ru-RU" sz="1800">
                <a:solidFill>
                  <a:srgbClr val="7030A0"/>
                </a:solidFill>
                <a:latin typeface="Arial" panose="020B0604020202020204" pitchFamily="34" charset="0"/>
                <a:sym typeface="Wingdings" panose="05000000000000000000" pitchFamily="2" charset="2"/>
              </a:rPr>
              <a:t> Ca(Mg,Fe)SiO</a:t>
            </a:r>
            <a:r>
              <a:rPr lang="en-AU" altLang="ru-RU" sz="1800" baseline="-25000">
                <a:solidFill>
                  <a:srgbClr val="7030A0"/>
                </a:solidFill>
                <a:latin typeface="Arial" panose="020B0604020202020204" pitchFamily="34" charset="0"/>
                <a:sym typeface="Wingdings" panose="05000000000000000000" pitchFamily="2" charset="2"/>
              </a:rPr>
              <a:t>4</a:t>
            </a:r>
            <a:r>
              <a:rPr lang="en-AU" altLang="ru-RU" sz="1800">
                <a:solidFill>
                  <a:srgbClr val="7030A0"/>
                </a:solidFill>
                <a:latin typeface="Arial" panose="020B0604020202020204" pitchFamily="34" charset="0"/>
                <a:sym typeface="Wingdings" panose="05000000000000000000" pitchFamily="2" charset="2"/>
              </a:rPr>
              <a:t> + (Mg,Fe)O + </a:t>
            </a:r>
            <a:r>
              <a:rPr lang="en-AU" altLang="ru-RU" sz="1800">
                <a:solidFill>
                  <a:srgbClr val="7030A0"/>
                </a:solidFill>
                <a:latin typeface="Arial" panose="020B0604020202020204" pitchFamily="34" charset="0"/>
              </a:rPr>
              <a:t>Na</a:t>
            </a:r>
            <a:r>
              <a:rPr lang="en-AU" altLang="ru-RU" sz="1800" baseline="-25000">
                <a:solidFill>
                  <a:srgbClr val="7030A0"/>
                </a:solidFill>
                <a:latin typeface="Arial" panose="020B0604020202020204" pitchFamily="34" charset="0"/>
              </a:rPr>
              <a:t>2</a:t>
            </a:r>
            <a:r>
              <a:rPr lang="en-AU" altLang="ru-RU" sz="1800">
                <a:solidFill>
                  <a:srgbClr val="7030A0"/>
                </a:solidFill>
                <a:latin typeface="Arial" panose="020B0604020202020204" pitchFamily="34" charset="0"/>
              </a:rPr>
              <a:t>Ca(CO</a:t>
            </a:r>
            <a:r>
              <a:rPr lang="en-AU" altLang="ru-RU" sz="1800" baseline="-25000">
                <a:solidFill>
                  <a:srgbClr val="7030A0"/>
                </a:solidFill>
                <a:latin typeface="Arial" panose="020B0604020202020204" pitchFamily="34" charset="0"/>
              </a:rPr>
              <a:t>3</a:t>
            </a:r>
            <a:r>
              <a:rPr lang="en-AU" altLang="ru-RU" sz="1800">
                <a:solidFill>
                  <a:srgbClr val="7030A0"/>
                </a:solidFill>
                <a:latin typeface="Arial" panose="020B0604020202020204" pitchFamily="34" charset="0"/>
              </a:rPr>
              <a:t>)</a:t>
            </a:r>
            <a:r>
              <a:rPr lang="en-AU" altLang="ru-RU" sz="1800" baseline="-25000">
                <a:solidFill>
                  <a:srgbClr val="7030A0"/>
                </a:solidFill>
                <a:latin typeface="Arial" panose="020B0604020202020204" pitchFamily="34" charset="0"/>
              </a:rPr>
              <a:t>2 </a:t>
            </a:r>
            <a:r>
              <a:rPr lang="en-AU" altLang="ru-RU" sz="1800">
                <a:solidFill>
                  <a:srgbClr val="7030A0"/>
                </a:solidFill>
                <a:latin typeface="Arial" panose="020B0604020202020204" pitchFamily="34" charset="0"/>
                <a:sym typeface="Wingdings" panose="05000000000000000000" pitchFamily="2" charset="2"/>
              </a:rPr>
              <a:t>+ CO</a:t>
            </a:r>
            <a:r>
              <a:rPr lang="en-AU" altLang="ru-RU" sz="1800" baseline="-25000">
                <a:solidFill>
                  <a:srgbClr val="7030A0"/>
                </a:solidFill>
                <a:latin typeface="Arial" panose="020B0604020202020204" pitchFamily="34" charset="0"/>
                <a:sym typeface="Wingdings" panose="05000000000000000000" pitchFamily="2" charset="2"/>
              </a:rPr>
              <a:t>2</a:t>
            </a:r>
            <a:endParaRPr lang="en-AU" altLang="ru-RU" sz="1800" baseline="-25000">
              <a:solidFill>
                <a:srgbClr val="7030A0"/>
              </a:solidFill>
              <a:latin typeface="Arial" panose="020B0604020202020204" pitchFamily="34" charset="0"/>
            </a:endParaRPr>
          </a:p>
        </p:txBody>
      </p:sp>
      <p:cxnSp>
        <p:nvCxnSpPr>
          <p:cNvPr id="23587" name="Straight Arrow Connector 46"/>
          <p:cNvCxnSpPr>
            <a:cxnSpLocks noChangeShapeType="1"/>
          </p:cNvCxnSpPr>
          <p:nvPr/>
        </p:nvCxnSpPr>
        <p:spPr bwMode="auto">
          <a:xfrm flipV="1">
            <a:off x="8950325" y="6246813"/>
            <a:ext cx="0" cy="433387"/>
          </a:xfrm>
          <a:prstGeom prst="straightConnector1">
            <a:avLst/>
          </a:prstGeom>
          <a:noFill/>
          <a:ln w="47625" algn="ctr">
            <a:solidFill>
              <a:srgbClr val="7030A0"/>
            </a:solidFill>
            <a:round/>
            <a:headEnd/>
            <a:tailEnd type="arrow" w="med" len="med"/>
          </a:ln>
          <a:extLst>
            <a:ext uri="{909E8E84-426E-40DD-AFC4-6F175D3DCCD1}">
              <a14:hiddenFill xmlns:a14="http://schemas.microsoft.com/office/drawing/2010/main">
                <a:noFill/>
              </a14:hiddenFill>
            </a:ext>
          </a:extLst>
        </p:spPr>
      </p:cxnSp>
      <p:sp>
        <p:nvSpPr>
          <p:cNvPr id="23588" name="Text Box 2"/>
          <p:cNvSpPr txBox="1">
            <a:spLocks noChangeArrowheads="1"/>
          </p:cNvSpPr>
          <p:nvPr/>
        </p:nvSpPr>
        <p:spPr bwMode="auto">
          <a:xfrm>
            <a:off x="6062663" y="806450"/>
            <a:ext cx="90487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ahoma" panose="020B0604030504040204" pitchFamily="34" charset="0"/>
                <a:cs typeface="Arial" panose="020B0604020202020204" pitchFamily="34" charset="0"/>
              </a:defRPr>
            </a:lvl1pPr>
            <a:lvl2pPr marL="742950" indent="-285750" eaLnBrk="0" hangingPunct="0">
              <a:defRPr sz="2000" b="1">
                <a:solidFill>
                  <a:schemeClr val="tx1"/>
                </a:solidFill>
                <a:latin typeface="Tahoma" panose="020B0604030504040204" pitchFamily="34" charset="0"/>
                <a:cs typeface="Arial" panose="020B0604020202020204" pitchFamily="34" charset="0"/>
              </a:defRPr>
            </a:lvl2pPr>
            <a:lvl3pPr marL="1143000" indent="-228600" eaLnBrk="0" hangingPunct="0">
              <a:defRPr sz="2000" b="1">
                <a:solidFill>
                  <a:schemeClr val="tx1"/>
                </a:solidFill>
                <a:latin typeface="Tahoma" panose="020B0604030504040204" pitchFamily="34" charset="0"/>
                <a:cs typeface="Arial" panose="020B0604020202020204" pitchFamily="34" charset="0"/>
              </a:defRPr>
            </a:lvl3pPr>
            <a:lvl4pPr marL="1600200" indent="-228600" eaLnBrk="0" hangingPunct="0">
              <a:defRPr sz="2000" b="1">
                <a:solidFill>
                  <a:schemeClr val="tx1"/>
                </a:solidFill>
                <a:latin typeface="Tahoma" panose="020B0604030504040204" pitchFamily="34" charset="0"/>
                <a:cs typeface="Arial" panose="020B0604020202020204" pitchFamily="34" charset="0"/>
              </a:defRPr>
            </a:lvl4pPr>
            <a:lvl5pPr marL="2057400" indent="-228600" eaLnBrk="0" hangingPunct="0">
              <a:defRPr sz="2000" b="1">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cs typeface="Arial" panose="020B0604020202020204" pitchFamily="34" charset="0"/>
              </a:defRPr>
            </a:lvl9pPr>
          </a:lstStyle>
          <a:p>
            <a:pPr eaLnBrk="1" hangingPunct="1">
              <a:lnSpc>
                <a:spcPct val="115000"/>
              </a:lnSpc>
              <a:spcAft>
                <a:spcPts val="1000"/>
              </a:spcAft>
            </a:pPr>
            <a:r>
              <a:rPr lang="en-AU" altLang="ru-RU" sz="1200">
                <a:solidFill>
                  <a:srgbClr val="FFFF00"/>
                </a:solidFill>
                <a:latin typeface="Calibri" panose="020F0502020204030204" pitchFamily="34" charset="0"/>
                <a:ea typeface="Calibri" panose="020F0502020204030204" pitchFamily="34" charset="0"/>
                <a:cs typeface="Times New Roman" panose="02020603050405020304" pitchFamily="18" charset="0"/>
              </a:rPr>
              <a:t>Mtc -Br</a:t>
            </a:r>
            <a:endParaRPr lang="en-AU" altLang="ru-RU" sz="1400">
              <a:solidFill>
                <a:srgbClr val="FFFF00"/>
              </a:solidFill>
              <a:latin typeface="Times New Roman" panose="02020603050405020304" pitchFamily="18" charset="0"/>
              <a:ea typeface="SimSun"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360363" y="3286125"/>
            <a:ext cx="8701087" cy="3416300"/>
          </a:xfrm>
          <a:prstGeom prst="rect">
            <a:avLst/>
          </a:prstGeom>
          <a:noFill/>
          <a:effectLst>
            <a:outerShdw blurRad="50800" dist="50800" dir="5400000" algn="ctr" rotWithShape="0">
              <a:schemeClr val="tx1"/>
            </a:outerShdw>
          </a:effectLst>
        </p:spPr>
        <p:txBody>
          <a:bodyPr>
            <a:spAutoFit/>
          </a:bodyPr>
          <a:lstStyle/>
          <a:p>
            <a:pPr marL="457200" indent="-457200">
              <a:lnSpc>
                <a:spcPct val="150000"/>
              </a:lnSpc>
              <a:defRPr/>
            </a:pPr>
            <a:r>
              <a:rPr lang="en-AU" sz="2400" dirty="0">
                <a:solidFill>
                  <a:srgbClr val="00CC99">
                    <a:lumMod val="60000"/>
                    <a:lumOff val="40000"/>
                  </a:srgbClr>
                </a:solidFill>
                <a:effectLst>
                  <a:outerShdw blurRad="38100" dist="38100" dir="2700000" algn="tl">
                    <a:srgbClr val="000000">
                      <a:alpha val="43137"/>
                    </a:srgbClr>
                  </a:outerShdw>
                </a:effectLst>
                <a:latin typeface="Comic Sans MS"/>
                <a:cs typeface="Arial" charset="0"/>
              </a:rPr>
              <a:t>1</a:t>
            </a:r>
            <a:r>
              <a:rPr lang="en-AU" sz="2400" dirty="0">
                <a:solidFill>
                  <a:srgbClr val="00CC99">
                    <a:lumMod val="60000"/>
                    <a:lumOff val="40000"/>
                  </a:srgbClr>
                </a:solidFill>
                <a:effectLst>
                  <a:outerShdw blurRad="38100" dist="38100" dir="2700000" algn="tl">
                    <a:srgbClr val="000000">
                      <a:alpha val="43137"/>
                    </a:srgbClr>
                  </a:outerShdw>
                </a:effectLst>
                <a:latin typeface="Comic Sans MS"/>
                <a:cs typeface="Arial" charset="0"/>
              </a:rPr>
              <a:t>. new approach to </a:t>
            </a:r>
            <a:r>
              <a:rPr lang="en-AU" sz="2400" dirty="0">
                <a:solidFill>
                  <a:srgbClr val="00CC99">
                    <a:lumMod val="60000"/>
                    <a:lumOff val="40000"/>
                  </a:srgbClr>
                </a:solidFill>
                <a:effectLst>
                  <a:outerShdw blurRad="38100" dist="38100" dir="2700000" algn="tl">
                    <a:srgbClr val="000000">
                      <a:alpha val="43137"/>
                    </a:srgbClr>
                  </a:outerShdw>
                </a:effectLst>
                <a:latin typeface="Comic Sans MS"/>
                <a:cs typeface="Arial" charset="0"/>
              </a:rPr>
              <a:t>kimberlite </a:t>
            </a:r>
            <a:r>
              <a:rPr lang="en-AU" sz="2400" dirty="0">
                <a:solidFill>
                  <a:srgbClr val="00CC99">
                    <a:lumMod val="60000"/>
                    <a:lumOff val="40000"/>
                  </a:srgbClr>
                </a:solidFill>
                <a:effectLst>
                  <a:outerShdw blurRad="38100" dist="38100" dir="2700000" algn="tl">
                    <a:srgbClr val="000000">
                      <a:alpha val="43137"/>
                    </a:srgbClr>
                  </a:outerShdw>
                </a:effectLst>
                <a:latin typeface="Comic Sans MS"/>
                <a:cs typeface="Arial" charset="0"/>
              </a:rPr>
              <a:t>melt </a:t>
            </a:r>
            <a:r>
              <a:rPr lang="en-AU" sz="2400" dirty="0">
                <a:solidFill>
                  <a:srgbClr val="00CC99">
                    <a:lumMod val="60000"/>
                    <a:lumOff val="40000"/>
                  </a:srgbClr>
                </a:solidFill>
                <a:effectLst>
                  <a:outerShdw blurRad="38100" dist="38100" dir="2700000" algn="tl">
                    <a:srgbClr val="000000">
                      <a:alpha val="43137"/>
                    </a:srgbClr>
                  </a:outerShdw>
                </a:effectLst>
                <a:latin typeface="Comic Sans MS"/>
                <a:cs typeface="Arial" charset="0"/>
              </a:rPr>
              <a:t>composition and temperature</a:t>
            </a:r>
            <a:endParaRPr lang="en-AU" sz="2400" dirty="0">
              <a:solidFill>
                <a:srgbClr val="00CC99">
                  <a:lumMod val="60000"/>
                  <a:lumOff val="40000"/>
                </a:srgbClr>
              </a:solidFill>
              <a:effectLst>
                <a:outerShdw blurRad="38100" dist="38100" dir="2700000" algn="tl">
                  <a:srgbClr val="000000">
                    <a:alpha val="43137"/>
                  </a:srgbClr>
                </a:outerShdw>
              </a:effectLst>
              <a:latin typeface="Comic Sans MS"/>
              <a:cs typeface="Arial" charset="0"/>
            </a:endParaRPr>
          </a:p>
          <a:p>
            <a:pPr marL="457200" indent="-457200">
              <a:lnSpc>
                <a:spcPct val="150000"/>
              </a:lnSpc>
              <a:defRPr/>
            </a:pPr>
            <a:r>
              <a:rPr lang="en-AU" sz="2400" dirty="0">
                <a:solidFill>
                  <a:srgbClr val="00CC99">
                    <a:lumMod val="60000"/>
                    <a:lumOff val="40000"/>
                  </a:srgbClr>
                </a:solidFill>
                <a:effectLst>
                  <a:outerShdw blurRad="38100" dist="38100" dir="2700000" algn="tl">
                    <a:srgbClr val="000000">
                      <a:alpha val="43137"/>
                    </a:srgbClr>
                  </a:outerShdw>
                </a:effectLst>
                <a:latin typeface="Comic Sans MS"/>
                <a:cs typeface="Arial" charset="0"/>
              </a:rPr>
              <a:t>2. new estimates of rheological properties of kimberlite magmas</a:t>
            </a:r>
          </a:p>
          <a:p>
            <a:pPr>
              <a:lnSpc>
                <a:spcPct val="150000"/>
              </a:lnSpc>
              <a:defRPr/>
            </a:pPr>
            <a:r>
              <a:rPr lang="en-AU" sz="2400" dirty="0">
                <a:solidFill>
                  <a:srgbClr val="00CC99">
                    <a:lumMod val="60000"/>
                    <a:lumOff val="40000"/>
                  </a:srgbClr>
                </a:solidFill>
                <a:effectLst>
                  <a:outerShdw blurRad="38100" dist="38100" dir="2700000" algn="tl">
                    <a:srgbClr val="000000">
                      <a:alpha val="43137"/>
                    </a:srgbClr>
                  </a:outerShdw>
                </a:effectLst>
                <a:latin typeface="Comic Sans MS"/>
                <a:cs typeface="Arial" charset="0"/>
              </a:rPr>
              <a:t>3. new </a:t>
            </a:r>
            <a:r>
              <a:rPr lang="en-AU" sz="2400" dirty="0">
                <a:solidFill>
                  <a:srgbClr val="00CC99">
                    <a:lumMod val="60000"/>
                    <a:lumOff val="40000"/>
                  </a:srgbClr>
                </a:solidFill>
                <a:effectLst>
                  <a:outerShdw blurRad="38100" dist="38100" dir="2700000" algn="tl">
                    <a:srgbClr val="000000">
                      <a:alpha val="43137"/>
                    </a:srgbClr>
                  </a:outerShdw>
                </a:effectLst>
                <a:latin typeface="Comic Sans MS"/>
                <a:cs typeface="Arial" charset="0"/>
              </a:rPr>
              <a:t>mechanism </a:t>
            </a:r>
            <a:r>
              <a:rPr lang="en-AU" sz="2400" dirty="0">
                <a:solidFill>
                  <a:srgbClr val="00CC99">
                    <a:lumMod val="60000"/>
                    <a:lumOff val="40000"/>
                  </a:srgbClr>
                </a:solidFill>
                <a:effectLst>
                  <a:outerShdw blurRad="38100" dist="38100" dir="2700000" algn="tl">
                    <a:srgbClr val="000000">
                      <a:alpha val="43137"/>
                    </a:srgbClr>
                  </a:outerShdw>
                </a:effectLst>
                <a:latin typeface="Comic Sans MS"/>
                <a:cs typeface="Arial" charset="0"/>
              </a:rPr>
              <a:t>o</a:t>
            </a:r>
            <a:r>
              <a:rPr lang="en-AU" sz="2400" dirty="0">
                <a:solidFill>
                  <a:srgbClr val="00CC99">
                    <a:lumMod val="60000"/>
                    <a:lumOff val="40000"/>
                  </a:srgbClr>
                </a:solidFill>
                <a:effectLst>
                  <a:outerShdw blurRad="38100" dist="38100" dir="2700000" algn="tl">
                    <a:srgbClr val="000000">
                      <a:alpha val="43137"/>
                    </a:srgbClr>
                  </a:outerShdw>
                </a:effectLst>
                <a:latin typeface="Comic Sans MS"/>
                <a:cs typeface="Arial" charset="0"/>
              </a:rPr>
              <a:t>f the kimberlite magma ascent</a:t>
            </a:r>
            <a:endParaRPr lang="en-AU" sz="2400" dirty="0">
              <a:solidFill>
                <a:srgbClr val="00CC99">
                  <a:lumMod val="60000"/>
                  <a:lumOff val="40000"/>
                </a:srgbClr>
              </a:solidFill>
              <a:effectLst>
                <a:outerShdw blurRad="38100" dist="38100" dir="2700000" algn="tl">
                  <a:srgbClr val="000000">
                    <a:alpha val="43137"/>
                  </a:srgbClr>
                </a:outerShdw>
              </a:effectLst>
              <a:latin typeface="Comic Sans MS"/>
              <a:cs typeface="Arial" charset="0"/>
            </a:endParaRPr>
          </a:p>
          <a:p>
            <a:pPr>
              <a:lnSpc>
                <a:spcPct val="150000"/>
              </a:lnSpc>
              <a:defRPr/>
            </a:pPr>
            <a:r>
              <a:rPr lang="en-AU" sz="2400" dirty="0">
                <a:solidFill>
                  <a:srgbClr val="00CC99">
                    <a:lumMod val="60000"/>
                    <a:lumOff val="40000"/>
                  </a:srgbClr>
                </a:solidFill>
                <a:effectLst>
                  <a:outerShdw blurRad="38100" dist="38100" dir="2700000" algn="tl">
                    <a:srgbClr val="000000">
                      <a:alpha val="43137"/>
                    </a:srgbClr>
                  </a:outerShdw>
                </a:effectLst>
                <a:latin typeface="Comic Sans MS"/>
                <a:cs typeface="Arial" charset="0"/>
              </a:rPr>
              <a:t>4. new ideas on the source of explosive </a:t>
            </a:r>
            <a:r>
              <a:rPr lang="en-AU" sz="2400" dirty="0">
                <a:solidFill>
                  <a:srgbClr val="00CC99">
                    <a:lumMod val="60000"/>
                    <a:lumOff val="40000"/>
                  </a:srgbClr>
                </a:solidFill>
                <a:effectLst>
                  <a:outerShdw blurRad="38100" dist="38100" dir="2700000" algn="tl">
                    <a:srgbClr val="000000">
                      <a:alpha val="43137"/>
                    </a:srgbClr>
                  </a:outerShdw>
                </a:effectLst>
                <a:latin typeface="Comic Sans MS"/>
                <a:cs typeface="Arial" charset="0"/>
              </a:rPr>
              <a:t>energy/forces</a:t>
            </a:r>
            <a:endParaRPr lang="en-AU" sz="2400" dirty="0">
              <a:solidFill>
                <a:srgbClr val="00CC99">
                  <a:lumMod val="60000"/>
                  <a:lumOff val="40000"/>
                </a:srgbClr>
              </a:solidFill>
              <a:effectLst>
                <a:outerShdw blurRad="38100" dist="38100" dir="2700000" algn="tl">
                  <a:srgbClr val="000000">
                    <a:alpha val="43137"/>
                  </a:srgbClr>
                </a:outerShdw>
              </a:effectLst>
              <a:latin typeface="Comic Sans MS"/>
              <a:cs typeface="Arial" charset="0"/>
            </a:endParaRPr>
          </a:p>
        </p:txBody>
      </p:sp>
      <p:sp>
        <p:nvSpPr>
          <p:cNvPr id="4" name="Text Box 18"/>
          <p:cNvSpPr txBox="1">
            <a:spLocks noChangeArrowheads="1"/>
          </p:cNvSpPr>
          <p:nvPr/>
        </p:nvSpPr>
        <p:spPr bwMode="auto">
          <a:xfrm>
            <a:off x="360399" y="2011198"/>
            <a:ext cx="8605801" cy="1089529"/>
          </a:xfrm>
          <a:prstGeom prst="rect">
            <a:avLst/>
          </a:prstGeom>
          <a:noFill/>
          <a:ln w="9525">
            <a:noFill/>
            <a:miter lim="800000"/>
            <a:headEnd/>
            <a:tailEnd/>
          </a:ln>
          <a:effectLst>
            <a:outerShdw blurRad="50800" dist="50800" dir="5400000" algn="ctr" rotWithShape="0">
              <a:schemeClr val="tx1"/>
            </a:outerShdw>
          </a:effectLst>
          <a:scene3d>
            <a:camera prst="orthographicFront"/>
            <a:lightRig rig="threePt" dir="t"/>
          </a:scene3d>
          <a:sp3d extrusionH="76200">
            <a:extrusionClr>
              <a:schemeClr val="tx1"/>
            </a:extrusionClr>
          </a:sp3d>
        </p:spPr>
        <p:txBody>
          <a:bodyPr>
            <a:spAutoFit/>
          </a:bodyPr>
          <a:lstStyle/>
          <a:p>
            <a:pPr algn="ctr">
              <a:lnSpc>
                <a:spcPct val="90000"/>
              </a:lnSpc>
              <a:defRPr/>
            </a:pPr>
            <a:r>
              <a:rPr lang="en-US" sz="3600" dirty="0" err="1">
                <a:solidFill>
                  <a:srgbClr val="FFFF00"/>
                </a:solidFill>
                <a:effectLst>
                  <a:outerShdw blurRad="38100" dist="38100" dir="2700000" algn="tl">
                    <a:srgbClr val="000000">
                      <a:alpha val="43137"/>
                    </a:srgbClr>
                  </a:outerShdw>
                </a:effectLst>
                <a:latin typeface="Arial" charset="0"/>
                <a:cs typeface="+mn-cs"/>
              </a:rPr>
              <a:t>Udachnaya</a:t>
            </a:r>
            <a:r>
              <a:rPr lang="en-US" sz="3600" dirty="0">
                <a:solidFill>
                  <a:srgbClr val="FFFF00"/>
                </a:solidFill>
                <a:effectLst>
                  <a:outerShdw blurRad="38100" dist="38100" dir="2700000" algn="tl">
                    <a:srgbClr val="000000">
                      <a:alpha val="43137"/>
                    </a:srgbClr>
                  </a:outerShdw>
                </a:effectLst>
                <a:latin typeface="Arial" charset="0"/>
                <a:cs typeface="+mn-cs"/>
              </a:rPr>
              <a:t> </a:t>
            </a:r>
            <a:r>
              <a:rPr lang="en-US" sz="3600" dirty="0">
                <a:solidFill>
                  <a:schemeClr val="bg1"/>
                </a:solidFill>
                <a:effectLst>
                  <a:outerShdw blurRad="38100" dist="38100" dir="2700000" algn="tl">
                    <a:srgbClr val="000000">
                      <a:alpha val="43137"/>
                    </a:srgbClr>
                  </a:outerShdw>
                </a:effectLst>
                <a:latin typeface="Arial" charset="0"/>
                <a:cs typeface="+mn-cs"/>
              </a:rPr>
              <a:t>(</a:t>
            </a:r>
            <a:r>
              <a:rPr lang="en-AU" sz="3600" i="1" dirty="0">
                <a:solidFill>
                  <a:schemeClr val="bg1"/>
                </a:solidFill>
                <a:effectLst>
                  <a:outerShdw blurRad="38100" dist="38100" dir="2700000" algn="tl">
                    <a:srgbClr val="000000">
                      <a:alpha val="43137"/>
                    </a:srgbClr>
                  </a:outerShdw>
                </a:effectLst>
                <a:latin typeface="Arial" charset="0"/>
                <a:cs typeface="+mn-cs"/>
              </a:rPr>
              <a:t>fortuitous</a:t>
            </a:r>
            <a:r>
              <a:rPr lang="en-AU" sz="3600" dirty="0">
                <a:solidFill>
                  <a:schemeClr val="bg1"/>
                </a:solidFill>
                <a:effectLst>
                  <a:outerShdw blurRad="38100" dist="38100" dir="2700000" algn="tl">
                    <a:srgbClr val="000000">
                      <a:alpha val="43137"/>
                    </a:srgbClr>
                  </a:outerShdw>
                </a:effectLst>
                <a:latin typeface="Arial" charset="0"/>
                <a:cs typeface="+mn-cs"/>
              </a:rPr>
              <a:t>) </a:t>
            </a:r>
          </a:p>
          <a:p>
            <a:pPr algn="ctr">
              <a:lnSpc>
                <a:spcPct val="90000"/>
              </a:lnSpc>
              <a:defRPr/>
            </a:pPr>
            <a:r>
              <a:rPr lang="en-US" sz="3600" dirty="0">
                <a:solidFill>
                  <a:srgbClr val="FFFF00"/>
                </a:solidFill>
                <a:effectLst>
                  <a:outerShdw blurRad="38100" dist="38100" dir="2700000" algn="tl">
                    <a:srgbClr val="000000">
                      <a:alpha val="43137"/>
                    </a:srgbClr>
                  </a:outerShdw>
                </a:effectLst>
                <a:latin typeface="Arial" charset="0"/>
                <a:cs typeface="+mn-cs"/>
              </a:rPr>
              <a:t> </a:t>
            </a:r>
            <a:r>
              <a:rPr lang="ru-RU" sz="3600" dirty="0">
                <a:solidFill>
                  <a:srgbClr val="FFFF00"/>
                </a:solidFill>
                <a:effectLst>
                  <a:outerShdw blurRad="38100" dist="38100" dir="2700000" algn="tl">
                    <a:srgbClr val="000000">
                      <a:alpha val="43137"/>
                    </a:srgbClr>
                  </a:outerShdw>
                </a:effectLst>
                <a:latin typeface="Arial" charset="0"/>
                <a:cs typeface="+mn-cs"/>
              </a:rPr>
              <a:t>Удачная </a:t>
            </a:r>
            <a:r>
              <a:rPr lang="en-US" sz="3600" dirty="0">
                <a:solidFill>
                  <a:srgbClr val="FFFF00"/>
                </a:solidFill>
                <a:effectLst>
                  <a:outerShdw blurRad="38100" dist="38100" dir="2700000" algn="tl">
                    <a:srgbClr val="000000">
                      <a:alpha val="43137"/>
                    </a:srgbClr>
                  </a:outerShdw>
                </a:effectLst>
                <a:latin typeface="Arial" charset="0"/>
                <a:cs typeface="+mn-cs"/>
              </a:rPr>
              <a:t>model of </a:t>
            </a:r>
            <a:r>
              <a:rPr lang="en-US" sz="3600" dirty="0" err="1">
                <a:solidFill>
                  <a:srgbClr val="FFFF00"/>
                </a:solidFill>
                <a:effectLst>
                  <a:outerShdw blurRad="38100" dist="38100" dir="2700000" algn="tl">
                    <a:srgbClr val="000000">
                      <a:alpha val="43137"/>
                    </a:srgbClr>
                  </a:outerShdw>
                </a:effectLst>
                <a:latin typeface="Arial" charset="0"/>
                <a:cs typeface="+mn-cs"/>
              </a:rPr>
              <a:t>kimberlite</a:t>
            </a:r>
            <a:endParaRPr lang="en-US" sz="3600" dirty="0">
              <a:solidFill>
                <a:srgbClr val="FFFF00"/>
              </a:solidFill>
              <a:effectLst>
                <a:outerShdw blurRad="38100" dist="38100" dir="2700000" algn="tl">
                  <a:srgbClr val="000000">
                    <a:alpha val="43137"/>
                  </a:srgbClr>
                </a:outerShdw>
              </a:effectLst>
              <a:latin typeface="Arial" charset="0"/>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90" name="Text Box 18"/>
          <p:cNvSpPr txBox="1">
            <a:spLocks noChangeArrowheads="1"/>
          </p:cNvSpPr>
          <p:nvPr/>
        </p:nvSpPr>
        <p:spPr bwMode="auto">
          <a:xfrm>
            <a:off x="182563" y="139700"/>
            <a:ext cx="8710612" cy="479425"/>
          </a:xfrm>
          <a:prstGeom prst="rect">
            <a:avLst/>
          </a:prstGeom>
          <a:noFill/>
          <a:ln w="9525">
            <a:noFill/>
            <a:miter lim="800000"/>
            <a:headEnd/>
            <a:tailEnd/>
          </a:ln>
          <a:effectLst/>
        </p:spPr>
        <p:txBody>
          <a:bodyPr>
            <a:spAutoFit/>
          </a:bodyPr>
          <a:lstStyle/>
          <a:p>
            <a:pPr algn="ctr">
              <a:lnSpc>
                <a:spcPct val="90000"/>
              </a:lnSpc>
              <a:defRPr/>
            </a:pPr>
            <a:r>
              <a:rPr lang="en-US" sz="2800" dirty="0">
                <a:effectLst>
                  <a:outerShdw blurRad="38100" dist="38100" dir="2700000" algn="tl">
                    <a:srgbClr val="FFFFFF"/>
                  </a:outerShdw>
                </a:effectLst>
                <a:latin typeface="Arial" charset="0"/>
                <a:cs typeface="+mn-cs"/>
              </a:rPr>
              <a:t>New </a:t>
            </a:r>
            <a:r>
              <a:rPr lang="en-US" sz="2800" dirty="0" err="1">
                <a:effectLst>
                  <a:outerShdw blurRad="38100" dist="38100" dir="2700000" algn="tl">
                    <a:srgbClr val="FFFFFF"/>
                  </a:outerShdw>
                </a:effectLst>
                <a:latin typeface="Arial" charset="0"/>
                <a:cs typeface="+mn-cs"/>
              </a:rPr>
              <a:t>kimberlite</a:t>
            </a:r>
            <a:r>
              <a:rPr lang="en-US" sz="2800" dirty="0">
                <a:effectLst>
                  <a:outerShdw blurRad="38100" dist="38100" dir="2700000" algn="tl">
                    <a:srgbClr val="FFFFFF"/>
                  </a:outerShdw>
                </a:effectLst>
                <a:latin typeface="Arial" charset="0"/>
                <a:cs typeface="+mn-cs"/>
              </a:rPr>
              <a:t> emplacement model: Rationale</a:t>
            </a:r>
            <a:endParaRPr lang="en-US" dirty="0">
              <a:effectLst>
                <a:outerShdw blurRad="38100" dist="38100" dir="2700000" algn="tl">
                  <a:srgbClr val="FFFFFF"/>
                </a:outerShdw>
              </a:effectLst>
              <a:latin typeface="Arial" charset="0"/>
              <a:cs typeface="+mn-cs"/>
            </a:endParaRPr>
          </a:p>
        </p:txBody>
      </p:sp>
      <p:sp>
        <p:nvSpPr>
          <p:cNvPr id="79892" name="Text Box 20"/>
          <p:cNvSpPr txBox="1">
            <a:spLocks noChangeArrowheads="1"/>
          </p:cNvSpPr>
          <p:nvPr/>
        </p:nvSpPr>
        <p:spPr bwMode="auto">
          <a:xfrm>
            <a:off x="38100" y="652463"/>
            <a:ext cx="7585075" cy="1741487"/>
          </a:xfrm>
          <a:prstGeom prst="rect">
            <a:avLst/>
          </a:prstGeom>
          <a:noFill/>
          <a:ln w="9525">
            <a:noFill/>
            <a:miter lim="800000"/>
            <a:headEnd/>
            <a:tailEnd/>
          </a:ln>
          <a:effectLst/>
        </p:spPr>
        <p:txBody>
          <a:bodyPr lIns="384962" tIns="192481" rIns="384962" bIns="192481">
            <a:spAutoFit/>
          </a:bodyPr>
          <a:lstStyle/>
          <a:p>
            <a:pPr defTabSz="3849688" eaLnBrk="0" hangingPunct="0">
              <a:defRPr/>
            </a:pPr>
            <a:r>
              <a:rPr lang="en-US" sz="2400" dirty="0">
                <a:solidFill>
                  <a:schemeClr val="accent2"/>
                </a:solidFill>
                <a:effectLst>
                  <a:outerShdw blurRad="38100" dist="38100" dir="2700000" algn="tl">
                    <a:srgbClr val="000000"/>
                  </a:outerShdw>
                </a:effectLst>
                <a:latin typeface="Comic Sans MS" pitchFamily="66" charset="0"/>
                <a:cs typeface="+mn-cs"/>
              </a:rPr>
              <a:t>1. </a:t>
            </a:r>
            <a:r>
              <a:rPr lang="en-AU" sz="2800" dirty="0">
                <a:solidFill>
                  <a:schemeClr val="accent2"/>
                </a:solidFill>
                <a:effectLst>
                  <a:outerShdw blurRad="38100" dist="38100" dir="2700000" algn="tl">
                    <a:srgbClr val="000000"/>
                  </a:outerShdw>
                </a:effectLst>
                <a:latin typeface="Comic Sans MS" pitchFamily="66" charset="0"/>
                <a:cs typeface="Arial" charset="0"/>
              </a:rPr>
              <a:t>Spontaneous </a:t>
            </a:r>
            <a:r>
              <a:rPr lang="en-AU" sz="2800" dirty="0" err="1">
                <a:solidFill>
                  <a:schemeClr val="accent2"/>
                </a:solidFill>
                <a:effectLst>
                  <a:outerShdw blurRad="38100" dist="38100" dir="2700000" algn="tl">
                    <a:srgbClr val="000000"/>
                  </a:outerShdw>
                </a:effectLst>
                <a:latin typeface="Comic Sans MS" pitchFamily="66" charset="0"/>
                <a:cs typeface="Arial" charset="0"/>
              </a:rPr>
              <a:t>outgassing</a:t>
            </a:r>
            <a:r>
              <a:rPr lang="en-AU" sz="2800" dirty="0">
                <a:solidFill>
                  <a:schemeClr val="accent2"/>
                </a:solidFill>
                <a:effectLst>
                  <a:outerShdw blurRad="38100" dist="38100" dir="2700000" algn="tl">
                    <a:srgbClr val="000000"/>
                  </a:outerShdw>
                </a:effectLst>
                <a:latin typeface="Comic Sans MS" pitchFamily="66" charset="0"/>
                <a:cs typeface="Arial" charset="0"/>
              </a:rPr>
              <a:t>:</a:t>
            </a:r>
            <a:r>
              <a:rPr lang="en-AU" sz="2800" b="0" dirty="0">
                <a:latin typeface="Comic Sans MS" pitchFamily="66" charset="0"/>
                <a:cs typeface="Arial" charset="0"/>
              </a:rPr>
              <a:t> </a:t>
            </a:r>
            <a:r>
              <a:rPr lang="en-AU" b="0" dirty="0">
                <a:latin typeface="Comic Sans MS" pitchFamily="66" charset="0"/>
                <a:cs typeface="Arial" charset="0"/>
              </a:rPr>
              <a:t>~10</a:t>
            </a:r>
            <a:r>
              <a:rPr lang="en-AU" b="0" baseline="30000" dirty="0">
                <a:latin typeface="Comic Sans MS" pitchFamily="66" charset="0"/>
                <a:cs typeface="Arial" charset="0"/>
              </a:rPr>
              <a:t>5</a:t>
            </a:r>
            <a:r>
              <a:rPr lang="en-AU" b="0" dirty="0">
                <a:latin typeface="Comic Sans MS" pitchFamily="66" charset="0"/>
                <a:cs typeface="Arial" charset="0"/>
              </a:rPr>
              <a:t> m</a:t>
            </a:r>
            <a:r>
              <a:rPr lang="en-AU" b="0" baseline="30000" dirty="0">
                <a:latin typeface="Comic Sans MS" pitchFamily="66" charset="0"/>
                <a:cs typeface="Arial" charset="0"/>
              </a:rPr>
              <a:t>3</a:t>
            </a:r>
            <a:r>
              <a:rPr lang="en-AU" b="0" dirty="0">
                <a:latin typeface="Comic Sans MS" pitchFamily="66" charset="0"/>
                <a:cs typeface="Arial" charset="0"/>
              </a:rPr>
              <a:t>/day of gases N</a:t>
            </a:r>
            <a:r>
              <a:rPr lang="en-AU" b="0" baseline="-25000" dirty="0">
                <a:latin typeface="Comic Sans MS" pitchFamily="66" charset="0"/>
                <a:cs typeface="Arial" charset="0"/>
              </a:rPr>
              <a:t>2</a:t>
            </a:r>
            <a:r>
              <a:rPr lang="en-AU" b="0" dirty="0">
                <a:latin typeface="Comic Sans MS" pitchFamily="66" charset="0"/>
                <a:cs typeface="Arial" charset="0"/>
              </a:rPr>
              <a:t>, </a:t>
            </a:r>
            <a:r>
              <a:rPr lang="en-AU" dirty="0">
                <a:solidFill>
                  <a:schemeClr val="accent2"/>
                </a:solidFill>
                <a:effectLst>
                  <a:outerShdw blurRad="38100" dist="38100" dir="2700000" algn="tl">
                    <a:srgbClr val="000000"/>
                  </a:outerShdw>
                </a:effectLst>
                <a:latin typeface="Comic Sans MS" pitchFamily="66" charset="0"/>
                <a:cs typeface="Arial" charset="0"/>
              </a:rPr>
              <a:t>CH</a:t>
            </a:r>
            <a:r>
              <a:rPr lang="en-AU" baseline="-25000" dirty="0">
                <a:solidFill>
                  <a:schemeClr val="accent2"/>
                </a:solidFill>
                <a:effectLst>
                  <a:outerShdw blurRad="38100" dist="38100" dir="2700000" algn="tl">
                    <a:srgbClr val="000000"/>
                  </a:outerShdw>
                </a:effectLst>
                <a:latin typeface="Comic Sans MS" pitchFamily="66" charset="0"/>
                <a:cs typeface="Arial" charset="0"/>
              </a:rPr>
              <a:t>4</a:t>
            </a:r>
            <a:r>
              <a:rPr lang="en-AU" b="0" dirty="0">
                <a:latin typeface="Comic Sans MS" pitchFamily="66" charset="0"/>
                <a:cs typeface="Arial" charset="0"/>
              </a:rPr>
              <a:t> and </a:t>
            </a:r>
            <a:r>
              <a:rPr lang="en-AU" dirty="0">
                <a:solidFill>
                  <a:schemeClr val="accent2"/>
                </a:solidFill>
                <a:effectLst>
                  <a:outerShdw blurRad="38100" dist="38100" dir="2700000" algn="tl">
                    <a:srgbClr val="000000"/>
                  </a:outerShdw>
                </a:effectLst>
                <a:latin typeface="Comic Sans MS" pitchFamily="66" charset="0"/>
                <a:cs typeface="Arial" charset="0"/>
              </a:rPr>
              <a:t>H</a:t>
            </a:r>
            <a:r>
              <a:rPr lang="en-AU" baseline="-25000" dirty="0">
                <a:solidFill>
                  <a:schemeClr val="accent2"/>
                </a:solidFill>
                <a:effectLst>
                  <a:outerShdw blurRad="38100" dist="38100" dir="2700000" algn="tl">
                    <a:srgbClr val="000000"/>
                  </a:outerShdw>
                </a:effectLst>
                <a:latin typeface="Comic Sans MS" pitchFamily="66" charset="0"/>
                <a:cs typeface="Arial" charset="0"/>
              </a:rPr>
              <a:t>2</a:t>
            </a:r>
            <a:r>
              <a:rPr lang="en-AU" b="0" dirty="0">
                <a:latin typeface="Comic Sans MS" pitchFamily="66" charset="0"/>
                <a:cs typeface="Arial" charset="0"/>
              </a:rPr>
              <a:t> at 50-70 </a:t>
            </a:r>
            <a:r>
              <a:rPr lang="en-AU" b="0" dirty="0" err="1">
                <a:latin typeface="Comic Sans MS" pitchFamily="66" charset="0"/>
                <a:cs typeface="Arial" charset="0"/>
              </a:rPr>
              <a:t>atm</a:t>
            </a:r>
            <a:r>
              <a:rPr lang="en-AU" b="0" dirty="0">
                <a:latin typeface="Comic Sans MS" pitchFamily="66" charset="0"/>
                <a:cs typeface="Arial" charset="0"/>
              </a:rPr>
              <a:t> from deep boreholes drilled through the unaltered block of the Udachnaya-East kimberlite (</a:t>
            </a:r>
            <a:r>
              <a:rPr lang="en-AU" b="0" dirty="0" err="1">
                <a:latin typeface="Comic Sans MS" pitchFamily="66" charset="0"/>
                <a:cs typeface="Arial" charset="0"/>
              </a:rPr>
              <a:t>Marshintsev</a:t>
            </a:r>
            <a:r>
              <a:rPr lang="en-AU" b="0" dirty="0">
                <a:latin typeface="Comic Sans MS" pitchFamily="66" charset="0"/>
                <a:cs typeface="Arial" charset="0"/>
              </a:rPr>
              <a:t>, 1986; </a:t>
            </a:r>
            <a:r>
              <a:rPr lang="en-AU" b="0" dirty="0" err="1">
                <a:latin typeface="Comic Sans MS" pitchFamily="66" charset="0"/>
                <a:cs typeface="Arial" charset="0"/>
              </a:rPr>
              <a:t>Drozdov</a:t>
            </a:r>
            <a:r>
              <a:rPr lang="en-AU" b="0" dirty="0">
                <a:latin typeface="Comic Sans MS" pitchFamily="66" charset="0"/>
                <a:cs typeface="Arial" charset="0"/>
              </a:rPr>
              <a:t> et al., 1989) </a:t>
            </a:r>
            <a:endParaRPr lang="en-US" b="0" dirty="0">
              <a:latin typeface="Comic Sans MS" pitchFamily="66" charset="0"/>
              <a:cs typeface="+mn-cs"/>
            </a:endParaRPr>
          </a:p>
        </p:txBody>
      </p:sp>
      <p:grpSp>
        <p:nvGrpSpPr>
          <p:cNvPr id="2" name="Group 15"/>
          <p:cNvGrpSpPr>
            <a:grpSpLocks/>
          </p:cNvGrpSpPr>
          <p:nvPr/>
        </p:nvGrpSpPr>
        <p:grpSpPr bwMode="auto">
          <a:xfrm>
            <a:off x="0" y="823913"/>
            <a:ext cx="8985250" cy="3629025"/>
            <a:chOff x="0" y="823913"/>
            <a:chExt cx="8985250" cy="3629025"/>
          </a:xfrm>
        </p:grpSpPr>
        <p:pic>
          <p:nvPicPr>
            <p:cNvPr id="25610" name="Picture 3" descr="Yaki2_spot-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45038" y="2308225"/>
              <a:ext cx="947737"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11" name="Group 24"/>
            <p:cNvGrpSpPr>
              <a:grpSpLocks/>
            </p:cNvGrpSpPr>
            <p:nvPr/>
          </p:nvGrpSpPr>
          <p:grpSpPr bwMode="auto">
            <a:xfrm>
              <a:off x="5743575" y="2455863"/>
              <a:ext cx="2505075" cy="1924050"/>
              <a:chOff x="5180238" y="2518915"/>
              <a:chExt cx="2505075" cy="1925366"/>
            </a:xfrm>
          </p:grpSpPr>
          <p:pic>
            <p:nvPicPr>
              <p:cNvPr id="25616" name="Picture 28"/>
              <p:cNvPicPr>
                <a:picLocks noChangeAspect="1" noChangeArrowheads="1"/>
              </p:cNvPicPr>
              <p:nvPr/>
            </p:nvPicPr>
            <p:blipFill>
              <a:blip r:embed="rId4" cstate="email">
                <a:extLst>
                  <a:ext uri="{28A0092B-C50C-407E-A947-70E740481C1C}">
                    <a14:useLocalDpi xmlns:a14="http://schemas.microsoft.com/office/drawing/2010/main"/>
                  </a:ext>
                </a:extLst>
              </a:blip>
              <a:srcRect l="13631" t="14964" r="19130" b="5621"/>
              <a:stretch>
                <a:fillRect/>
              </a:stretch>
            </p:blipFill>
            <p:spPr bwMode="auto">
              <a:xfrm>
                <a:off x="5180238" y="2518915"/>
                <a:ext cx="2505075" cy="1925366"/>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17" name="Text Box 29"/>
              <p:cNvSpPr txBox="1">
                <a:spLocks noChangeArrowheads="1"/>
              </p:cNvSpPr>
              <p:nvPr/>
            </p:nvSpPr>
            <p:spPr bwMode="auto">
              <a:xfrm>
                <a:off x="5325951" y="2564467"/>
                <a:ext cx="433388" cy="36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2000">
                    <a:latin typeface="Tahoma" panose="020B0604030504040204" pitchFamily="34" charset="0"/>
                  </a:rPr>
                  <a:t>H</a:t>
                </a:r>
                <a:r>
                  <a:rPr lang="en-AU" altLang="en-US" sz="2000" baseline="-25000">
                    <a:latin typeface="Tahoma" panose="020B0604030504040204" pitchFamily="34" charset="0"/>
                  </a:rPr>
                  <a:t>2</a:t>
                </a:r>
                <a:endParaRPr lang="en-US" altLang="en-US" sz="2000" baseline="-25000">
                  <a:latin typeface="Tahoma" panose="020B0604030504040204" pitchFamily="34" charset="0"/>
                </a:endParaRPr>
              </a:p>
            </p:txBody>
          </p:sp>
        </p:grpSp>
        <p:sp>
          <p:nvSpPr>
            <p:cNvPr id="79891" name="Text Box 19"/>
            <p:cNvSpPr txBox="1">
              <a:spLocks noChangeArrowheads="1"/>
            </p:cNvSpPr>
            <p:nvPr/>
          </p:nvSpPr>
          <p:spPr bwMode="auto">
            <a:xfrm>
              <a:off x="0" y="2085975"/>
              <a:ext cx="5443538" cy="1681163"/>
            </a:xfrm>
            <a:prstGeom prst="rect">
              <a:avLst/>
            </a:prstGeom>
            <a:noFill/>
            <a:ln w="9525">
              <a:noFill/>
              <a:miter lim="800000"/>
              <a:headEnd/>
              <a:tailEnd/>
            </a:ln>
            <a:effectLst/>
          </p:spPr>
          <p:txBody>
            <a:bodyPr lIns="384962" tIns="192481" rIns="384962" bIns="192481">
              <a:spAutoFit/>
            </a:bodyPr>
            <a:lstStyle/>
            <a:p>
              <a:pPr>
                <a:defRPr/>
              </a:pPr>
              <a:r>
                <a:rPr lang="en-AU" sz="2400" dirty="0">
                  <a:solidFill>
                    <a:schemeClr val="accent2"/>
                  </a:solidFill>
                  <a:effectLst>
                    <a:outerShdw blurRad="38100" dist="38100" dir="2700000" algn="tl">
                      <a:srgbClr val="000000"/>
                    </a:outerShdw>
                  </a:effectLst>
                  <a:latin typeface="Comic Sans MS" pitchFamily="66" charset="0"/>
                  <a:cs typeface="+mn-cs"/>
                </a:rPr>
                <a:t>2. </a:t>
              </a:r>
              <a:r>
                <a:rPr lang="en-AU" sz="2400" dirty="0">
                  <a:solidFill>
                    <a:schemeClr val="accent2"/>
                  </a:solidFill>
                  <a:effectLst>
                    <a:outerShdw blurRad="38100" dist="38100" dir="2700000" algn="tl">
                      <a:srgbClr val="000000"/>
                    </a:outerShdw>
                  </a:effectLst>
                  <a:latin typeface="Comic Sans MS" pitchFamily="66" charset="0"/>
                  <a:cs typeface="Arial" charset="0"/>
                </a:rPr>
                <a:t>CH</a:t>
              </a:r>
              <a:r>
                <a:rPr lang="en-AU" sz="2400" baseline="-25000" dirty="0">
                  <a:solidFill>
                    <a:schemeClr val="accent2"/>
                  </a:solidFill>
                  <a:effectLst>
                    <a:outerShdw blurRad="38100" dist="38100" dir="2700000" algn="tl">
                      <a:srgbClr val="000000"/>
                    </a:outerShdw>
                  </a:effectLst>
                  <a:latin typeface="Comic Sans MS" pitchFamily="66" charset="0"/>
                  <a:cs typeface="Arial" charset="0"/>
                </a:rPr>
                <a:t>4</a:t>
              </a:r>
              <a:r>
                <a:rPr lang="en-AU" sz="2400" dirty="0">
                  <a:solidFill>
                    <a:schemeClr val="accent2"/>
                  </a:solidFill>
                  <a:effectLst>
                    <a:outerShdw blurRad="38100" dist="38100" dir="2700000" algn="tl">
                      <a:srgbClr val="000000"/>
                    </a:outerShdw>
                  </a:effectLst>
                  <a:latin typeface="Comic Sans MS" pitchFamily="66" charset="0"/>
                  <a:cs typeface="Arial" charset="0"/>
                </a:rPr>
                <a:t> </a:t>
              </a:r>
              <a:r>
                <a:rPr lang="en-AU" b="0" dirty="0">
                  <a:latin typeface="Comic Sans MS" pitchFamily="66" charset="0"/>
                  <a:cs typeface="Arial" charset="0"/>
                </a:rPr>
                <a:t>and</a:t>
              </a:r>
              <a:r>
                <a:rPr lang="en-AU" sz="2400" dirty="0">
                  <a:solidFill>
                    <a:schemeClr val="accent2"/>
                  </a:solidFill>
                  <a:effectLst>
                    <a:outerShdw blurRad="38100" dist="38100" dir="2700000" algn="tl">
                      <a:srgbClr val="000000"/>
                    </a:outerShdw>
                  </a:effectLst>
                  <a:latin typeface="Comic Sans MS" pitchFamily="66" charset="0"/>
                  <a:cs typeface="Arial" charset="0"/>
                </a:rPr>
                <a:t> H</a:t>
              </a:r>
              <a:r>
                <a:rPr lang="en-AU" sz="2400" baseline="-25000" dirty="0">
                  <a:solidFill>
                    <a:schemeClr val="accent2"/>
                  </a:solidFill>
                  <a:effectLst>
                    <a:outerShdw blurRad="38100" dist="38100" dir="2700000" algn="tl">
                      <a:srgbClr val="000000"/>
                    </a:outerShdw>
                  </a:effectLst>
                  <a:latin typeface="Comic Sans MS" pitchFamily="66" charset="0"/>
                  <a:cs typeface="Arial" charset="0"/>
                </a:rPr>
                <a:t>2</a:t>
              </a:r>
              <a:r>
                <a:rPr lang="en-AU" sz="2400" dirty="0">
                  <a:solidFill>
                    <a:schemeClr val="accent2"/>
                  </a:solidFill>
                  <a:effectLst>
                    <a:outerShdw blurRad="38100" dist="38100" dir="2700000" algn="tl">
                      <a:srgbClr val="000000"/>
                    </a:outerShdw>
                  </a:effectLst>
                  <a:latin typeface="Comic Sans MS" pitchFamily="66" charset="0"/>
                  <a:cs typeface="+mn-cs"/>
                </a:rPr>
                <a:t> </a:t>
              </a:r>
              <a:r>
                <a:rPr lang="en-AU" b="0" dirty="0">
                  <a:latin typeface="Comic Sans MS" pitchFamily="66" charset="0"/>
                  <a:cs typeface="Arial" charset="0"/>
                </a:rPr>
                <a:t>in olivine-hosted fluid inclusions in the </a:t>
              </a:r>
              <a:r>
                <a:rPr lang="en-AU" b="0" dirty="0" err="1">
                  <a:latin typeface="Comic Sans MS" pitchFamily="66" charset="0"/>
                  <a:cs typeface="Arial" charset="0"/>
                </a:rPr>
                <a:t>Gahcho</a:t>
              </a:r>
              <a:r>
                <a:rPr lang="en-AU" b="0" dirty="0">
                  <a:latin typeface="Comic Sans MS" pitchFamily="66" charset="0"/>
                  <a:cs typeface="Arial" charset="0"/>
                </a:rPr>
                <a:t> </a:t>
              </a:r>
              <a:r>
                <a:rPr lang="en-AU" b="0" dirty="0" err="1">
                  <a:latin typeface="Comic Sans MS" pitchFamily="66" charset="0"/>
                  <a:cs typeface="Arial" charset="0"/>
                </a:rPr>
                <a:t>Kué</a:t>
              </a:r>
              <a:r>
                <a:rPr lang="en-AU" b="0" dirty="0">
                  <a:latin typeface="Comic Sans MS" pitchFamily="66" charset="0"/>
                  <a:cs typeface="Arial" charset="0"/>
                </a:rPr>
                <a:t> kimberlite (Slave </a:t>
              </a:r>
              <a:r>
                <a:rPr lang="en-AU" b="0" dirty="0" err="1">
                  <a:latin typeface="Comic Sans MS" pitchFamily="66" charset="0"/>
                  <a:cs typeface="Arial" charset="0"/>
                </a:rPr>
                <a:t>craton</a:t>
              </a:r>
              <a:r>
                <a:rPr lang="en-AU" b="0" dirty="0">
                  <a:latin typeface="Comic Sans MS" pitchFamily="66" charset="0"/>
                  <a:cs typeface="Arial" charset="0"/>
                </a:rPr>
                <a:t>, Canada): Raman spectroscopy</a:t>
              </a:r>
              <a:endParaRPr lang="en-US" b="0" dirty="0">
                <a:latin typeface="Comic Sans MS" pitchFamily="66" charset="0"/>
                <a:cs typeface="Arial" charset="0"/>
              </a:endParaRPr>
            </a:p>
          </p:txBody>
        </p:sp>
        <p:grpSp>
          <p:nvGrpSpPr>
            <p:cNvPr id="25613" name="Group 10"/>
            <p:cNvGrpSpPr>
              <a:grpSpLocks/>
            </p:cNvGrpSpPr>
            <p:nvPr/>
          </p:nvGrpSpPr>
          <p:grpSpPr bwMode="auto">
            <a:xfrm>
              <a:off x="7769225" y="823913"/>
              <a:ext cx="1216025" cy="2655887"/>
              <a:chOff x="228600" y="4060821"/>
              <a:chExt cx="1216026" cy="2656536"/>
            </a:xfrm>
          </p:grpSpPr>
          <p:pic>
            <p:nvPicPr>
              <p:cNvPr id="25614" name="Picture 31"/>
              <p:cNvPicPr>
                <a:picLocks noChangeAspect="1" noChangeArrowheads="1"/>
              </p:cNvPicPr>
              <p:nvPr/>
            </p:nvPicPr>
            <p:blipFill>
              <a:blip r:embed="rId5" cstate="email">
                <a:extLst>
                  <a:ext uri="{28A0092B-C50C-407E-A947-70E740481C1C}">
                    <a14:useLocalDpi xmlns:a14="http://schemas.microsoft.com/office/drawing/2010/main"/>
                  </a:ext>
                </a:extLst>
              </a:blip>
              <a:srcRect l="28941" t="10583" r="42645" b="3618"/>
              <a:stretch>
                <a:fillRect/>
              </a:stretch>
            </p:blipFill>
            <p:spPr bwMode="auto">
              <a:xfrm>
                <a:off x="228600" y="4076939"/>
                <a:ext cx="1201738" cy="264041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15" name="Text Box 32"/>
              <p:cNvSpPr txBox="1">
                <a:spLocks noChangeArrowheads="1"/>
              </p:cNvSpPr>
              <p:nvPr/>
            </p:nvSpPr>
            <p:spPr bwMode="auto">
              <a:xfrm>
                <a:off x="846138" y="4060821"/>
                <a:ext cx="598488" cy="366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2000">
                    <a:latin typeface="Tahoma" panose="020B0604030504040204" pitchFamily="34" charset="0"/>
                  </a:rPr>
                  <a:t>CH</a:t>
                </a:r>
                <a:r>
                  <a:rPr lang="en-AU" altLang="en-US" sz="2000" baseline="-25000">
                    <a:latin typeface="Tahoma" panose="020B0604030504040204" pitchFamily="34" charset="0"/>
                  </a:rPr>
                  <a:t>4</a:t>
                </a:r>
                <a:endParaRPr lang="en-US" altLang="en-US" sz="2000" baseline="-25000">
                  <a:latin typeface="Tahoma" panose="020B0604030504040204" pitchFamily="34" charset="0"/>
                </a:endParaRPr>
              </a:p>
            </p:txBody>
          </p:sp>
        </p:grpSp>
      </p:grpSp>
      <p:grpSp>
        <p:nvGrpSpPr>
          <p:cNvPr id="5" name="Group 17"/>
          <p:cNvGrpSpPr>
            <a:grpSpLocks/>
          </p:cNvGrpSpPr>
          <p:nvPr/>
        </p:nvGrpSpPr>
        <p:grpSpPr bwMode="auto">
          <a:xfrm>
            <a:off x="0" y="3509963"/>
            <a:ext cx="9144000" cy="3529012"/>
            <a:chOff x="0" y="3509963"/>
            <a:chExt cx="9144000" cy="3529012"/>
          </a:xfrm>
        </p:grpSpPr>
        <p:sp>
          <p:nvSpPr>
            <p:cNvPr id="26" name="TextBox 25"/>
            <p:cNvSpPr txBox="1"/>
            <p:nvPr/>
          </p:nvSpPr>
          <p:spPr>
            <a:xfrm>
              <a:off x="4648200" y="4764088"/>
              <a:ext cx="4495800" cy="1220787"/>
            </a:xfrm>
            <a:prstGeom prst="rect">
              <a:avLst/>
            </a:prstGeom>
            <a:noFill/>
          </p:spPr>
          <p:txBody>
            <a:bodyPr wrap="none">
              <a:spAutoFit/>
            </a:bodyPr>
            <a:lstStyle/>
            <a:p>
              <a:pPr algn="ctr">
                <a:defRPr/>
              </a:pPr>
              <a:r>
                <a:rPr lang="pt-BR" dirty="0">
                  <a:solidFill>
                    <a:schemeClr val="accent6">
                      <a:lumMod val="75000"/>
                    </a:schemeClr>
                  </a:solidFill>
                  <a:latin typeface="Comic Sans MS"/>
                  <a:cs typeface="Arial" charset="0"/>
                </a:rPr>
                <a:t>15 Ol (Fo</a:t>
              </a:r>
              <a:r>
                <a:rPr lang="pt-BR" baseline="-25000" dirty="0">
                  <a:solidFill>
                    <a:schemeClr val="accent6">
                      <a:lumMod val="75000"/>
                    </a:schemeClr>
                  </a:solidFill>
                  <a:latin typeface="Comic Sans MS"/>
                  <a:cs typeface="Arial" charset="0"/>
                </a:rPr>
                <a:t>90</a:t>
              </a:r>
              <a:r>
                <a:rPr lang="pt-BR" dirty="0">
                  <a:solidFill>
                    <a:schemeClr val="accent6">
                      <a:lumMod val="75000"/>
                    </a:schemeClr>
                  </a:solidFill>
                  <a:latin typeface="Comic Sans MS"/>
                  <a:cs typeface="Arial" charset="0"/>
                </a:rPr>
                <a:t>) + 20.5 H</a:t>
              </a:r>
              <a:r>
                <a:rPr lang="pt-BR" baseline="-25000" dirty="0">
                  <a:solidFill>
                    <a:schemeClr val="accent6">
                      <a:lumMod val="75000"/>
                    </a:schemeClr>
                  </a:solidFill>
                  <a:latin typeface="Comic Sans MS"/>
                  <a:cs typeface="Arial" charset="0"/>
                </a:rPr>
                <a:t>2</a:t>
              </a:r>
              <a:r>
                <a:rPr lang="pt-BR" dirty="0">
                  <a:solidFill>
                    <a:schemeClr val="accent6">
                      <a:lumMod val="75000"/>
                    </a:schemeClr>
                  </a:solidFill>
                  <a:latin typeface="Comic Sans MS"/>
                  <a:cs typeface="Arial" charset="0"/>
                </a:rPr>
                <a:t>O </a:t>
              </a:r>
              <a:r>
                <a:rPr lang="pt-BR" dirty="0">
                  <a:solidFill>
                    <a:schemeClr val="accent6">
                      <a:lumMod val="75000"/>
                    </a:schemeClr>
                  </a:solidFill>
                  <a:latin typeface="Comic Sans MS"/>
                  <a:cs typeface="Arial" charset="0"/>
                  <a:sym typeface="Wingdings"/>
                </a:rPr>
                <a:t></a:t>
              </a:r>
            </a:p>
            <a:p>
              <a:pPr>
                <a:defRPr/>
              </a:pPr>
              <a:r>
                <a:rPr lang="pt-BR" dirty="0">
                  <a:solidFill>
                    <a:schemeClr val="accent6">
                      <a:lumMod val="75000"/>
                    </a:schemeClr>
                  </a:solidFill>
                  <a:latin typeface="Comic Sans MS"/>
                  <a:cs typeface="Arial" charset="0"/>
                  <a:sym typeface="Wingdings"/>
                </a:rPr>
                <a:t>Mt + 7.5 Serp + 4.5 brucite + H</a:t>
              </a:r>
              <a:r>
                <a:rPr lang="pt-BR" baseline="-25000" dirty="0">
                  <a:solidFill>
                    <a:schemeClr val="accent6">
                      <a:lumMod val="75000"/>
                    </a:schemeClr>
                  </a:solidFill>
                  <a:latin typeface="Comic Sans MS"/>
                  <a:cs typeface="Arial" charset="0"/>
                  <a:sym typeface="Wingdings"/>
                </a:rPr>
                <a:t>2</a:t>
              </a:r>
            </a:p>
            <a:p>
              <a:pPr>
                <a:defRPr/>
              </a:pPr>
              <a:endParaRPr lang="pt-BR" baseline="-25000" dirty="0">
                <a:solidFill>
                  <a:schemeClr val="accent6">
                    <a:lumMod val="75000"/>
                  </a:schemeClr>
                </a:solidFill>
                <a:latin typeface="Comic Sans MS"/>
                <a:cs typeface="Arial" charset="0"/>
                <a:sym typeface="Wingdings"/>
              </a:endParaRPr>
            </a:p>
            <a:p>
              <a:pPr algn="ctr">
                <a:defRPr/>
              </a:pPr>
              <a:r>
                <a:rPr lang="pt-BR" dirty="0">
                  <a:solidFill>
                    <a:schemeClr val="accent6">
                      <a:lumMod val="75000"/>
                    </a:schemeClr>
                  </a:solidFill>
                  <a:latin typeface="Comic Sans MS"/>
                  <a:cs typeface="Arial" charset="0"/>
                </a:rPr>
                <a:t>CO</a:t>
              </a:r>
              <a:r>
                <a:rPr lang="pt-BR" baseline="-25000" dirty="0">
                  <a:solidFill>
                    <a:schemeClr val="accent6">
                      <a:lumMod val="75000"/>
                    </a:schemeClr>
                  </a:solidFill>
                  <a:latin typeface="Comic Sans MS"/>
                  <a:cs typeface="Arial" charset="0"/>
                </a:rPr>
                <a:t>2 </a:t>
              </a:r>
              <a:r>
                <a:rPr lang="pt-BR" dirty="0">
                  <a:solidFill>
                    <a:schemeClr val="accent6">
                      <a:lumMod val="75000"/>
                    </a:schemeClr>
                  </a:solidFill>
                  <a:latin typeface="Comic Sans MS"/>
                  <a:cs typeface="Arial" charset="0"/>
                </a:rPr>
                <a:t>+ 4 H</a:t>
              </a:r>
              <a:r>
                <a:rPr lang="pt-BR" baseline="-25000" dirty="0">
                  <a:solidFill>
                    <a:schemeClr val="accent6">
                      <a:lumMod val="75000"/>
                    </a:schemeClr>
                  </a:solidFill>
                  <a:latin typeface="Comic Sans MS"/>
                  <a:cs typeface="Arial" charset="0"/>
                </a:rPr>
                <a:t>2</a:t>
              </a:r>
              <a:r>
                <a:rPr lang="pt-BR" dirty="0">
                  <a:solidFill>
                    <a:schemeClr val="accent6">
                      <a:lumMod val="75000"/>
                    </a:schemeClr>
                  </a:solidFill>
                  <a:latin typeface="Comic Sans MS"/>
                  <a:cs typeface="Arial" charset="0"/>
                </a:rPr>
                <a:t> </a:t>
              </a:r>
              <a:r>
                <a:rPr lang="pt-BR" dirty="0">
                  <a:solidFill>
                    <a:schemeClr val="accent6">
                      <a:lumMod val="75000"/>
                    </a:schemeClr>
                  </a:solidFill>
                  <a:latin typeface="Comic Sans MS"/>
                  <a:cs typeface="Arial" charset="0"/>
                  <a:sym typeface="Wingdings" pitchFamily="2" charset="2"/>
                </a:rPr>
                <a:t></a:t>
              </a:r>
              <a:r>
                <a:rPr lang="pt-BR" dirty="0">
                  <a:solidFill>
                    <a:schemeClr val="accent6">
                      <a:lumMod val="75000"/>
                    </a:schemeClr>
                  </a:solidFill>
                  <a:latin typeface="Comic Sans MS"/>
                  <a:cs typeface="Arial" charset="0"/>
                </a:rPr>
                <a:t> CH</a:t>
              </a:r>
              <a:r>
                <a:rPr lang="pt-BR" baseline="-25000" dirty="0">
                  <a:solidFill>
                    <a:schemeClr val="accent6">
                      <a:lumMod val="75000"/>
                    </a:schemeClr>
                  </a:solidFill>
                  <a:latin typeface="Comic Sans MS"/>
                  <a:cs typeface="Arial" charset="0"/>
                </a:rPr>
                <a:t>4</a:t>
              </a:r>
              <a:r>
                <a:rPr lang="pt-BR" dirty="0">
                  <a:solidFill>
                    <a:schemeClr val="accent6">
                      <a:lumMod val="75000"/>
                    </a:schemeClr>
                  </a:solidFill>
                  <a:latin typeface="Comic Sans MS"/>
                  <a:cs typeface="Arial" charset="0"/>
                </a:rPr>
                <a:t> + 2 H</a:t>
              </a:r>
              <a:r>
                <a:rPr lang="pt-BR" baseline="-25000" dirty="0">
                  <a:solidFill>
                    <a:schemeClr val="accent6">
                      <a:lumMod val="75000"/>
                    </a:schemeClr>
                  </a:solidFill>
                  <a:latin typeface="Comic Sans MS"/>
                  <a:cs typeface="Arial" charset="0"/>
                </a:rPr>
                <a:t>2</a:t>
              </a:r>
              <a:r>
                <a:rPr lang="pt-BR" dirty="0">
                  <a:solidFill>
                    <a:schemeClr val="accent6">
                      <a:lumMod val="75000"/>
                    </a:schemeClr>
                  </a:solidFill>
                  <a:latin typeface="Comic Sans MS"/>
                  <a:cs typeface="Arial" charset="0"/>
                </a:rPr>
                <a:t>O</a:t>
              </a:r>
              <a:endParaRPr lang="en-AU" dirty="0">
                <a:solidFill>
                  <a:schemeClr val="accent6">
                    <a:lumMod val="75000"/>
                  </a:schemeClr>
                </a:solidFill>
                <a:cs typeface="Arial" charset="0"/>
              </a:endParaRPr>
            </a:p>
          </p:txBody>
        </p:sp>
        <p:sp>
          <p:nvSpPr>
            <p:cNvPr id="9" name="Text Box 19"/>
            <p:cNvSpPr txBox="1">
              <a:spLocks noChangeArrowheads="1"/>
            </p:cNvSpPr>
            <p:nvPr/>
          </p:nvSpPr>
          <p:spPr bwMode="auto">
            <a:xfrm>
              <a:off x="0" y="3509963"/>
              <a:ext cx="5221288" cy="3529012"/>
            </a:xfrm>
            <a:prstGeom prst="rect">
              <a:avLst/>
            </a:prstGeom>
            <a:noFill/>
            <a:ln w="9525">
              <a:noFill/>
              <a:miter lim="800000"/>
              <a:headEnd/>
              <a:tailEnd/>
            </a:ln>
            <a:effectLst/>
          </p:spPr>
          <p:txBody>
            <a:bodyPr lIns="384962" tIns="192481" rIns="384962" bIns="192481">
              <a:spAutoFit/>
            </a:bodyPr>
            <a:lstStyle/>
            <a:p>
              <a:pPr>
                <a:defRPr/>
              </a:pPr>
              <a:r>
                <a:rPr lang="en-AU" sz="2400" dirty="0">
                  <a:solidFill>
                    <a:schemeClr val="accent2"/>
                  </a:solidFill>
                  <a:effectLst>
                    <a:outerShdw blurRad="38100" dist="38100" dir="2700000" algn="tl">
                      <a:srgbClr val="000000"/>
                    </a:outerShdw>
                  </a:effectLst>
                  <a:latin typeface="Comic Sans MS" pitchFamily="66" charset="0"/>
                  <a:cs typeface="+mn-cs"/>
                </a:rPr>
                <a:t>3. </a:t>
              </a:r>
              <a:r>
                <a:rPr lang="en-AU" sz="2400" dirty="0">
                  <a:solidFill>
                    <a:schemeClr val="accent2"/>
                  </a:solidFill>
                  <a:effectLst>
                    <a:outerShdw blurRad="38100" dist="38100" dir="2700000" algn="tl">
                      <a:srgbClr val="000000"/>
                    </a:outerShdw>
                  </a:effectLst>
                  <a:latin typeface="Comic Sans MS" pitchFamily="66" charset="0"/>
                  <a:cs typeface="Arial" charset="0"/>
                </a:rPr>
                <a:t>CH</a:t>
              </a:r>
              <a:r>
                <a:rPr lang="en-AU" sz="2400" baseline="-25000" dirty="0">
                  <a:solidFill>
                    <a:schemeClr val="accent2"/>
                  </a:solidFill>
                  <a:effectLst>
                    <a:outerShdw blurRad="38100" dist="38100" dir="2700000" algn="tl">
                      <a:srgbClr val="000000"/>
                    </a:outerShdw>
                  </a:effectLst>
                  <a:latin typeface="Comic Sans MS" pitchFamily="66" charset="0"/>
                  <a:cs typeface="Arial" charset="0"/>
                </a:rPr>
                <a:t>4</a:t>
              </a:r>
              <a:r>
                <a:rPr lang="en-AU" sz="2400" dirty="0">
                  <a:solidFill>
                    <a:schemeClr val="accent2"/>
                  </a:solidFill>
                  <a:effectLst>
                    <a:outerShdw blurRad="38100" dist="38100" dir="2700000" algn="tl">
                      <a:srgbClr val="000000"/>
                    </a:outerShdw>
                  </a:effectLst>
                  <a:latin typeface="Comic Sans MS" pitchFamily="66" charset="0"/>
                  <a:cs typeface="Arial" charset="0"/>
                </a:rPr>
                <a:t> </a:t>
              </a:r>
              <a:r>
                <a:rPr lang="en-AU" b="0" dirty="0">
                  <a:latin typeface="Comic Sans MS" pitchFamily="66" charset="0"/>
                  <a:cs typeface="Arial" charset="0"/>
                </a:rPr>
                <a:t>and</a:t>
              </a:r>
              <a:r>
                <a:rPr lang="en-AU" sz="2400" dirty="0">
                  <a:solidFill>
                    <a:schemeClr val="accent2"/>
                  </a:solidFill>
                  <a:effectLst>
                    <a:outerShdw blurRad="38100" dist="38100" dir="2700000" algn="tl">
                      <a:srgbClr val="000000"/>
                    </a:outerShdw>
                  </a:effectLst>
                  <a:latin typeface="Comic Sans MS" pitchFamily="66" charset="0"/>
                  <a:cs typeface="Arial" charset="0"/>
                </a:rPr>
                <a:t> H</a:t>
              </a:r>
              <a:r>
                <a:rPr lang="en-AU" sz="2400" baseline="-25000" dirty="0">
                  <a:solidFill>
                    <a:schemeClr val="accent2"/>
                  </a:solidFill>
                  <a:effectLst>
                    <a:outerShdw blurRad="38100" dist="38100" dir="2700000" algn="tl">
                      <a:srgbClr val="000000"/>
                    </a:outerShdw>
                  </a:effectLst>
                  <a:latin typeface="Comic Sans MS" pitchFamily="66" charset="0"/>
                  <a:cs typeface="Arial" charset="0"/>
                </a:rPr>
                <a:t>2</a:t>
              </a:r>
              <a:r>
                <a:rPr lang="en-AU" sz="2400" dirty="0">
                  <a:solidFill>
                    <a:schemeClr val="accent2"/>
                  </a:solidFill>
                  <a:effectLst>
                    <a:outerShdw blurRad="38100" dist="38100" dir="2700000" algn="tl">
                      <a:srgbClr val="000000"/>
                    </a:outerShdw>
                  </a:effectLst>
                  <a:latin typeface="Comic Sans MS" pitchFamily="66" charset="0"/>
                  <a:cs typeface="+mn-cs"/>
                </a:rPr>
                <a:t> </a:t>
              </a:r>
              <a:r>
                <a:rPr lang="en-AU" b="0" dirty="0">
                  <a:latin typeface="Comic Sans MS" pitchFamily="66" charset="0"/>
                  <a:cs typeface="Arial" charset="0"/>
                </a:rPr>
                <a:t>are produced during </a:t>
              </a:r>
              <a:r>
                <a:rPr lang="en-AU" b="0" dirty="0" err="1">
                  <a:latin typeface="Comic Sans MS" pitchFamily="66" charset="0"/>
                  <a:cs typeface="Arial" charset="0"/>
                </a:rPr>
                <a:t>serpentinisation</a:t>
              </a:r>
              <a:r>
                <a:rPr lang="en-AU" b="0" dirty="0">
                  <a:latin typeface="Comic Sans MS" pitchFamily="66" charset="0"/>
                  <a:cs typeface="Arial" charset="0"/>
                </a:rPr>
                <a:t> of olivine: examples from present-day CH</a:t>
              </a:r>
              <a:r>
                <a:rPr lang="en-AU" b="0" baseline="-25000" dirty="0">
                  <a:latin typeface="Comic Sans MS" pitchFamily="66" charset="0"/>
                  <a:cs typeface="Arial" charset="0"/>
                </a:rPr>
                <a:t>4</a:t>
              </a:r>
              <a:r>
                <a:rPr lang="en-AU" b="0" dirty="0">
                  <a:latin typeface="Comic Sans MS" pitchFamily="66" charset="0"/>
                  <a:cs typeface="Arial" charset="0"/>
                </a:rPr>
                <a:t> and H</a:t>
              </a:r>
              <a:r>
                <a:rPr lang="en-AU" b="0" baseline="-25000" dirty="0">
                  <a:latin typeface="Comic Sans MS" pitchFamily="66" charset="0"/>
                  <a:cs typeface="Arial" charset="0"/>
                </a:rPr>
                <a:t>2</a:t>
              </a:r>
              <a:r>
                <a:rPr lang="en-AU" b="0" dirty="0">
                  <a:latin typeface="Comic Sans MS" pitchFamily="66" charset="0"/>
                  <a:cs typeface="Arial" charset="0"/>
                </a:rPr>
                <a:t> production in various continental (</a:t>
              </a:r>
              <a:r>
                <a:rPr lang="en-AU" b="0" dirty="0" err="1">
                  <a:latin typeface="Comic Sans MS" pitchFamily="66" charset="0"/>
                  <a:cs typeface="Arial" charset="0"/>
                </a:rPr>
                <a:t>Abrajano</a:t>
              </a:r>
              <a:r>
                <a:rPr lang="en-AU" b="0" dirty="0">
                  <a:latin typeface="Comic Sans MS" pitchFamily="66" charset="0"/>
                  <a:cs typeface="Arial" charset="0"/>
                </a:rPr>
                <a:t> et al., 1988; Neal and Stanger, 1983; </a:t>
              </a:r>
              <a:r>
                <a:rPr lang="en-AU" b="0" dirty="0" err="1">
                  <a:latin typeface="Comic Sans MS" pitchFamily="66" charset="0"/>
                  <a:cs typeface="Arial" charset="0"/>
                </a:rPr>
                <a:t>Coveney</a:t>
              </a:r>
              <a:r>
                <a:rPr lang="en-AU" b="0" dirty="0">
                  <a:latin typeface="Comic Sans MS" pitchFamily="66" charset="0"/>
                  <a:cs typeface="Arial" charset="0"/>
                </a:rPr>
                <a:t> et al., 1987; </a:t>
              </a:r>
              <a:r>
                <a:rPr lang="en-AU" b="0" dirty="0" err="1">
                  <a:latin typeface="Comic Sans MS" pitchFamily="66" charset="0"/>
                  <a:cs typeface="Arial" charset="0"/>
                </a:rPr>
                <a:t>Charlou</a:t>
              </a:r>
              <a:r>
                <a:rPr lang="en-AU" b="0" dirty="0">
                  <a:latin typeface="Comic Sans MS" pitchFamily="66" charset="0"/>
                  <a:cs typeface="Arial" charset="0"/>
                </a:rPr>
                <a:t> et al., 1998) and oceanic areas (Haggerty, 1991; Kelley, 1996) where </a:t>
              </a:r>
              <a:r>
                <a:rPr lang="en-AU" b="0" dirty="0" err="1">
                  <a:latin typeface="Comic Sans MS" pitchFamily="66" charset="0"/>
                  <a:cs typeface="Arial" charset="0"/>
                </a:rPr>
                <a:t>mafic-ultramafic</a:t>
              </a:r>
              <a:r>
                <a:rPr lang="en-AU" b="0" dirty="0">
                  <a:latin typeface="Comic Sans MS" pitchFamily="66" charset="0"/>
                  <a:cs typeface="Arial" charset="0"/>
                </a:rPr>
                <a:t> rocks are present. </a:t>
              </a:r>
            </a:p>
          </p:txBody>
        </p:sp>
        <p:sp>
          <p:nvSpPr>
            <p:cNvPr id="25608" name="Rectangle 27"/>
            <p:cNvSpPr>
              <a:spLocks noChangeArrowheads="1"/>
            </p:cNvSpPr>
            <p:nvPr/>
          </p:nvSpPr>
          <p:spPr bwMode="auto">
            <a:xfrm>
              <a:off x="4657725" y="4721225"/>
              <a:ext cx="4348163" cy="808038"/>
            </a:xfrm>
            <a:prstGeom prst="rect">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25609" name="Rectangle 28"/>
            <p:cNvSpPr>
              <a:spLocks noChangeArrowheads="1"/>
            </p:cNvSpPr>
            <p:nvPr/>
          </p:nvSpPr>
          <p:spPr bwMode="auto">
            <a:xfrm>
              <a:off x="4638675" y="5564188"/>
              <a:ext cx="4349750" cy="506412"/>
            </a:xfrm>
            <a:prstGeom prst="rect">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90" name="Text Box 18"/>
          <p:cNvSpPr txBox="1">
            <a:spLocks noChangeArrowheads="1"/>
          </p:cNvSpPr>
          <p:nvPr/>
        </p:nvSpPr>
        <p:spPr bwMode="auto">
          <a:xfrm>
            <a:off x="182563" y="139700"/>
            <a:ext cx="8710612" cy="479425"/>
          </a:xfrm>
          <a:prstGeom prst="rect">
            <a:avLst/>
          </a:prstGeom>
          <a:noFill/>
          <a:ln w="9525">
            <a:noFill/>
            <a:miter lim="800000"/>
            <a:headEnd/>
            <a:tailEnd/>
          </a:ln>
          <a:effectLst/>
        </p:spPr>
        <p:txBody>
          <a:bodyPr>
            <a:spAutoFit/>
          </a:bodyPr>
          <a:lstStyle/>
          <a:p>
            <a:pPr algn="ctr">
              <a:lnSpc>
                <a:spcPct val="90000"/>
              </a:lnSpc>
              <a:defRPr/>
            </a:pPr>
            <a:r>
              <a:rPr lang="en-US" sz="2800" dirty="0">
                <a:effectLst>
                  <a:outerShdw blurRad="38100" dist="38100" dir="2700000" algn="tl">
                    <a:srgbClr val="FFFFFF"/>
                  </a:outerShdw>
                </a:effectLst>
                <a:latin typeface="Arial" charset="0"/>
                <a:cs typeface="+mn-cs"/>
              </a:rPr>
              <a:t>New kimberlite emplacement model: </a:t>
            </a:r>
            <a:r>
              <a:rPr lang="en-US" sz="2800" dirty="0">
                <a:effectLst>
                  <a:outerShdw blurRad="38100" dist="38100" dir="2700000" algn="tl">
                    <a:srgbClr val="FFFFFF"/>
                  </a:outerShdw>
                </a:effectLst>
                <a:latin typeface="Arial" charset="0"/>
                <a:cs typeface="+mn-cs"/>
              </a:rPr>
              <a:t>a storyline</a:t>
            </a:r>
            <a:endParaRPr lang="en-US" dirty="0">
              <a:effectLst>
                <a:outerShdw blurRad="38100" dist="38100" dir="2700000" algn="tl">
                  <a:srgbClr val="FFFFFF"/>
                </a:outerShdw>
              </a:effectLst>
              <a:latin typeface="Arial" charset="0"/>
              <a:cs typeface="+mn-cs"/>
            </a:endParaRPr>
          </a:p>
        </p:txBody>
      </p:sp>
      <p:grpSp>
        <p:nvGrpSpPr>
          <p:cNvPr id="26627" name="Group 7"/>
          <p:cNvGrpSpPr>
            <a:grpSpLocks/>
          </p:cNvGrpSpPr>
          <p:nvPr/>
        </p:nvGrpSpPr>
        <p:grpSpPr bwMode="auto">
          <a:xfrm>
            <a:off x="187325" y="706438"/>
            <a:ext cx="4035425" cy="5067300"/>
            <a:chOff x="187325" y="706438"/>
            <a:chExt cx="4035425" cy="5066665"/>
          </a:xfrm>
        </p:grpSpPr>
        <p:pic>
          <p:nvPicPr>
            <p:cNvPr id="2663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325" y="706438"/>
              <a:ext cx="403542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TextBox 88"/>
            <p:cNvSpPr txBox="1"/>
            <p:nvPr/>
          </p:nvSpPr>
          <p:spPr>
            <a:xfrm>
              <a:off x="187325" y="4295325"/>
              <a:ext cx="3981450" cy="1477778"/>
            </a:xfrm>
            <a:prstGeom prst="rect">
              <a:avLst/>
            </a:prstGeom>
            <a:noFill/>
          </p:spPr>
          <p:txBody>
            <a:bodyPr>
              <a:spAutoFit/>
            </a:bodyPr>
            <a:lstStyle/>
            <a:p>
              <a:pPr>
                <a:defRPr/>
              </a:pPr>
              <a:r>
                <a:rPr lang="en-AU" sz="1800" dirty="0">
                  <a:latin typeface="Calibri" pitchFamily="34" charset="0"/>
                  <a:cs typeface="Arial" charset="0"/>
                </a:rPr>
                <a:t>1. Emplacement of the kimberlite magma (~65% carbonate-chloride-silicate liquid + ~35% solids – olivine, mantle &amp; crustal  xenoliths and xenocrysts) as subsurface dykes</a:t>
              </a:r>
              <a:endParaRPr lang="en-AU" sz="1800" dirty="0">
                <a:solidFill>
                  <a:schemeClr val="accent6">
                    <a:lumMod val="75000"/>
                  </a:schemeClr>
                </a:solidFill>
                <a:latin typeface="Comic Sans MS"/>
                <a:cs typeface="Arial" charset="0"/>
              </a:endParaRPr>
            </a:p>
          </p:txBody>
        </p:sp>
      </p:grpSp>
      <p:grpSp>
        <p:nvGrpSpPr>
          <p:cNvPr id="3" name="Group 6"/>
          <p:cNvGrpSpPr>
            <a:grpSpLocks/>
          </p:cNvGrpSpPr>
          <p:nvPr/>
        </p:nvGrpSpPr>
        <p:grpSpPr bwMode="auto">
          <a:xfrm>
            <a:off x="4964113" y="706438"/>
            <a:ext cx="4073525" cy="5549900"/>
            <a:chOff x="4964113" y="706438"/>
            <a:chExt cx="4073525" cy="5549225"/>
          </a:xfrm>
        </p:grpSpPr>
        <p:pic>
          <p:nvPicPr>
            <p:cNvPr id="26630"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2213" y="706438"/>
              <a:ext cx="403542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TextBox 89"/>
            <p:cNvSpPr txBox="1"/>
            <p:nvPr/>
          </p:nvSpPr>
          <p:spPr>
            <a:xfrm>
              <a:off x="4964113" y="4223910"/>
              <a:ext cx="3983037" cy="2031753"/>
            </a:xfrm>
            <a:prstGeom prst="rect">
              <a:avLst/>
            </a:prstGeom>
            <a:noFill/>
          </p:spPr>
          <p:txBody>
            <a:bodyPr>
              <a:spAutoFit/>
            </a:bodyPr>
            <a:lstStyle/>
            <a:p>
              <a:pPr>
                <a:defRPr/>
              </a:pPr>
              <a:r>
                <a:rPr lang="en-AU" sz="1800" dirty="0">
                  <a:latin typeface="Calibri" pitchFamily="34" charset="0"/>
                  <a:cs typeface="Arial" charset="0"/>
                </a:rPr>
                <a:t>2. Gravitational separation of solids from the residual  carbonate-chloride liquid in dykes. Olivine-rich cumulates with interstitial melt (“root zones” of  hypabyssal kimberlites). Solidifying melt-rich zones with scattered solids in  the upper parts of dykes.</a:t>
              </a:r>
              <a:endParaRPr lang="en-AU" sz="1800" dirty="0">
                <a:solidFill>
                  <a:schemeClr val="accent6">
                    <a:lumMod val="75000"/>
                  </a:schemeClr>
                </a:solidFill>
                <a:latin typeface="Comic Sans MS"/>
                <a:cs typeface="Arial" charset="0"/>
              </a:endParaRPr>
            </a:p>
          </p:txBody>
        </p:sp>
      </p:grpSp>
      <p:sp>
        <p:nvSpPr>
          <p:cNvPr id="26629" name="AutoShape 9"/>
          <p:cNvSpPr>
            <a:spLocks noChangeAspect="1" noChangeArrowheads="1"/>
          </p:cNvSpPr>
          <p:nvPr/>
        </p:nvSpPr>
        <p:spPr bwMode="auto">
          <a:xfrm>
            <a:off x="187325" y="706438"/>
            <a:ext cx="403542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90" name="Text Box 18"/>
          <p:cNvSpPr txBox="1">
            <a:spLocks noChangeArrowheads="1"/>
          </p:cNvSpPr>
          <p:nvPr/>
        </p:nvSpPr>
        <p:spPr bwMode="auto">
          <a:xfrm>
            <a:off x="182563" y="139700"/>
            <a:ext cx="8710612" cy="479425"/>
          </a:xfrm>
          <a:prstGeom prst="rect">
            <a:avLst/>
          </a:prstGeom>
          <a:noFill/>
          <a:ln w="9525">
            <a:noFill/>
            <a:miter lim="800000"/>
            <a:headEnd/>
            <a:tailEnd/>
          </a:ln>
          <a:effectLst/>
        </p:spPr>
        <p:txBody>
          <a:bodyPr>
            <a:spAutoFit/>
          </a:bodyPr>
          <a:lstStyle/>
          <a:p>
            <a:pPr algn="ctr">
              <a:lnSpc>
                <a:spcPct val="90000"/>
              </a:lnSpc>
              <a:defRPr/>
            </a:pPr>
            <a:r>
              <a:rPr lang="en-US" sz="2800" dirty="0">
                <a:effectLst>
                  <a:outerShdw blurRad="38100" dist="38100" dir="2700000" algn="tl">
                    <a:srgbClr val="FFFFFF"/>
                  </a:outerShdw>
                </a:effectLst>
                <a:latin typeface="Arial" charset="0"/>
                <a:cs typeface="+mn-cs"/>
              </a:rPr>
              <a:t>New kimberlite emplacement model: </a:t>
            </a:r>
            <a:r>
              <a:rPr lang="en-US" sz="2800" dirty="0">
                <a:effectLst>
                  <a:outerShdw blurRad="38100" dist="38100" dir="2700000" algn="tl">
                    <a:srgbClr val="FFFFFF"/>
                  </a:outerShdw>
                </a:effectLst>
                <a:latin typeface="Arial" charset="0"/>
                <a:cs typeface="+mn-cs"/>
              </a:rPr>
              <a:t>a storyline</a:t>
            </a:r>
            <a:endParaRPr lang="en-US" dirty="0">
              <a:effectLst>
                <a:outerShdw blurRad="38100" dist="38100" dir="2700000" algn="tl">
                  <a:srgbClr val="FFFFFF"/>
                </a:outerShdw>
              </a:effectLst>
              <a:latin typeface="Arial" charset="0"/>
              <a:cs typeface="+mn-cs"/>
            </a:endParaRPr>
          </a:p>
        </p:txBody>
      </p:sp>
      <p:grpSp>
        <p:nvGrpSpPr>
          <p:cNvPr id="27651" name="Group 6"/>
          <p:cNvGrpSpPr>
            <a:grpSpLocks/>
          </p:cNvGrpSpPr>
          <p:nvPr/>
        </p:nvGrpSpPr>
        <p:grpSpPr bwMode="auto">
          <a:xfrm>
            <a:off x="187325" y="696913"/>
            <a:ext cx="4092575" cy="5341937"/>
            <a:chOff x="187325" y="696913"/>
            <a:chExt cx="4092575" cy="5341937"/>
          </a:xfrm>
        </p:grpSpPr>
        <p:sp>
          <p:nvSpPr>
            <p:cNvPr id="89" name="TextBox 88"/>
            <p:cNvSpPr txBox="1"/>
            <p:nvPr/>
          </p:nvSpPr>
          <p:spPr>
            <a:xfrm>
              <a:off x="187325" y="4284663"/>
              <a:ext cx="3981450" cy="1754187"/>
            </a:xfrm>
            <a:prstGeom prst="rect">
              <a:avLst/>
            </a:prstGeom>
            <a:noFill/>
          </p:spPr>
          <p:txBody>
            <a:bodyPr>
              <a:spAutoFit/>
            </a:bodyPr>
            <a:lstStyle/>
            <a:p>
              <a:pPr>
                <a:defRPr/>
              </a:pPr>
              <a:r>
                <a:rPr lang="en-AU" sz="1800" dirty="0">
                  <a:latin typeface="Calibri" pitchFamily="34" charset="0"/>
                  <a:cs typeface="Arial" charset="0"/>
                </a:rPr>
                <a:t>3. Water-soluble alkali carbonates and chlorides are leached out. Interconnected caverns are created throughout upper parts of dykes; whereas water causes </a:t>
              </a:r>
              <a:r>
                <a:rPr lang="en-AU" sz="1800" dirty="0" err="1">
                  <a:latin typeface="Calibri" pitchFamily="34" charset="0"/>
                  <a:cs typeface="Arial" charset="0"/>
                </a:rPr>
                <a:t>serpentinisation</a:t>
              </a:r>
              <a:r>
                <a:rPr lang="en-AU" sz="1800" dirty="0">
                  <a:latin typeface="Calibri" pitchFamily="34" charset="0"/>
                  <a:cs typeface="Arial" charset="0"/>
                </a:rPr>
                <a:t> of olivine in the “root zones”</a:t>
              </a:r>
              <a:endParaRPr lang="en-AU" sz="1800" dirty="0">
                <a:solidFill>
                  <a:schemeClr val="accent6">
                    <a:lumMod val="75000"/>
                  </a:schemeClr>
                </a:solidFill>
                <a:latin typeface="Comic Sans MS"/>
                <a:cs typeface="Arial" charset="0"/>
              </a:endParaRPr>
            </a:p>
          </p:txBody>
        </p:sp>
        <p:pic>
          <p:nvPicPr>
            <p:cNvPr id="2765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325" y="696913"/>
              <a:ext cx="4092575"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4870450" y="590550"/>
            <a:ext cx="4092575" cy="5656263"/>
            <a:chOff x="4870450" y="590550"/>
            <a:chExt cx="4092575" cy="5655588"/>
          </a:xfrm>
        </p:grpSpPr>
        <p:sp>
          <p:nvSpPr>
            <p:cNvPr id="90" name="TextBox 89"/>
            <p:cNvSpPr txBox="1"/>
            <p:nvPr/>
          </p:nvSpPr>
          <p:spPr>
            <a:xfrm>
              <a:off x="4964113" y="4214380"/>
              <a:ext cx="3983037" cy="2031758"/>
            </a:xfrm>
            <a:prstGeom prst="rect">
              <a:avLst/>
            </a:prstGeom>
            <a:noFill/>
          </p:spPr>
          <p:txBody>
            <a:bodyPr>
              <a:spAutoFit/>
            </a:bodyPr>
            <a:lstStyle/>
            <a:p>
              <a:pPr>
                <a:defRPr/>
              </a:pPr>
              <a:r>
                <a:rPr lang="en-AU" sz="1800" dirty="0">
                  <a:latin typeface="Calibri" pitchFamily="34" charset="0"/>
                  <a:cs typeface="Arial" charset="0"/>
                </a:rPr>
                <a:t>4. Cavernous system act as a “vacuum pump” for free gases in this environment: magmatic, postmagmatic and ambient gases (mixture of air, water vapour and magma-derived volatiles).</a:t>
              </a:r>
            </a:p>
            <a:p>
              <a:pPr>
                <a:defRPr/>
              </a:pPr>
              <a:endParaRPr lang="en-AU" sz="1800" dirty="0">
                <a:solidFill>
                  <a:schemeClr val="accent6">
                    <a:lumMod val="75000"/>
                  </a:schemeClr>
                </a:solidFill>
                <a:latin typeface="Comic Sans MS"/>
                <a:cs typeface="Arial" charset="0"/>
              </a:endParaRPr>
            </a:p>
          </p:txBody>
        </p:sp>
        <p:pic>
          <p:nvPicPr>
            <p:cNvPr id="2765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70450" y="590550"/>
              <a:ext cx="409257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90" name="Text Box 18"/>
          <p:cNvSpPr txBox="1">
            <a:spLocks noChangeArrowheads="1"/>
          </p:cNvSpPr>
          <p:nvPr/>
        </p:nvSpPr>
        <p:spPr bwMode="auto">
          <a:xfrm>
            <a:off x="182563" y="139700"/>
            <a:ext cx="8710612" cy="479425"/>
          </a:xfrm>
          <a:prstGeom prst="rect">
            <a:avLst/>
          </a:prstGeom>
          <a:noFill/>
          <a:ln w="9525">
            <a:noFill/>
            <a:miter lim="800000"/>
            <a:headEnd/>
            <a:tailEnd/>
          </a:ln>
          <a:effectLst/>
        </p:spPr>
        <p:txBody>
          <a:bodyPr>
            <a:spAutoFit/>
          </a:bodyPr>
          <a:lstStyle/>
          <a:p>
            <a:pPr algn="ctr">
              <a:lnSpc>
                <a:spcPct val="90000"/>
              </a:lnSpc>
              <a:defRPr/>
            </a:pPr>
            <a:r>
              <a:rPr lang="en-US" sz="2800" dirty="0">
                <a:effectLst>
                  <a:outerShdw blurRad="38100" dist="38100" dir="2700000" algn="tl">
                    <a:srgbClr val="FFFFFF"/>
                  </a:outerShdw>
                </a:effectLst>
                <a:latin typeface="Arial" charset="0"/>
                <a:cs typeface="+mn-cs"/>
              </a:rPr>
              <a:t>New kimberlite emplacement model: </a:t>
            </a:r>
            <a:r>
              <a:rPr lang="en-US" sz="2800" dirty="0">
                <a:effectLst>
                  <a:outerShdw blurRad="38100" dist="38100" dir="2700000" algn="tl">
                    <a:srgbClr val="FFFFFF"/>
                  </a:outerShdw>
                </a:effectLst>
                <a:latin typeface="Arial" charset="0"/>
                <a:cs typeface="+mn-cs"/>
              </a:rPr>
              <a:t>a storyline</a:t>
            </a:r>
            <a:endParaRPr lang="en-US" dirty="0">
              <a:effectLst>
                <a:outerShdw blurRad="38100" dist="38100" dir="2700000" algn="tl">
                  <a:srgbClr val="FFFFFF"/>
                </a:outerShdw>
              </a:effectLst>
              <a:latin typeface="Arial" charset="0"/>
              <a:cs typeface="+mn-cs"/>
            </a:endParaRPr>
          </a:p>
        </p:txBody>
      </p:sp>
      <p:sp>
        <p:nvSpPr>
          <p:cNvPr id="89" name="TextBox 88"/>
          <p:cNvSpPr txBox="1"/>
          <p:nvPr/>
        </p:nvSpPr>
        <p:spPr bwMode="auto">
          <a:xfrm>
            <a:off x="187325" y="4267200"/>
            <a:ext cx="3981450" cy="1200150"/>
          </a:xfrm>
          <a:prstGeom prst="rect">
            <a:avLst/>
          </a:prstGeom>
          <a:noFill/>
        </p:spPr>
        <p:txBody>
          <a:bodyPr>
            <a:spAutoFit/>
          </a:bodyPr>
          <a:lstStyle/>
          <a:p>
            <a:pPr>
              <a:defRPr/>
            </a:pPr>
            <a:r>
              <a:rPr lang="en-AU" sz="1800" dirty="0">
                <a:latin typeface="Calibri" pitchFamily="34" charset="0"/>
                <a:cs typeface="Arial" charset="0"/>
              </a:rPr>
              <a:t>5. Gas-mixing and pressurisation (by expanding serpentine) in caverns cause detonation. One explosion may cause chain reaction by sending shock waves.</a:t>
            </a:r>
            <a:endParaRPr lang="en-AU" sz="1800" dirty="0">
              <a:solidFill>
                <a:schemeClr val="accent6">
                  <a:lumMod val="75000"/>
                </a:schemeClr>
              </a:solidFill>
              <a:latin typeface="Comic Sans MS"/>
              <a:cs typeface="Arial" charset="0"/>
            </a:endParaRPr>
          </a:p>
        </p:txBody>
      </p:sp>
      <p:grpSp>
        <p:nvGrpSpPr>
          <p:cNvPr id="2" name="Group 304"/>
          <p:cNvGrpSpPr>
            <a:grpSpLocks/>
          </p:cNvGrpSpPr>
          <p:nvPr/>
        </p:nvGrpSpPr>
        <p:grpSpPr bwMode="auto">
          <a:xfrm>
            <a:off x="4902200" y="701675"/>
            <a:ext cx="4130675" cy="5676900"/>
            <a:chOff x="4902673" y="701442"/>
            <a:chExt cx="4129817" cy="5676458"/>
          </a:xfrm>
        </p:grpSpPr>
        <p:grpSp>
          <p:nvGrpSpPr>
            <p:cNvPr id="28836" name="Group 278"/>
            <p:cNvGrpSpPr>
              <a:grpSpLocks/>
            </p:cNvGrpSpPr>
            <p:nvPr/>
          </p:nvGrpSpPr>
          <p:grpSpPr bwMode="auto">
            <a:xfrm>
              <a:off x="4902673" y="701442"/>
              <a:ext cx="4129817" cy="2347913"/>
              <a:chOff x="4823684" y="2139950"/>
              <a:chExt cx="4129817" cy="2347913"/>
            </a:xfrm>
          </p:grpSpPr>
          <p:pic>
            <p:nvPicPr>
              <p:cNvPr id="28911" name="Picture 3" descr="C:\Users\Home\Documents\DATA\OlympicDam\Reports_Presentations\OD architecture models\OD model 4 simple line.jpg"/>
              <p:cNvPicPr>
                <a:picLocks noChangeAspect="1" noChangeArrowheads="1"/>
              </p:cNvPicPr>
              <p:nvPr/>
            </p:nvPicPr>
            <p:blipFill>
              <a:blip r:embed="rId3" cstate="email">
                <a:lum bright="-26000" contrast="26000"/>
                <a:extLst>
                  <a:ext uri="{28A0092B-C50C-407E-A947-70E740481C1C}">
                    <a14:useLocalDpi xmlns:a14="http://schemas.microsoft.com/office/drawing/2010/main"/>
                  </a:ext>
                </a:extLst>
              </a:blip>
              <a:srcRect/>
              <a:stretch>
                <a:fillRect/>
              </a:stretch>
            </p:blipFill>
            <p:spPr bwMode="auto">
              <a:xfrm>
                <a:off x="5531016" y="2381250"/>
                <a:ext cx="2577958" cy="204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12" name="Freeform 280"/>
              <p:cNvSpPr>
                <a:spLocks noChangeArrowheads="1"/>
              </p:cNvSpPr>
              <p:nvPr/>
            </p:nvSpPr>
            <p:spPr bwMode="auto">
              <a:xfrm>
                <a:off x="4858222" y="2157412"/>
                <a:ext cx="4041697" cy="2312987"/>
              </a:xfrm>
              <a:custGeom>
                <a:avLst/>
                <a:gdLst>
                  <a:gd name="T0" fmla="*/ 14867 w 4041697"/>
                  <a:gd name="T1" fmla="*/ 0 h 2182542"/>
                  <a:gd name="T2" fmla="*/ 3717 w 4041697"/>
                  <a:gd name="T3" fmla="*/ 5186757 h 2182542"/>
                  <a:gd name="T4" fmla="*/ 4041697 w 4041697"/>
                  <a:gd name="T5" fmla="*/ 5213391 h 2182542"/>
                  <a:gd name="T6" fmla="*/ 4024197 w 4041697"/>
                  <a:gd name="T7" fmla="*/ 11098 h 2182542"/>
                  <a:gd name="T8" fmla="*/ 3371385 w 4041697"/>
                  <a:gd name="T9" fmla="*/ 3700 h 2182542"/>
                  <a:gd name="T10" fmla="*/ 2278565 w 4041697"/>
                  <a:gd name="T11" fmla="*/ 5080206 h 2182542"/>
                  <a:gd name="T12" fmla="*/ 1408777 w 4041697"/>
                  <a:gd name="T13" fmla="*/ 5080206 h 2182542"/>
                  <a:gd name="T14" fmla="*/ 739078 w 4041697"/>
                  <a:gd name="T15" fmla="*/ 41805 h 2182542"/>
                  <a:gd name="T16" fmla="*/ 732109 w 4041697"/>
                  <a:gd name="T17" fmla="*/ 30333 h 2182542"/>
                  <a:gd name="T18" fmla="*/ 14867 w 4041697"/>
                  <a:gd name="T19" fmla="*/ 0 h 21825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41697"/>
                  <a:gd name="T31" fmla="*/ 0 h 2182542"/>
                  <a:gd name="T32" fmla="*/ 4041697 w 4041697"/>
                  <a:gd name="T33" fmla="*/ 2182542 h 21825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41697" h="2182542">
                    <a:moveTo>
                      <a:pt x="14867" y="0"/>
                    </a:moveTo>
                    <a:cubicBezTo>
                      <a:pt x="18584" y="579863"/>
                      <a:pt x="0" y="1591527"/>
                      <a:pt x="3717" y="2171390"/>
                    </a:cubicBezTo>
                    <a:lnTo>
                      <a:pt x="4041697" y="2182542"/>
                    </a:lnTo>
                    <a:lnTo>
                      <a:pt x="4024196" y="4646"/>
                    </a:lnTo>
                    <a:lnTo>
                      <a:pt x="3371385" y="1549"/>
                    </a:lnTo>
                    <a:lnTo>
                      <a:pt x="2278565" y="2126785"/>
                    </a:lnTo>
                    <a:lnTo>
                      <a:pt x="1408771" y="2126785"/>
                    </a:lnTo>
                    <a:lnTo>
                      <a:pt x="739078" y="17501"/>
                    </a:lnTo>
                    <a:lnTo>
                      <a:pt x="732109" y="12700"/>
                    </a:lnTo>
                    <a:lnTo>
                      <a:pt x="14867" y="0"/>
                    </a:lnTo>
                    <a:close/>
                  </a:path>
                </a:pathLst>
              </a:custGeom>
              <a:blipFill dpi="0" rotWithShape="1">
                <a:blip r:embed="rId4">
                  <a:lum bright="-4000"/>
                </a:blip>
                <a:srcRect/>
                <a:tile tx="0" ty="0" sx="100000" sy="100000" flip="none" algn="tl"/>
              </a:blipFill>
              <a:ln>
                <a:noFill/>
              </a:ln>
              <a:extLst>
                <a:ext uri="{91240B29-F687-4F45-9708-019B960494DF}">
                  <a14:hiddenLine xmlns:a14="http://schemas.microsoft.com/office/drawing/2010/main" w="12700" algn="ctr">
                    <a:solidFill>
                      <a:srgbClr val="000000"/>
                    </a:solidFill>
                    <a:round/>
                    <a:headEnd/>
                    <a:tailEnd/>
                  </a14:hiddenLine>
                </a:ext>
              </a:extLst>
            </p:spPr>
            <p:txBody>
              <a:bodyPr/>
              <a:lstStyle/>
              <a:p>
                <a:endParaRPr lang="ru-RU"/>
              </a:p>
            </p:txBody>
          </p:sp>
          <p:sp>
            <p:nvSpPr>
              <p:cNvPr id="28913" name="Freeform 129"/>
              <p:cNvSpPr>
                <a:spLocks noEditPoints="1"/>
              </p:cNvSpPr>
              <p:nvPr/>
            </p:nvSpPr>
            <p:spPr bwMode="auto">
              <a:xfrm>
                <a:off x="4823684" y="3246670"/>
                <a:ext cx="869950" cy="390525"/>
              </a:xfrm>
              <a:custGeom>
                <a:avLst/>
                <a:gdLst>
                  <a:gd name="T0" fmla="*/ 0 w 1216"/>
                  <a:gd name="T1" fmla="*/ 2147483647 h 544"/>
                  <a:gd name="T2" fmla="*/ 2147483647 w 1216"/>
                  <a:gd name="T3" fmla="*/ 0 h 544"/>
                  <a:gd name="T4" fmla="*/ 2147483647 w 1216"/>
                  <a:gd name="T5" fmla="*/ 0 h 544"/>
                  <a:gd name="T6" fmla="*/ 2147483647 w 1216"/>
                  <a:gd name="T7" fmla="*/ 2147483647 h 544"/>
                  <a:gd name="T8" fmla="*/ 2147483647 w 1216"/>
                  <a:gd name="T9" fmla="*/ 2147483647 h 544"/>
                  <a:gd name="T10" fmla="*/ 2147483647 w 1216"/>
                  <a:gd name="T11" fmla="*/ 2147483647 h 544"/>
                  <a:gd name="T12" fmla="*/ 2147483647 w 1216"/>
                  <a:gd name="T13" fmla="*/ 2147483647 h 544"/>
                  <a:gd name="T14" fmla="*/ 0 w 1216"/>
                  <a:gd name="T15" fmla="*/ 2147483647 h 544"/>
                  <a:gd name="T16" fmla="*/ 0 w 1216"/>
                  <a:gd name="T17" fmla="*/ 2147483647 h 544"/>
                  <a:gd name="T18" fmla="*/ 2147483647 w 1216"/>
                  <a:gd name="T19" fmla="*/ 2147483647 h 544"/>
                  <a:gd name="T20" fmla="*/ 2147483647 w 1216"/>
                  <a:gd name="T21" fmla="*/ 2147483647 h 544"/>
                  <a:gd name="T22" fmla="*/ 2147483647 w 1216"/>
                  <a:gd name="T23" fmla="*/ 2147483647 h 544"/>
                  <a:gd name="T24" fmla="*/ 2147483647 w 1216"/>
                  <a:gd name="T25" fmla="*/ 2147483647 h 544"/>
                  <a:gd name="T26" fmla="*/ 2147483647 w 1216"/>
                  <a:gd name="T27" fmla="*/ 2147483647 h 544"/>
                  <a:gd name="T28" fmla="*/ 2147483647 w 1216"/>
                  <a:gd name="T29" fmla="*/ 2147483647 h 544"/>
                  <a:gd name="T30" fmla="*/ 2147483647 w 1216"/>
                  <a:gd name="T31" fmla="*/ 2147483647 h 544"/>
                  <a:gd name="T32" fmla="*/ 2147483647 w 1216"/>
                  <a:gd name="T33" fmla="*/ 2147483647 h 544"/>
                  <a:gd name="T34" fmla="*/ 2147483647 w 1216"/>
                  <a:gd name="T35" fmla="*/ 2147483647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44"/>
                  <a:gd name="T56" fmla="*/ 1216 w 1216"/>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44">
                    <a:moveTo>
                      <a:pt x="0" y="8"/>
                    </a:moveTo>
                    <a:cubicBezTo>
                      <a:pt x="0" y="4"/>
                      <a:pt x="4" y="0"/>
                      <a:pt x="8" y="0"/>
                    </a:cubicBezTo>
                    <a:lnTo>
                      <a:pt x="1208" y="0"/>
                    </a:lnTo>
                    <a:cubicBezTo>
                      <a:pt x="1213" y="0"/>
                      <a:pt x="1216" y="4"/>
                      <a:pt x="1216" y="8"/>
                    </a:cubicBezTo>
                    <a:lnTo>
                      <a:pt x="1216" y="536"/>
                    </a:lnTo>
                    <a:cubicBezTo>
                      <a:pt x="1216" y="541"/>
                      <a:pt x="1213" y="544"/>
                      <a:pt x="1208" y="544"/>
                    </a:cubicBezTo>
                    <a:lnTo>
                      <a:pt x="8" y="544"/>
                    </a:lnTo>
                    <a:cubicBezTo>
                      <a:pt x="4" y="544"/>
                      <a:pt x="0" y="541"/>
                      <a:pt x="0" y="536"/>
                    </a:cubicBezTo>
                    <a:lnTo>
                      <a:pt x="0" y="8"/>
                    </a:lnTo>
                    <a:close/>
                    <a:moveTo>
                      <a:pt x="16" y="536"/>
                    </a:moveTo>
                    <a:lnTo>
                      <a:pt x="8" y="528"/>
                    </a:lnTo>
                    <a:lnTo>
                      <a:pt x="1208" y="528"/>
                    </a:lnTo>
                    <a:lnTo>
                      <a:pt x="1200" y="536"/>
                    </a:lnTo>
                    <a:lnTo>
                      <a:pt x="1200" y="8"/>
                    </a:lnTo>
                    <a:lnTo>
                      <a:pt x="1208"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sp>
            <p:nvSpPr>
              <p:cNvPr id="28914" name="Freeform 143"/>
              <p:cNvSpPr>
                <a:spLocks noEditPoints="1"/>
              </p:cNvSpPr>
              <p:nvPr/>
            </p:nvSpPr>
            <p:spPr bwMode="auto">
              <a:xfrm>
                <a:off x="4823684" y="2867257"/>
                <a:ext cx="492125" cy="390525"/>
              </a:xfrm>
              <a:custGeom>
                <a:avLst/>
                <a:gdLst>
                  <a:gd name="T0" fmla="*/ 0 w 688"/>
                  <a:gd name="T1" fmla="*/ 2147483647 h 544"/>
                  <a:gd name="T2" fmla="*/ 2147483647 w 688"/>
                  <a:gd name="T3" fmla="*/ 0 h 544"/>
                  <a:gd name="T4" fmla="*/ 2147483647 w 688"/>
                  <a:gd name="T5" fmla="*/ 0 h 544"/>
                  <a:gd name="T6" fmla="*/ 2147483647 w 688"/>
                  <a:gd name="T7" fmla="*/ 2147483647 h 544"/>
                  <a:gd name="T8" fmla="*/ 2147483647 w 688"/>
                  <a:gd name="T9" fmla="*/ 2147483647 h 544"/>
                  <a:gd name="T10" fmla="*/ 2147483647 w 688"/>
                  <a:gd name="T11" fmla="*/ 2147483647 h 544"/>
                  <a:gd name="T12" fmla="*/ 2147483647 w 688"/>
                  <a:gd name="T13" fmla="*/ 2147483647 h 544"/>
                  <a:gd name="T14" fmla="*/ 0 w 688"/>
                  <a:gd name="T15" fmla="*/ 2147483647 h 544"/>
                  <a:gd name="T16" fmla="*/ 0 w 688"/>
                  <a:gd name="T17" fmla="*/ 2147483647 h 544"/>
                  <a:gd name="T18" fmla="*/ 2147483647 w 688"/>
                  <a:gd name="T19" fmla="*/ 2147483647 h 544"/>
                  <a:gd name="T20" fmla="*/ 2147483647 w 688"/>
                  <a:gd name="T21" fmla="*/ 2147483647 h 544"/>
                  <a:gd name="T22" fmla="*/ 2147483647 w 688"/>
                  <a:gd name="T23" fmla="*/ 2147483647 h 544"/>
                  <a:gd name="T24" fmla="*/ 2147483647 w 688"/>
                  <a:gd name="T25" fmla="*/ 2147483647 h 544"/>
                  <a:gd name="T26" fmla="*/ 2147483647 w 688"/>
                  <a:gd name="T27" fmla="*/ 2147483647 h 544"/>
                  <a:gd name="T28" fmla="*/ 2147483647 w 688"/>
                  <a:gd name="T29" fmla="*/ 2147483647 h 544"/>
                  <a:gd name="T30" fmla="*/ 2147483647 w 688"/>
                  <a:gd name="T31" fmla="*/ 2147483647 h 544"/>
                  <a:gd name="T32" fmla="*/ 2147483647 w 688"/>
                  <a:gd name="T33" fmla="*/ 2147483647 h 544"/>
                  <a:gd name="T34" fmla="*/ 2147483647 w 688"/>
                  <a:gd name="T35" fmla="*/ 2147483647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88"/>
                  <a:gd name="T55" fmla="*/ 0 h 544"/>
                  <a:gd name="T56" fmla="*/ 688 w 688"/>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88" h="544">
                    <a:moveTo>
                      <a:pt x="0" y="8"/>
                    </a:moveTo>
                    <a:cubicBezTo>
                      <a:pt x="0" y="4"/>
                      <a:pt x="4" y="0"/>
                      <a:pt x="8" y="0"/>
                    </a:cubicBezTo>
                    <a:lnTo>
                      <a:pt x="680" y="0"/>
                    </a:lnTo>
                    <a:cubicBezTo>
                      <a:pt x="685" y="0"/>
                      <a:pt x="688" y="4"/>
                      <a:pt x="688" y="8"/>
                    </a:cubicBezTo>
                    <a:lnTo>
                      <a:pt x="688" y="536"/>
                    </a:lnTo>
                    <a:cubicBezTo>
                      <a:pt x="688" y="541"/>
                      <a:pt x="685" y="544"/>
                      <a:pt x="680" y="544"/>
                    </a:cubicBezTo>
                    <a:lnTo>
                      <a:pt x="8" y="544"/>
                    </a:lnTo>
                    <a:cubicBezTo>
                      <a:pt x="4" y="544"/>
                      <a:pt x="0" y="541"/>
                      <a:pt x="0" y="536"/>
                    </a:cubicBezTo>
                    <a:lnTo>
                      <a:pt x="0" y="8"/>
                    </a:lnTo>
                    <a:close/>
                    <a:moveTo>
                      <a:pt x="16" y="536"/>
                    </a:moveTo>
                    <a:lnTo>
                      <a:pt x="8" y="528"/>
                    </a:lnTo>
                    <a:lnTo>
                      <a:pt x="680" y="528"/>
                    </a:lnTo>
                    <a:lnTo>
                      <a:pt x="672" y="536"/>
                    </a:lnTo>
                    <a:lnTo>
                      <a:pt x="672" y="8"/>
                    </a:lnTo>
                    <a:lnTo>
                      <a:pt x="680"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sp>
            <p:nvSpPr>
              <p:cNvPr id="28915" name="Freeform 149"/>
              <p:cNvSpPr>
                <a:spLocks noEditPoints="1"/>
              </p:cNvSpPr>
              <p:nvPr/>
            </p:nvSpPr>
            <p:spPr bwMode="auto">
              <a:xfrm>
                <a:off x="4880834" y="3992795"/>
                <a:ext cx="871538" cy="390525"/>
              </a:xfrm>
              <a:custGeom>
                <a:avLst/>
                <a:gdLst>
                  <a:gd name="T0" fmla="*/ 0 w 1216"/>
                  <a:gd name="T1" fmla="*/ 2147483647 h 544"/>
                  <a:gd name="T2" fmla="*/ 2147483647 w 1216"/>
                  <a:gd name="T3" fmla="*/ 0 h 544"/>
                  <a:gd name="T4" fmla="*/ 2147483647 w 1216"/>
                  <a:gd name="T5" fmla="*/ 0 h 544"/>
                  <a:gd name="T6" fmla="*/ 2147483647 w 1216"/>
                  <a:gd name="T7" fmla="*/ 2147483647 h 544"/>
                  <a:gd name="T8" fmla="*/ 2147483647 w 1216"/>
                  <a:gd name="T9" fmla="*/ 2147483647 h 544"/>
                  <a:gd name="T10" fmla="*/ 2147483647 w 1216"/>
                  <a:gd name="T11" fmla="*/ 2147483647 h 544"/>
                  <a:gd name="T12" fmla="*/ 2147483647 w 1216"/>
                  <a:gd name="T13" fmla="*/ 2147483647 h 544"/>
                  <a:gd name="T14" fmla="*/ 0 w 1216"/>
                  <a:gd name="T15" fmla="*/ 2147483647 h 544"/>
                  <a:gd name="T16" fmla="*/ 0 w 1216"/>
                  <a:gd name="T17" fmla="*/ 2147483647 h 544"/>
                  <a:gd name="T18" fmla="*/ 2147483647 w 1216"/>
                  <a:gd name="T19" fmla="*/ 2147483647 h 544"/>
                  <a:gd name="T20" fmla="*/ 2147483647 w 1216"/>
                  <a:gd name="T21" fmla="*/ 2147483647 h 544"/>
                  <a:gd name="T22" fmla="*/ 2147483647 w 1216"/>
                  <a:gd name="T23" fmla="*/ 2147483647 h 544"/>
                  <a:gd name="T24" fmla="*/ 2147483647 w 1216"/>
                  <a:gd name="T25" fmla="*/ 2147483647 h 544"/>
                  <a:gd name="T26" fmla="*/ 2147483647 w 1216"/>
                  <a:gd name="T27" fmla="*/ 2147483647 h 544"/>
                  <a:gd name="T28" fmla="*/ 2147483647 w 1216"/>
                  <a:gd name="T29" fmla="*/ 2147483647 h 544"/>
                  <a:gd name="T30" fmla="*/ 2147483647 w 1216"/>
                  <a:gd name="T31" fmla="*/ 2147483647 h 544"/>
                  <a:gd name="T32" fmla="*/ 2147483647 w 1216"/>
                  <a:gd name="T33" fmla="*/ 2147483647 h 544"/>
                  <a:gd name="T34" fmla="*/ 2147483647 w 1216"/>
                  <a:gd name="T35" fmla="*/ 2147483647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44"/>
                  <a:gd name="T56" fmla="*/ 1216 w 1216"/>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44">
                    <a:moveTo>
                      <a:pt x="0" y="8"/>
                    </a:moveTo>
                    <a:cubicBezTo>
                      <a:pt x="0" y="4"/>
                      <a:pt x="4" y="0"/>
                      <a:pt x="8" y="0"/>
                    </a:cubicBezTo>
                    <a:lnTo>
                      <a:pt x="1208" y="0"/>
                    </a:lnTo>
                    <a:cubicBezTo>
                      <a:pt x="1213" y="0"/>
                      <a:pt x="1216" y="4"/>
                      <a:pt x="1216" y="8"/>
                    </a:cubicBezTo>
                    <a:lnTo>
                      <a:pt x="1216" y="536"/>
                    </a:lnTo>
                    <a:cubicBezTo>
                      <a:pt x="1216" y="541"/>
                      <a:pt x="1213" y="544"/>
                      <a:pt x="1208" y="544"/>
                    </a:cubicBezTo>
                    <a:lnTo>
                      <a:pt x="8" y="544"/>
                    </a:lnTo>
                    <a:cubicBezTo>
                      <a:pt x="4" y="544"/>
                      <a:pt x="0" y="541"/>
                      <a:pt x="0" y="536"/>
                    </a:cubicBezTo>
                    <a:lnTo>
                      <a:pt x="0" y="8"/>
                    </a:lnTo>
                    <a:close/>
                    <a:moveTo>
                      <a:pt x="16" y="536"/>
                    </a:moveTo>
                    <a:lnTo>
                      <a:pt x="8" y="528"/>
                    </a:lnTo>
                    <a:lnTo>
                      <a:pt x="1208" y="528"/>
                    </a:lnTo>
                    <a:lnTo>
                      <a:pt x="1200" y="536"/>
                    </a:lnTo>
                    <a:lnTo>
                      <a:pt x="1200" y="8"/>
                    </a:lnTo>
                    <a:lnTo>
                      <a:pt x="1208"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sp>
            <p:nvSpPr>
              <p:cNvPr id="28916" name="Freeform 170"/>
              <p:cNvSpPr>
                <a:spLocks noEditPoints="1"/>
              </p:cNvSpPr>
              <p:nvPr/>
            </p:nvSpPr>
            <p:spPr bwMode="auto">
              <a:xfrm>
                <a:off x="4880834" y="2508250"/>
                <a:ext cx="865916" cy="370120"/>
              </a:xfrm>
              <a:custGeom>
                <a:avLst/>
                <a:gdLst>
                  <a:gd name="T0" fmla="*/ 0 w 1216"/>
                  <a:gd name="T1" fmla="*/ 2147483647 h 528"/>
                  <a:gd name="T2" fmla="*/ 2147483647 w 1216"/>
                  <a:gd name="T3" fmla="*/ 0 h 528"/>
                  <a:gd name="T4" fmla="*/ 2147483647 w 1216"/>
                  <a:gd name="T5" fmla="*/ 0 h 528"/>
                  <a:gd name="T6" fmla="*/ 2147483647 w 1216"/>
                  <a:gd name="T7" fmla="*/ 2147483647 h 528"/>
                  <a:gd name="T8" fmla="*/ 2147483647 w 1216"/>
                  <a:gd name="T9" fmla="*/ 2147483647 h 528"/>
                  <a:gd name="T10" fmla="*/ 2147483647 w 1216"/>
                  <a:gd name="T11" fmla="*/ 2147483647 h 528"/>
                  <a:gd name="T12" fmla="*/ 2147483647 w 1216"/>
                  <a:gd name="T13" fmla="*/ 2147483647 h 528"/>
                  <a:gd name="T14" fmla="*/ 0 w 1216"/>
                  <a:gd name="T15" fmla="*/ 2147483647 h 528"/>
                  <a:gd name="T16" fmla="*/ 0 w 1216"/>
                  <a:gd name="T17" fmla="*/ 2147483647 h 528"/>
                  <a:gd name="T18" fmla="*/ 2147483647 w 1216"/>
                  <a:gd name="T19" fmla="*/ 2147483647 h 528"/>
                  <a:gd name="T20" fmla="*/ 2147483647 w 1216"/>
                  <a:gd name="T21" fmla="*/ 2147483647 h 528"/>
                  <a:gd name="T22" fmla="*/ 2147483647 w 1216"/>
                  <a:gd name="T23" fmla="*/ 2147483647 h 528"/>
                  <a:gd name="T24" fmla="*/ 2147483647 w 1216"/>
                  <a:gd name="T25" fmla="*/ 2147483647 h 528"/>
                  <a:gd name="T26" fmla="*/ 2147483647 w 1216"/>
                  <a:gd name="T27" fmla="*/ 2147483647 h 528"/>
                  <a:gd name="T28" fmla="*/ 2147483647 w 1216"/>
                  <a:gd name="T29" fmla="*/ 2147483647 h 528"/>
                  <a:gd name="T30" fmla="*/ 2147483647 w 1216"/>
                  <a:gd name="T31" fmla="*/ 2147483647 h 528"/>
                  <a:gd name="T32" fmla="*/ 2147483647 w 1216"/>
                  <a:gd name="T33" fmla="*/ 2147483647 h 528"/>
                  <a:gd name="T34" fmla="*/ 2147483647 w 1216"/>
                  <a:gd name="T35" fmla="*/ 2147483647 h 5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28"/>
                  <a:gd name="T56" fmla="*/ 1216 w 1216"/>
                  <a:gd name="T57" fmla="*/ 528 h 5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28">
                    <a:moveTo>
                      <a:pt x="0" y="8"/>
                    </a:moveTo>
                    <a:cubicBezTo>
                      <a:pt x="0" y="4"/>
                      <a:pt x="4" y="0"/>
                      <a:pt x="8" y="0"/>
                    </a:cubicBezTo>
                    <a:lnTo>
                      <a:pt x="1208" y="0"/>
                    </a:lnTo>
                    <a:cubicBezTo>
                      <a:pt x="1213" y="0"/>
                      <a:pt x="1216" y="4"/>
                      <a:pt x="1216" y="8"/>
                    </a:cubicBezTo>
                    <a:lnTo>
                      <a:pt x="1216" y="520"/>
                    </a:lnTo>
                    <a:cubicBezTo>
                      <a:pt x="1216" y="525"/>
                      <a:pt x="1213" y="528"/>
                      <a:pt x="1208" y="528"/>
                    </a:cubicBezTo>
                    <a:lnTo>
                      <a:pt x="8" y="528"/>
                    </a:lnTo>
                    <a:cubicBezTo>
                      <a:pt x="4" y="528"/>
                      <a:pt x="0" y="525"/>
                      <a:pt x="0" y="520"/>
                    </a:cubicBezTo>
                    <a:lnTo>
                      <a:pt x="0" y="8"/>
                    </a:lnTo>
                    <a:close/>
                    <a:moveTo>
                      <a:pt x="16" y="520"/>
                    </a:moveTo>
                    <a:lnTo>
                      <a:pt x="8" y="512"/>
                    </a:lnTo>
                    <a:lnTo>
                      <a:pt x="1208" y="512"/>
                    </a:lnTo>
                    <a:lnTo>
                      <a:pt x="1200" y="520"/>
                    </a:lnTo>
                    <a:lnTo>
                      <a:pt x="1200" y="8"/>
                    </a:lnTo>
                    <a:lnTo>
                      <a:pt x="1208" y="16"/>
                    </a:lnTo>
                    <a:lnTo>
                      <a:pt x="8" y="16"/>
                    </a:lnTo>
                    <a:lnTo>
                      <a:pt x="16" y="8"/>
                    </a:lnTo>
                    <a:lnTo>
                      <a:pt x="16" y="520"/>
                    </a:lnTo>
                    <a:close/>
                  </a:path>
                </a:pathLst>
              </a:custGeom>
              <a:solidFill>
                <a:srgbClr val="385D8A"/>
              </a:solidFill>
              <a:ln w="0">
                <a:solidFill>
                  <a:srgbClr val="385D8A"/>
                </a:solidFill>
                <a:round/>
                <a:headEnd/>
                <a:tailEnd/>
              </a:ln>
            </p:spPr>
            <p:txBody>
              <a:bodyPr/>
              <a:lstStyle/>
              <a:p>
                <a:endParaRPr lang="ru-RU"/>
              </a:p>
            </p:txBody>
          </p:sp>
          <p:sp>
            <p:nvSpPr>
              <p:cNvPr id="28917" name="Freeform 184"/>
              <p:cNvSpPr>
                <a:spLocks noEditPoints="1"/>
              </p:cNvSpPr>
              <p:nvPr/>
            </p:nvSpPr>
            <p:spPr bwMode="auto">
              <a:xfrm>
                <a:off x="4880835" y="2139950"/>
                <a:ext cx="453166" cy="371707"/>
              </a:xfrm>
              <a:custGeom>
                <a:avLst/>
                <a:gdLst>
                  <a:gd name="T0" fmla="*/ 0 w 688"/>
                  <a:gd name="T1" fmla="*/ 2147483647 h 544"/>
                  <a:gd name="T2" fmla="*/ 2147483647 w 688"/>
                  <a:gd name="T3" fmla="*/ 0 h 544"/>
                  <a:gd name="T4" fmla="*/ 2147483647 w 688"/>
                  <a:gd name="T5" fmla="*/ 0 h 544"/>
                  <a:gd name="T6" fmla="*/ 2147483647 w 688"/>
                  <a:gd name="T7" fmla="*/ 2147483647 h 544"/>
                  <a:gd name="T8" fmla="*/ 2147483647 w 688"/>
                  <a:gd name="T9" fmla="*/ 2147483647 h 544"/>
                  <a:gd name="T10" fmla="*/ 2147483647 w 688"/>
                  <a:gd name="T11" fmla="*/ 2147483647 h 544"/>
                  <a:gd name="T12" fmla="*/ 2147483647 w 688"/>
                  <a:gd name="T13" fmla="*/ 2147483647 h 544"/>
                  <a:gd name="T14" fmla="*/ 0 w 688"/>
                  <a:gd name="T15" fmla="*/ 2147483647 h 544"/>
                  <a:gd name="T16" fmla="*/ 0 w 688"/>
                  <a:gd name="T17" fmla="*/ 2147483647 h 544"/>
                  <a:gd name="T18" fmla="*/ 2147483647 w 688"/>
                  <a:gd name="T19" fmla="*/ 2147483647 h 544"/>
                  <a:gd name="T20" fmla="*/ 2147483647 w 688"/>
                  <a:gd name="T21" fmla="*/ 2147483647 h 544"/>
                  <a:gd name="T22" fmla="*/ 2147483647 w 688"/>
                  <a:gd name="T23" fmla="*/ 2147483647 h 544"/>
                  <a:gd name="T24" fmla="*/ 2147483647 w 688"/>
                  <a:gd name="T25" fmla="*/ 2147483647 h 544"/>
                  <a:gd name="T26" fmla="*/ 2147483647 w 688"/>
                  <a:gd name="T27" fmla="*/ 2147483647 h 544"/>
                  <a:gd name="T28" fmla="*/ 2147483647 w 688"/>
                  <a:gd name="T29" fmla="*/ 2147483647 h 544"/>
                  <a:gd name="T30" fmla="*/ 2147483647 w 688"/>
                  <a:gd name="T31" fmla="*/ 2147483647 h 544"/>
                  <a:gd name="T32" fmla="*/ 2147483647 w 688"/>
                  <a:gd name="T33" fmla="*/ 2147483647 h 544"/>
                  <a:gd name="T34" fmla="*/ 2147483647 w 688"/>
                  <a:gd name="T35" fmla="*/ 2147483647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88"/>
                  <a:gd name="T55" fmla="*/ 0 h 544"/>
                  <a:gd name="T56" fmla="*/ 688 w 688"/>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88" h="544">
                    <a:moveTo>
                      <a:pt x="0" y="8"/>
                    </a:moveTo>
                    <a:cubicBezTo>
                      <a:pt x="0" y="4"/>
                      <a:pt x="4" y="0"/>
                      <a:pt x="8" y="0"/>
                    </a:cubicBezTo>
                    <a:lnTo>
                      <a:pt x="680" y="0"/>
                    </a:lnTo>
                    <a:cubicBezTo>
                      <a:pt x="685" y="0"/>
                      <a:pt x="688" y="4"/>
                      <a:pt x="688" y="8"/>
                    </a:cubicBezTo>
                    <a:lnTo>
                      <a:pt x="688" y="536"/>
                    </a:lnTo>
                    <a:cubicBezTo>
                      <a:pt x="688" y="541"/>
                      <a:pt x="685" y="544"/>
                      <a:pt x="680" y="544"/>
                    </a:cubicBezTo>
                    <a:lnTo>
                      <a:pt x="8" y="544"/>
                    </a:lnTo>
                    <a:cubicBezTo>
                      <a:pt x="4" y="544"/>
                      <a:pt x="0" y="541"/>
                      <a:pt x="0" y="536"/>
                    </a:cubicBezTo>
                    <a:lnTo>
                      <a:pt x="0" y="8"/>
                    </a:lnTo>
                    <a:close/>
                    <a:moveTo>
                      <a:pt x="16" y="536"/>
                    </a:moveTo>
                    <a:lnTo>
                      <a:pt x="8" y="528"/>
                    </a:lnTo>
                    <a:lnTo>
                      <a:pt x="680" y="528"/>
                    </a:lnTo>
                    <a:lnTo>
                      <a:pt x="672" y="536"/>
                    </a:lnTo>
                    <a:lnTo>
                      <a:pt x="672" y="8"/>
                    </a:lnTo>
                    <a:lnTo>
                      <a:pt x="680"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sp>
            <p:nvSpPr>
              <p:cNvPr id="28918" name="Freeform 145"/>
              <p:cNvSpPr>
                <a:spLocks noEditPoints="1"/>
              </p:cNvSpPr>
              <p:nvPr/>
            </p:nvSpPr>
            <p:spPr bwMode="auto">
              <a:xfrm>
                <a:off x="5365989" y="3624496"/>
                <a:ext cx="744886" cy="379413"/>
              </a:xfrm>
              <a:custGeom>
                <a:avLst/>
                <a:gdLst>
                  <a:gd name="T0" fmla="*/ 0 w 1216"/>
                  <a:gd name="T1" fmla="*/ 2147483647 h 528"/>
                  <a:gd name="T2" fmla="*/ 2147483647 w 1216"/>
                  <a:gd name="T3" fmla="*/ 0 h 528"/>
                  <a:gd name="T4" fmla="*/ 2147483647 w 1216"/>
                  <a:gd name="T5" fmla="*/ 0 h 528"/>
                  <a:gd name="T6" fmla="*/ 2147483647 w 1216"/>
                  <a:gd name="T7" fmla="*/ 2147483647 h 528"/>
                  <a:gd name="T8" fmla="*/ 2147483647 w 1216"/>
                  <a:gd name="T9" fmla="*/ 2147483647 h 528"/>
                  <a:gd name="T10" fmla="*/ 2147483647 w 1216"/>
                  <a:gd name="T11" fmla="*/ 2147483647 h 528"/>
                  <a:gd name="T12" fmla="*/ 2147483647 w 1216"/>
                  <a:gd name="T13" fmla="*/ 2147483647 h 528"/>
                  <a:gd name="T14" fmla="*/ 0 w 1216"/>
                  <a:gd name="T15" fmla="*/ 2147483647 h 528"/>
                  <a:gd name="T16" fmla="*/ 0 w 1216"/>
                  <a:gd name="T17" fmla="*/ 2147483647 h 528"/>
                  <a:gd name="T18" fmla="*/ 2147483647 w 1216"/>
                  <a:gd name="T19" fmla="*/ 2147483647 h 528"/>
                  <a:gd name="T20" fmla="*/ 2147483647 w 1216"/>
                  <a:gd name="T21" fmla="*/ 2147483647 h 528"/>
                  <a:gd name="T22" fmla="*/ 2147483647 w 1216"/>
                  <a:gd name="T23" fmla="*/ 2147483647 h 528"/>
                  <a:gd name="T24" fmla="*/ 2147483647 w 1216"/>
                  <a:gd name="T25" fmla="*/ 2147483647 h 528"/>
                  <a:gd name="T26" fmla="*/ 2147483647 w 1216"/>
                  <a:gd name="T27" fmla="*/ 2147483647 h 528"/>
                  <a:gd name="T28" fmla="*/ 2147483647 w 1216"/>
                  <a:gd name="T29" fmla="*/ 2147483647 h 528"/>
                  <a:gd name="T30" fmla="*/ 2147483647 w 1216"/>
                  <a:gd name="T31" fmla="*/ 2147483647 h 528"/>
                  <a:gd name="T32" fmla="*/ 2147483647 w 1216"/>
                  <a:gd name="T33" fmla="*/ 2147483647 h 528"/>
                  <a:gd name="T34" fmla="*/ 2147483647 w 1216"/>
                  <a:gd name="T35" fmla="*/ 2147483647 h 5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28"/>
                  <a:gd name="T56" fmla="*/ 1216 w 1216"/>
                  <a:gd name="T57" fmla="*/ 528 h 5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28">
                    <a:moveTo>
                      <a:pt x="0" y="8"/>
                    </a:moveTo>
                    <a:cubicBezTo>
                      <a:pt x="0" y="4"/>
                      <a:pt x="4" y="0"/>
                      <a:pt x="8" y="0"/>
                    </a:cubicBezTo>
                    <a:lnTo>
                      <a:pt x="1208" y="0"/>
                    </a:lnTo>
                    <a:cubicBezTo>
                      <a:pt x="1213" y="0"/>
                      <a:pt x="1216" y="4"/>
                      <a:pt x="1216" y="8"/>
                    </a:cubicBezTo>
                    <a:lnTo>
                      <a:pt x="1216" y="520"/>
                    </a:lnTo>
                    <a:cubicBezTo>
                      <a:pt x="1216" y="525"/>
                      <a:pt x="1213" y="528"/>
                      <a:pt x="1208" y="528"/>
                    </a:cubicBezTo>
                    <a:lnTo>
                      <a:pt x="8" y="528"/>
                    </a:lnTo>
                    <a:cubicBezTo>
                      <a:pt x="4" y="528"/>
                      <a:pt x="0" y="525"/>
                      <a:pt x="0" y="520"/>
                    </a:cubicBezTo>
                    <a:lnTo>
                      <a:pt x="0" y="8"/>
                    </a:lnTo>
                    <a:close/>
                    <a:moveTo>
                      <a:pt x="16" y="520"/>
                    </a:moveTo>
                    <a:lnTo>
                      <a:pt x="8" y="512"/>
                    </a:lnTo>
                    <a:lnTo>
                      <a:pt x="1208" y="512"/>
                    </a:lnTo>
                    <a:lnTo>
                      <a:pt x="1200" y="520"/>
                    </a:lnTo>
                    <a:lnTo>
                      <a:pt x="1200" y="8"/>
                    </a:lnTo>
                    <a:lnTo>
                      <a:pt x="1208" y="16"/>
                    </a:lnTo>
                    <a:lnTo>
                      <a:pt x="8" y="16"/>
                    </a:lnTo>
                    <a:lnTo>
                      <a:pt x="16" y="8"/>
                    </a:lnTo>
                    <a:lnTo>
                      <a:pt x="16" y="520"/>
                    </a:lnTo>
                    <a:close/>
                  </a:path>
                </a:pathLst>
              </a:custGeom>
              <a:solidFill>
                <a:srgbClr val="385D8A"/>
              </a:solidFill>
              <a:ln w="0">
                <a:solidFill>
                  <a:srgbClr val="385D8A"/>
                </a:solidFill>
                <a:round/>
                <a:headEnd/>
                <a:tailEnd/>
              </a:ln>
            </p:spPr>
            <p:txBody>
              <a:bodyPr/>
              <a:lstStyle/>
              <a:p>
                <a:endParaRPr lang="ru-RU"/>
              </a:p>
            </p:txBody>
          </p:sp>
          <p:sp>
            <p:nvSpPr>
              <p:cNvPr id="28919" name="Freeform 163"/>
              <p:cNvSpPr>
                <a:spLocks noEditPoints="1"/>
              </p:cNvSpPr>
              <p:nvPr/>
            </p:nvSpPr>
            <p:spPr bwMode="auto">
              <a:xfrm>
                <a:off x="4880834" y="3624495"/>
                <a:ext cx="492125" cy="379413"/>
              </a:xfrm>
              <a:custGeom>
                <a:avLst/>
                <a:gdLst>
                  <a:gd name="T0" fmla="*/ 0 w 688"/>
                  <a:gd name="T1" fmla="*/ 2147483647 h 528"/>
                  <a:gd name="T2" fmla="*/ 2147483647 w 688"/>
                  <a:gd name="T3" fmla="*/ 0 h 528"/>
                  <a:gd name="T4" fmla="*/ 2147483647 w 688"/>
                  <a:gd name="T5" fmla="*/ 0 h 528"/>
                  <a:gd name="T6" fmla="*/ 2147483647 w 688"/>
                  <a:gd name="T7" fmla="*/ 2147483647 h 528"/>
                  <a:gd name="T8" fmla="*/ 2147483647 w 688"/>
                  <a:gd name="T9" fmla="*/ 2147483647 h 528"/>
                  <a:gd name="T10" fmla="*/ 2147483647 w 688"/>
                  <a:gd name="T11" fmla="*/ 2147483647 h 528"/>
                  <a:gd name="T12" fmla="*/ 2147483647 w 688"/>
                  <a:gd name="T13" fmla="*/ 2147483647 h 528"/>
                  <a:gd name="T14" fmla="*/ 0 w 688"/>
                  <a:gd name="T15" fmla="*/ 2147483647 h 528"/>
                  <a:gd name="T16" fmla="*/ 0 w 688"/>
                  <a:gd name="T17" fmla="*/ 2147483647 h 528"/>
                  <a:gd name="T18" fmla="*/ 2147483647 w 688"/>
                  <a:gd name="T19" fmla="*/ 2147483647 h 528"/>
                  <a:gd name="T20" fmla="*/ 2147483647 w 688"/>
                  <a:gd name="T21" fmla="*/ 2147483647 h 528"/>
                  <a:gd name="T22" fmla="*/ 2147483647 w 688"/>
                  <a:gd name="T23" fmla="*/ 2147483647 h 528"/>
                  <a:gd name="T24" fmla="*/ 2147483647 w 688"/>
                  <a:gd name="T25" fmla="*/ 2147483647 h 528"/>
                  <a:gd name="T26" fmla="*/ 2147483647 w 688"/>
                  <a:gd name="T27" fmla="*/ 2147483647 h 528"/>
                  <a:gd name="T28" fmla="*/ 2147483647 w 688"/>
                  <a:gd name="T29" fmla="*/ 2147483647 h 528"/>
                  <a:gd name="T30" fmla="*/ 2147483647 w 688"/>
                  <a:gd name="T31" fmla="*/ 2147483647 h 528"/>
                  <a:gd name="T32" fmla="*/ 2147483647 w 688"/>
                  <a:gd name="T33" fmla="*/ 2147483647 h 528"/>
                  <a:gd name="T34" fmla="*/ 2147483647 w 688"/>
                  <a:gd name="T35" fmla="*/ 2147483647 h 5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88"/>
                  <a:gd name="T55" fmla="*/ 0 h 528"/>
                  <a:gd name="T56" fmla="*/ 688 w 688"/>
                  <a:gd name="T57" fmla="*/ 528 h 5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88" h="528">
                    <a:moveTo>
                      <a:pt x="0" y="8"/>
                    </a:moveTo>
                    <a:cubicBezTo>
                      <a:pt x="0" y="4"/>
                      <a:pt x="4" y="0"/>
                      <a:pt x="8" y="0"/>
                    </a:cubicBezTo>
                    <a:lnTo>
                      <a:pt x="680" y="0"/>
                    </a:lnTo>
                    <a:cubicBezTo>
                      <a:pt x="685" y="0"/>
                      <a:pt x="688" y="4"/>
                      <a:pt x="688" y="8"/>
                    </a:cubicBezTo>
                    <a:lnTo>
                      <a:pt x="688" y="520"/>
                    </a:lnTo>
                    <a:cubicBezTo>
                      <a:pt x="688" y="525"/>
                      <a:pt x="685" y="528"/>
                      <a:pt x="680" y="528"/>
                    </a:cubicBezTo>
                    <a:lnTo>
                      <a:pt x="8" y="528"/>
                    </a:lnTo>
                    <a:cubicBezTo>
                      <a:pt x="4" y="528"/>
                      <a:pt x="0" y="525"/>
                      <a:pt x="0" y="520"/>
                    </a:cubicBezTo>
                    <a:lnTo>
                      <a:pt x="0" y="8"/>
                    </a:lnTo>
                    <a:close/>
                    <a:moveTo>
                      <a:pt x="16" y="520"/>
                    </a:moveTo>
                    <a:lnTo>
                      <a:pt x="8" y="512"/>
                    </a:lnTo>
                    <a:lnTo>
                      <a:pt x="680" y="512"/>
                    </a:lnTo>
                    <a:lnTo>
                      <a:pt x="672" y="520"/>
                    </a:lnTo>
                    <a:lnTo>
                      <a:pt x="672" y="8"/>
                    </a:lnTo>
                    <a:lnTo>
                      <a:pt x="680" y="16"/>
                    </a:lnTo>
                    <a:lnTo>
                      <a:pt x="8" y="16"/>
                    </a:lnTo>
                    <a:lnTo>
                      <a:pt x="16" y="8"/>
                    </a:lnTo>
                    <a:lnTo>
                      <a:pt x="16" y="520"/>
                    </a:lnTo>
                    <a:close/>
                  </a:path>
                </a:pathLst>
              </a:custGeom>
              <a:solidFill>
                <a:srgbClr val="385D8A"/>
              </a:solidFill>
              <a:ln w="0">
                <a:solidFill>
                  <a:srgbClr val="385D8A"/>
                </a:solidFill>
                <a:round/>
                <a:headEnd/>
                <a:tailEnd/>
              </a:ln>
            </p:spPr>
            <p:txBody>
              <a:bodyPr/>
              <a:lstStyle/>
              <a:p>
                <a:endParaRPr lang="ru-RU"/>
              </a:p>
            </p:txBody>
          </p:sp>
          <p:sp>
            <p:nvSpPr>
              <p:cNvPr id="28920" name="Freeform 182"/>
              <p:cNvSpPr>
                <a:spLocks noEditPoints="1"/>
              </p:cNvSpPr>
              <p:nvPr/>
            </p:nvSpPr>
            <p:spPr bwMode="auto">
              <a:xfrm>
                <a:off x="8350821" y="2554713"/>
                <a:ext cx="538163" cy="379413"/>
              </a:xfrm>
              <a:custGeom>
                <a:avLst/>
                <a:gdLst>
                  <a:gd name="T0" fmla="*/ 0 w 752"/>
                  <a:gd name="T1" fmla="*/ 2147483647 h 528"/>
                  <a:gd name="T2" fmla="*/ 2147483647 w 752"/>
                  <a:gd name="T3" fmla="*/ 0 h 528"/>
                  <a:gd name="T4" fmla="*/ 2147483647 w 752"/>
                  <a:gd name="T5" fmla="*/ 0 h 528"/>
                  <a:gd name="T6" fmla="*/ 2147483647 w 752"/>
                  <a:gd name="T7" fmla="*/ 2147483647 h 528"/>
                  <a:gd name="T8" fmla="*/ 2147483647 w 752"/>
                  <a:gd name="T9" fmla="*/ 2147483647 h 528"/>
                  <a:gd name="T10" fmla="*/ 2147483647 w 752"/>
                  <a:gd name="T11" fmla="*/ 2147483647 h 528"/>
                  <a:gd name="T12" fmla="*/ 2147483647 w 752"/>
                  <a:gd name="T13" fmla="*/ 2147483647 h 528"/>
                  <a:gd name="T14" fmla="*/ 0 w 752"/>
                  <a:gd name="T15" fmla="*/ 2147483647 h 528"/>
                  <a:gd name="T16" fmla="*/ 0 w 752"/>
                  <a:gd name="T17" fmla="*/ 2147483647 h 528"/>
                  <a:gd name="T18" fmla="*/ 2147483647 w 752"/>
                  <a:gd name="T19" fmla="*/ 2147483647 h 528"/>
                  <a:gd name="T20" fmla="*/ 2147483647 w 752"/>
                  <a:gd name="T21" fmla="*/ 2147483647 h 528"/>
                  <a:gd name="T22" fmla="*/ 2147483647 w 752"/>
                  <a:gd name="T23" fmla="*/ 2147483647 h 528"/>
                  <a:gd name="T24" fmla="*/ 2147483647 w 752"/>
                  <a:gd name="T25" fmla="*/ 2147483647 h 528"/>
                  <a:gd name="T26" fmla="*/ 2147483647 w 752"/>
                  <a:gd name="T27" fmla="*/ 2147483647 h 528"/>
                  <a:gd name="T28" fmla="*/ 2147483647 w 752"/>
                  <a:gd name="T29" fmla="*/ 2147483647 h 528"/>
                  <a:gd name="T30" fmla="*/ 2147483647 w 752"/>
                  <a:gd name="T31" fmla="*/ 2147483647 h 528"/>
                  <a:gd name="T32" fmla="*/ 2147483647 w 752"/>
                  <a:gd name="T33" fmla="*/ 2147483647 h 528"/>
                  <a:gd name="T34" fmla="*/ 2147483647 w 752"/>
                  <a:gd name="T35" fmla="*/ 2147483647 h 5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2"/>
                  <a:gd name="T55" fmla="*/ 0 h 528"/>
                  <a:gd name="T56" fmla="*/ 752 w 752"/>
                  <a:gd name="T57" fmla="*/ 528 h 5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2" h="528">
                    <a:moveTo>
                      <a:pt x="0" y="8"/>
                    </a:moveTo>
                    <a:cubicBezTo>
                      <a:pt x="0" y="4"/>
                      <a:pt x="4" y="0"/>
                      <a:pt x="8" y="0"/>
                    </a:cubicBezTo>
                    <a:lnTo>
                      <a:pt x="744" y="0"/>
                    </a:lnTo>
                    <a:cubicBezTo>
                      <a:pt x="749" y="0"/>
                      <a:pt x="752" y="4"/>
                      <a:pt x="752" y="8"/>
                    </a:cubicBezTo>
                    <a:lnTo>
                      <a:pt x="752" y="520"/>
                    </a:lnTo>
                    <a:cubicBezTo>
                      <a:pt x="752" y="525"/>
                      <a:pt x="749" y="528"/>
                      <a:pt x="744" y="528"/>
                    </a:cubicBezTo>
                    <a:lnTo>
                      <a:pt x="8" y="528"/>
                    </a:lnTo>
                    <a:cubicBezTo>
                      <a:pt x="4" y="528"/>
                      <a:pt x="0" y="525"/>
                      <a:pt x="0" y="520"/>
                    </a:cubicBezTo>
                    <a:lnTo>
                      <a:pt x="0" y="8"/>
                    </a:lnTo>
                    <a:close/>
                    <a:moveTo>
                      <a:pt x="16" y="520"/>
                    </a:moveTo>
                    <a:lnTo>
                      <a:pt x="8" y="512"/>
                    </a:lnTo>
                    <a:lnTo>
                      <a:pt x="744" y="512"/>
                    </a:lnTo>
                    <a:lnTo>
                      <a:pt x="736" y="520"/>
                    </a:lnTo>
                    <a:lnTo>
                      <a:pt x="736" y="8"/>
                    </a:lnTo>
                    <a:lnTo>
                      <a:pt x="744" y="16"/>
                    </a:lnTo>
                    <a:lnTo>
                      <a:pt x="8" y="16"/>
                    </a:lnTo>
                    <a:lnTo>
                      <a:pt x="16" y="8"/>
                    </a:lnTo>
                    <a:lnTo>
                      <a:pt x="16" y="520"/>
                    </a:lnTo>
                    <a:close/>
                  </a:path>
                </a:pathLst>
              </a:custGeom>
              <a:solidFill>
                <a:srgbClr val="385D8A"/>
              </a:solidFill>
              <a:ln w="0">
                <a:solidFill>
                  <a:srgbClr val="385D8A"/>
                </a:solidFill>
                <a:round/>
                <a:headEnd/>
                <a:tailEnd/>
              </a:ln>
            </p:spPr>
            <p:txBody>
              <a:bodyPr/>
              <a:lstStyle/>
              <a:p>
                <a:endParaRPr lang="ru-RU"/>
              </a:p>
            </p:txBody>
          </p:sp>
          <p:sp>
            <p:nvSpPr>
              <p:cNvPr id="28921" name="Freeform 289"/>
              <p:cNvSpPr>
                <a:spLocks noChangeArrowheads="1"/>
              </p:cNvSpPr>
              <p:nvPr/>
            </p:nvSpPr>
            <p:spPr bwMode="auto">
              <a:xfrm flipH="1">
                <a:off x="8007350" y="2139950"/>
                <a:ext cx="838200" cy="412750"/>
              </a:xfrm>
              <a:custGeom>
                <a:avLst/>
                <a:gdLst>
                  <a:gd name="T0" fmla="*/ 0 w 616113"/>
                  <a:gd name="T1" fmla="*/ 0 h 374650"/>
                  <a:gd name="T2" fmla="*/ 41516257 w 616113"/>
                  <a:gd name="T3" fmla="*/ 0 h 374650"/>
                  <a:gd name="T4" fmla="*/ 62369071 w 616113"/>
                  <a:gd name="T5" fmla="*/ 1564612 h 374650"/>
                  <a:gd name="T6" fmla="*/ 55281717 w 616113"/>
                  <a:gd name="T7" fmla="*/ 1601572 h 374650"/>
                  <a:gd name="T8" fmla="*/ 0 w 616113"/>
                  <a:gd name="T9" fmla="*/ 1601572 h 374650"/>
                  <a:gd name="T10" fmla="*/ 0 w 616113"/>
                  <a:gd name="T11" fmla="*/ 0 h 374650"/>
                  <a:gd name="T12" fmla="*/ 0 60000 65536"/>
                  <a:gd name="T13" fmla="*/ 0 60000 65536"/>
                  <a:gd name="T14" fmla="*/ 0 60000 65536"/>
                  <a:gd name="T15" fmla="*/ 0 60000 65536"/>
                  <a:gd name="T16" fmla="*/ 0 60000 65536"/>
                  <a:gd name="T17" fmla="*/ 0 60000 65536"/>
                  <a:gd name="T18" fmla="*/ 0 w 616113"/>
                  <a:gd name="T19" fmla="*/ 0 h 374650"/>
                  <a:gd name="T20" fmla="*/ 616113 w 616113"/>
                  <a:gd name="T21" fmla="*/ 374650 h 374650"/>
                </a:gdLst>
                <a:ahLst/>
                <a:cxnLst>
                  <a:cxn ang="T12">
                    <a:pos x="T0" y="T1"/>
                  </a:cxn>
                  <a:cxn ang="T13">
                    <a:pos x="T2" y="T3"/>
                  </a:cxn>
                  <a:cxn ang="T14">
                    <a:pos x="T4" y="T5"/>
                  </a:cxn>
                  <a:cxn ang="T15">
                    <a:pos x="T6" y="T7"/>
                  </a:cxn>
                  <a:cxn ang="T16">
                    <a:pos x="T8" y="T9"/>
                  </a:cxn>
                  <a:cxn ang="T17">
                    <a:pos x="T10" y="T11"/>
                  </a:cxn>
                </a:cxnLst>
                <a:rect l="T18" t="T19" r="T20" b="T21"/>
                <a:pathLst>
                  <a:path w="616113" h="374650">
                    <a:moveTo>
                      <a:pt x="0" y="0"/>
                    </a:moveTo>
                    <a:lnTo>
                      <a:pt x="410118" y="0"/>
                    </a:lnTo>
                    <a:lnTo>
                      <a:pt x="616113" y="366004"/>
                    </a:lnTo>
                    <a:lnTo>
                      <a:pt x="546100" y="374650"/>
                    </a:lnTo>
                    <a:lnTo>
                      <a:pt x="0" y="374650"/>
                    </a:lnTo>
                    <a:lnTo>
                      <a:pt x="0" y="0"/>
                    </a:lnTo>
                    <a:close/>
                  </a:path>
                </a:pathLst>
              </a:custGeom>
              <a:noFill/>
              <a:ln w="9525">
                <a:solidFill>
                  <a:srgbClr val="385D8A"/>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8922" name="Freeform 137"/>
              <p:cNvSpPr>
                <a:spLocks noEditPoints="1"/>
              </p:cNvSpPr>
              <p:nvPr/>
            </p:nvSpPr>
            <p:spPr bwMode="auto">
              <a:xfrm>
                <a:off x="7974013" y="2940050"/>
                <a:ext cx="869950" cy="390525"/>
              </a:xfrm>
              <a:custGeom>
                <a:avLst/>
                <a:gdLst>
                  <a:gd name="T0" fmla="*/ 0 w 1216"/>
                  <a:gd name="T1" fmla="*/ 2147483647 h 544"/>
                  <a:gd name="T2" fmla="*/ 2147483647 w 1216"/>
                  <a:gd name="T3" fmla="*/ 0 h 544"/>
                  <a:gd name="T4" fmla="*/ 2147483647 w 1216"/>
                  <a:gd name="T5" fmla="*/ 0 h 544"/>
                  <a:gd name="T6" fmla="*/ 2147483647 w 1216"/>
                  <a:gd name="T7" fmla="*/ 2147483647 h 544"/>
                  <a:gd name="T8" fmla="*/ 2147483647 w 1216"/>
                  <a:gd name="T9" fmla="*/ 2147483647 h 544"/>
                  <a:gd name="T10" fmla="*/ 2147483647 w 1216"/>
                  <a:gd name="T11" fmla="*/ 2147483647 h 544"/>
                  <a:gd name="T12" fmla="*/ 2147483647 w 1216"/>
                  <a:gd name="T13" fmla="*/ 2147483647 h 544"/>
                  <a:gd name="T14" fmla="*/ 0 w 1216"/>
                  <a:gd name="T15" fmla="*/ 2147483647 h 544"/>
                  <a:gd name="T16" fmla="*/ 0 w 1216"/>
                  <a:gd name="T17" fmla="*/ 2147483647 h 544"/>
                  <a:gd name="T18" fmla="*/ 2147483647 w 1216"/>
                  <a:gd name="T19" fmla="*/ 2147483647 h 544"/>
                  <a:gd name="T20" fmla="*/ 2147483647 w 1216"/>
                  <a:gd name="T21" fmla="*/ 2147483647 h 544"/>
                  <a:gd name="T22" fmla="*/ 2147483647 w 1216"/>
                  <a:gd name="T23" fmla="*/ 2147483647 h 544"/>
                  <a:gd name="T24" fmla="*/ 2147483647 w 1216"/>
                  <a:gd name="T25" fmla="*/ 2147483647 h 544"/>
                  <a:gd name="T26" fmla="*/ 2147483647 w 1216"/>
                  <a:gd name="T27" fmla="*/ 2147483647 h 544"/>
                  <a:gd name="T28" fmla="*/ 2147483647 w 1216"/>
                  <a:gd name="T29" fmla="*/ 2147483647 h 544"/>
                  <a:gd name="T30" fmla="*/ 2147483647 w 1216"/>
                  <a:gd name="T31" fmla="*/ 2147483647 h 544"/>
                  <a:gd name="T32" fmla="*/ 2147483647 w 1216"/>
                  <a:gd name="T33" fmla="*/ 2147483647 h 544"/>
                  <a:gd name="T34" fmla="*/ 2147483647 w 1216"/>
                  <a:gd name="T35" fmla="*/ 2147483647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44"/>
                  <a:gd name="T56" fmla="*/ 1216 w 1216"/>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44">
                    <a:moveTo>
                      <a:pt x="0" y="8"/>
                    </a:moveTo>
                    <a:cubicBezTo>
                      <a:pt x="0" y="4"/>
                      <a:pt x="4" y="0"/>
                      <a:pt x="8" y="0"/>
                    </a:cubicBezTo>
                    <a:lnTo>
                      <a:pt x="1208" y="0"/>
                    </a:lnTo>
                    <a:cubicBezTo>
                      <a:pt x="1213" y="0"/>
                      <a:pt x="1216" y="4"/>
                      <a:pt x="1216" y="8"/>
                    </a:cubicBezTo>
                    <a:lnTo>
                      <a:pt x="1216" y="536"/>
                    </a:lnTo>
                    <a:cubicBezTo>
                      <a:pt x="1216" y="541"/>
                      <a:pt x="1213" y="544"/>
                      <a:pt x="1208" y="544"/>
                    </a:cubicBezTo>
                    <a:lnTo>
                      <a:pt x="8" y="544"/>
                    </a:lnTo>
                    <a:cubicBezTo>
                      <a:pt x="4" y="544"/>
                      <a:pt x="0" y="541"/>
                      <a:pt x="0" y="536"/>
                    </a:cubicBezTo>
                    <a:lnTo>
                      <a:pt x="0" y="8"/>
                    </a:lnTo>
                    <a:close/>
                    <a:moveTo>
                      <a:pt x="16" y="536"/>
                    </a:moveTo>
                    <a:lnTo>
                      <a:pt x="8" y="528"/>
                    </a:lnTo>
                    <a:lnTo>
                      <a:pt x="1208" y="528"/>
                    </a:lnTo>
                    <a:lnTo>
                      <a:pt x="1200" y="536"/>
                    </a:lnTo>
                    <a:lnTo>
                      <a:pt x="1200" y="8"/>
                    </a:lnTo>
                    <a:lnTo>
                      <a:pt x="1208"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sp>
            <p:nvSpPr>
              <p:cNvPr id="28923" name="Freeform 141"/>
              <p:cNvSpPr>
                <a:spLocks noEditPoints="1"/>
              </p:cNvSpPr>
              <p:nvPr/>
            </p:nvSpPr>
            <p:spPr bwMode="auto">
              <a:xfrm>
                <a:off x="8351838" y="3319463"/>
                <a:ext cx="549275" cy="390525"/>
              </a:xfrm>
              <a:custGeom>
                <a:avLst/>
                <a:gdLst>
                  <a:gd name="T0" fmla="*/ 0 w 768"/>
                  <a:gd name="T1" fmla="*/ 2147483647 h 544"/>
                  <a:gd name="T2" fmla="*/ 2147483647 w 768"/>
                  <a:gd name="T3" fmla="*/ 0 h 544"/>
                  <a:gd name="T4" fmla="*/ 2147483647 w 768"/>
                  <a:gd name="T5" fmla="*/ 0 h 544"/>
                  <a:gd name="T6" fmla="*/ 2147483647 w 768"/>
                  <a:gd name="T7" fmla="*/ 2147483647 h 544"/>
                  <a:gd name="T8" fmla="*/ 2147483647 w 768"/>
                  <a:gd name="T9" fmla="*/ 2147483647 h 544"/>
                  <a:gd name="T10" fmla="*/ 2147483647 w 768"/>
                  <a:gd name="T11" fmla="*/ 2147483647 h 544"/>
                  <a:gd name="T12" fmla="*/ 2147483647 w 768"/>
                  <a:gd name="T13" fmla="*/ 2147483647 h 544"/>
                  <a:gd name="T14" fmla="*/ 0 w 768"/>
                  <a:gd name="T15" fmla="*/ 2147483647 h 544"/>
                  <a:gd name="T16" fmla="*/ 0 w 768"/>
                  <a:gd name="T17" fmla="*/ 2147483647 h 544"/>
                  <a:gd name="T18" fmla="*/ 2147483647 w 768"/>
                  <a:gd name="T19" fmla="*/ 2147483647 h 544"/>
                  <a:gd name="T20" fmla="*/ 2147483647 w 768"/>
                  <a:gd name="T21" fmla="*/ 2147483647 h 544"/>
                  <a:gd name="T22" fmla="*/ 2147483647 w 768"/>
                  <a:gd name="T23" fmla="*/ 2147483647 h 544"/>
                  <a:gd name="T24" fmla="*/ 2147483647 w 768"/>
                  <a:gd name="T25" fmla="*/ 2147483647 h 544"/>
                  <a:gd name="T26" fmla="*/ 2147483647 w 768"/>
                  <a:gd name="T27" fmla="*/ 2147483647 h 544"/>
                  <a:gd name="T28" fmla="*/ 2147483647 w 768"/>
                  <a:gd name="T29" fmla="*/ 2147483647 h 544"/>
                  <a:gd name="T30" fmla="*/ 2147483647 w 768"/>
                  <a:gd name="T31" fmla="*/ 2147483647 h 544"/>
                  <a:gd name="T32" fmla="*/ 2147483647 w 768"/>
                  <a:gd name="T33" fmla="*/ 2147483647 h 544"/>
                  <a:gd name="T34" fmla="*/ 2147483647 w 768"/>
                  <a:gd name="T35" fmla="*/ 2147483647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8"/>
                  <a:gd name="T55" fmla="*/ 0 h 544"/>
                  <a:gd name="T56" fmla="*/ 768 w 768"/>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8" h="544">
                    <a:moveTo>
                      <a:pt x="0" y="8"/>
                    </a:moveTo>
                    <a:cubicBezTo>
                      <a:pt x="0" y="4"/>
                      <a:pt x="4" y="0"/>
                      <a:pt x="8" y="0"/>
                    </a:cubicBezTo>
                    <a:lnTo>
                      <a:pt x="760" y="0"/>
                    </a:lnTo>
                    <a:cubicBezTo>
                      <a:pt x="765" y="0"/>
                      <a:pt x="768" y="4"/>
                      <a:pt x="768" y="8"/>
                    </a:cubicBezTo>
                    <a:lnTo>
                      <a:pt x="768" y="536"/>
                    </a:lnTo>
                    <a:cubicBezTo>
                      <a:pt x="768" y="541"/>
                      <a:pt x="765" y="544"/>
                      <a:pt x="760" y="544"/>
                    </a:cubicBezTo>
                    <a:lnTo>
                      <a:pt x="8" y="544"/>
                    </a:lnTo>
                    <a:cubicBezTo>
                      <a:pt x="4" y="544"/>
                      <a:pt x="0" y="541"/>
                      <a:pt x="0" y="536"/>
                    </a:cubicBezTo>
                    <a:lnTo>
                      <a:pt x="0" y="8"/>
                    </a:lnTo>
                    <a:close/>
                    <a:moveTo>
                      <a:pt x="16" y="536"/>
                    </a:moveTo>
                    <a:lnTo>
                      <a:pt x="8" y="528"/>
                    </a:lnTo>
                    <a:lnTo>
                      <a:pt x="760" y="528"/>
                    </a:lnTo>
                    <a:lnTo>
                      <a:pt x="752" y="536"/>
                    </a:lnTo>
                    <a:lnTo>
                      <a:pt x="752" y="8"/>
                    </a:lnTo>
                    <a:lnTo>
                      <a:pt x="760"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sp>
            <p:nvSpPr>
              <p:cNvPr id="28924" name="Freeform 292"/>
              <p:cNvSpPr>
                <a:spLocks noChangeArrowheads="1"/>
              </p:cNvSpPr>
              <p:nvPr/>
            </p:nvSpPr>
            <p:spPr bwMode="auto">
              <a:xfrm flipH="1">
                <a:off x="7429500" y="3352800"/>
                <a:ext cx="914400" cy="387350"/>
              </a:xfrm>
              <a:custGeom>
                <a:avLst/>
                <a:gdLst>
                  <a:gd name="T0" fmla="*/ 0 w 672123"/>
                  <a:gd name="T1" fmla="*/ 0 h 374650"/>
                  <a:gd name="T2" fmla="*/ 41516425 w 672123"/>
                  <a:gd name="T3" fmla="*/ 0 h 374650"/>
                  <a:gd name="T4" fmla="*/ 52447067 w 672123"/>
                  <a:gd name="T5" fmla="*/ 9505 h 374650"/>
                  <a:gd name="T6" fmla="*/ 68039347 w 672123"/>
                  <a:gd name="T7" fmla="*/ 603467 h 374650"/>
                  <a:gd name="T8" fmla="*/ 55282021 w 672123"/>
                  <a:gd name="T9" fmla="*/ 617725 h 374650"/>
                  <a:gd name="T10" fmla="*/ 0 w 672123"/>
                  <a:gd name="T11" fmla="*/ 617725 h 374650"/>
                  <a:gd name="T12" fmla="*/ 0 w 672123"/>
                  <a:gd name="T13" fmla="*/ 0 h 374650"/>
                  <a:gd name="T14" fmla="*/ 0 60000 65536"/>
                  <a:gd name="T15" fmla="*/ 0 60000 65536"/>
                  <a:gd name="T16" fmla="*/ 0 60000 65536"/>
                  <a:gd name="T17" fmla="*/ 0 60000 65536"/>
                  <a:gd name="T18" fmla="*/ 0 60000 65536"/>
                  <a:gd name="T19" fmla="*/ 0 60000 65536"/>
                  <a:gd name="T20" fmla="*/ 0 60000 65536"/>
                  <a:gd name="T21" fmla="*/ 0 w 672123"/>
                  <a:gd name="T22" fmla="*/ 0 h 374650"/>
                  <a:gd name="T23" fmla="*/ 672123 w 672123"/>
                  <a:gd name="T24" fmla="*/ 374650 h 3746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2123" h="374650">
                    <a:moveTo>
                      <a:pt x="0" y="0"/>
                    </a:moveTo>
                    <a:lnTo>
                      <a:pt x="410118" y="0"/>
                    </a:lnTo>
                    <a:lnTo>
                      <a:pt x="518095" y="5764"/>
                    </a:lnTo>
                    <a:lnTo>
                      <a:pt x="672123" y="366004"/>
                    </a:lnTo>
                    <a:lnTo>
                      <a:pt x="546100" y="374650"/>
                    </a:lnTo>
                    <a:lnTo>
                      <a:pt x="0" y="374650"/>
                    </a:lnTo>
                    <a:lnTo>
                      <a:pt x="0" y="0"/>
                    </a:lnTo>
                    <a:close/>
                  </a:path>
                </a:pathLst>
              </a:custGeom>
              <a:noFill/>
              <a:ln w="9525">
                <a:solidFill>
                  <a:srgbClr val="385D8A"/>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8925" name="Freeform 293"/>
              <p:cNvSpPr>
                <a:spLocks noChangeArrowheads="1"/>
              </p:cNvSpPr>
              <p:nvPr/>
            </p:nvSpPr>
            <p:spPr bwMode="auto">
              <a:xfrm flipH="1">
                <a:off x="7797800" y="2546350"/>
                <a:ext cx="571500" cy="412750"/>
              </a:xfrm>
              <a:custGeom>
                <a:avLst/>
                <a:gdLst>
                  <a:gd name="T0" fmla="*/ 0 w 420077"/>
                  <a:gd name="T1" fmla="*/ 1601572 h 374650"/>
                  <a:gd name="T2" fmla="*/ 0 w 420077"/>
                  <a:gd name="T3" fmla="*/ 0 h 374650"/>
                  <a:gd name="T4" fmla="*/ 25451514 w 420077"/>
                  <a:gd name="T5" fmla="*/ 0 h 374650"/>
                  <a:gd name="T6" fmla="*/ 42524495 w 420077"/>
                  <a:gd name="T7" fmla="*/ 1564612 h 374650"/>
                  <a:gd name="T8" fmla="*/ 0 w 420077"/>
                  <a:gd name="T9" fmla="*/ 1601572 h 374650"/>
                  <a:gd name="T10" fmla="*/ 0 60000 65536"/>
                  <a:gd name="T11" fmla="*/ 0 60000 65536"/>
                  <a:gd name="T12" fmla="*/ 0 60000 65536"/>
                  <a:gd name="T13" fmla="*/ 0 60000 65536"/>
                  <a:gd name="T14" fmla="*/ 0 60000 65536"/>
                  <a:gd name="T15" fmla="*/ 0 w 420077"/>
                  <a:gd name="T16" fmla="*/ 0 h 374650"/>
                  <a:gd name="T17" fmla="*/ 420077 w 420077"/>
                  <a:gd name="T18" fmla="*/ 374650 h 374650"/>
                </a:gdLst>
                <a:ahLst/>
                <a:cxnLst>
                  <a:cxn ang="T10">
                    <a:pos x="T0" y="T1"/>
                  </a:cxn>
                  <a:cxn ang="T11">
                    <a:pos x="T2" y="T3"/>
                  </a:cxn>
                  <a:cxn ang="T12">
                    <a:pos x="T4" y="T5"/>
                  </a:cxn>
                  <a:cxn ang="T13">
                    <a:pos x="T6" y="T7"/>
                  </a:cxn>
                  <a:cxn ang="T14">
                    <a:pos x="T8" y="T9"/>
                  </a:cxn>
                </a:cxnLst>
                <a:rect l="T15" t="T16" r="T17" b="T18"/>
                <a:pathLst>
                  <a:path w="420077" h="374650">
                    <a:moveTo>
                      <a:pt x="0" y="374650"/>
                    </a:moveTo>
                    <a:lnTo>
                      <a:pt x="0" y="0"/>
                    </a:lnTo>
                    <a:lnTo>
                      <a:pt x="251422" y="0"/>
                    </a:lnTo>
                    <a:lnTo>
                      <a:pt x="420077" y="366004"/>
                    </a:lnTo>
                    <a:lnTo>
                      <a:pt x="0" y="374650"/>
                    </a:lnTo>
                    <a:close/>
                  </a:path>
                </a:pathLst>
              </a:custGeom>
              <a:noFill/>
              <a:ln w="9525">
                <a:solidFill>
                  <a:srgbClr val="385D8A"/>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8926" name="Freeform 294"/>
              <p:cNvSpPr>
                <a:spLocks noChangeArrowheads="1"/>
              </p:cNvSpPr>
              <p:nvPr/>
            </p:nvSpPr>
            <p:spPr bwMode="auto">
              <a:xfrm flipH="1">
                <a:off x="7632700" y="2927350"/>
                <a:ext cx="361950" cy="412750"/>
              </a:xfrm>
              <a:custGeom>
                <a:avLst/>
                <a:gdLst>
                  <a:gd name="T0" fmla="*/ 0 w 266049"/>
                  <a:gd name="T1" fmla="*/ 1601572 h 374650"/>
                  <a:gd name="T2" fmla="*/ 944960 w 266049"/>
                  <a:gd name="T3" fmla="*/ 0 h 374650"/>
                  <a:gd name="T4" fmla="*/ 15592016 w 266049"/>
                  <a:gd name="T5" fmla="*/ 24638 h 374650"/>
                  <a:gd name="T6" fmla="*/ 26931788 w 266049"/>
                  <a:gd name="T7" fmla="*/ 1564612 h 374650"/>
                  <a:gd name="T8" fmla="*/ 0 w 266049"/>
                  <a:gd name="T9" fmla="*/ 1601572 h 374650"/>
                  <a:gd name="T10" fmla="*/ 0 60000 65536"/>
                  <a:gd name="T11" fmla="*/ 0 60000 65536"/>
                  <a:gd name="T12" fmla="*/ 0 60000 65536"/>
                  <a:gd name="T13" fmla="*/ 0 60000 65536"/>
                  <a:gd name="T14" fmla="*/ 0 60000 65536"/>
                  <a:gd name="T15" fmla="*/ 0 w 266049"/>
                  <a:gd name="T16" fmla="*/ 0 h 374650"/>
                  <a:gd name="T17" fmla="*/ 266049 w 266049"/>
                  <a:gd name="T18" fmla="*/ 374650 h 374650"/>
                </a:gdLst>
                <a:ahLst/>
                <a:cxnLst>
                  <a:cxn ang="T10">
                    <a:pos x="T0" y="T1"/>
                  </a:cxn>
                  <a:cxn ang="T11">
                    <a:pos x="T2" y="T3"/>
                  </a:cxn>
                  <a:cxn ang="T12">
                    <a:pos x="T4" y="T5"/>
                  </a:cxn>
                  <a:cxn ang="T13">
                    <a:pos x="T6" y="T7"/>
                  </a:cxn>
                  <a:cxn ang="T14">
                    <a:pos x="T8" y="T9"/>
                  </a:cxn>
                </a:cxnLst>
                <a:rect l="T15" t="T16" r="T17" b="T18"/>
                <a:pathLst>
                  <a:path w="266049" h="374650">
                    <a:moveTo>
                      <a:pt x="0" y="374650"/>
                    </a:moveTo>
                    <a:lnTo>
                      <a:pt x="9335" y="0"/>
                    </a:lnTo>
                    <a:lnTo>
                      <a:pt x="154028" y="5764"/>
                    </a:lnTo>
                    <a:lnTo>
                      <a:pt x="266049" y="366004"/>
                    </a:lnTo>
                    <a:lnTo>
                      <a:pt x="0" y="374650"/>
                    </a:lnTo>
                    <a:close/>
                  </a:path>
                </a:pathLst>
              </a:custGeom>
              <a:noFill/>
              <a:ln w="9525">
                <a:solidFill>
                  <a:srgbClr val="385D8A"/>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8927" name="Freeform 157"/>
              <p:cNvSpPr>
                <a:spLocks noEditPoints="1"/>
              </p:cNvSpPr>
              <p:nvPr/>
            </p:nvSpPr>
            <p:spPr bwMode="auto">
              <a:xfrm>
                <a:off x="8062913" y="3729038"/>
                <a:ext cx="869950" cy="392112"/>
              </a:xfrm>
              <a:custGeom>
                <a:avLst/>
                <a:gdLst>
                  <a:gd name="T0" fmla="*/ 0 w 1216"/>
                  <a:gd name="T1" fmla="*/ 2147483647 h 528"/>
                  <a:gd name="T2" fmla="*/ 2147483647 w 1216"/>
                  <a:gd name="T3" fmla="*/ 0 h 528"/>
                  <a:gd name="T4" fmla="*/ 2147483647 w 1216"/>
                  <a:gd name="T5" fmla="*/ 0 h 528"/>
                  <a:gd name="T6" fmla="*/ 2147483647 w 1216"/>
                  <a:gd name="T7" fmla="*/ 2147483647 h 528"/>
                  <a:gd name="T8" fmla="*/ 2147483647 w 1216"/>
                  <a:gd name="T9" fmla="*/ 2147483647 h 528"/>
                  <a:gd name="T10" fmla="*/ 2147483647 w 1216"/>
                  <a:gd name="T11" fmla="*/ 2147483647 h 528"/>
                  <a:gd name="T12" fmla="*/ 2147483647 w 1216"/>
                  <a:gd name="T13" fmla="*/ 2147483647 h 528"/>
                  <a:gd name="T14" fmla="*/ 0 w 1216"/>
                  <a:gd name="T15" fmla="*/ 2147483647 h 528"/>
                  <a:gd name="T16" fmla="*/ 0 w 1216"/>
                  <a:gd name="T17" fmla="*/ 2147483647 h 528"/>
                  <a:gd name="T18" fmla="*/ 2147483647 w 1216"/>
                  <a:gd name="T19" fmla="*/ 2147483647 h 528"/>
                  <a:gd name="T20" fmla="*/ 2147483647 w 1216"/>
                  <a:gd name="T21" fmla="*/ 2147483647 h 528"/>
                  <a:gd name="T22" fmla="*/ 2147483647 w 1216"/>
                  <a:gd name="T23" fmla="*/ 2147483647 h 528"/>
                  <a:gd name="T24" fmla="*/ 2147483647 w 1216"/>
                  <a:gd name="T25" fmla="*/ 2147483647 h 528"/>
                  <a:gd name="T26" fmla="*/ 2147483647 w 1216"/>
                  <a:gd name="T27" fmla="*/ 2147483647 h 528"/>
                  <a:gd name="T28" fmla="*/ 2147483647 w 1216"/>
                  <a:gd name="T29" fmla="*/ 2147483647 h 528"/>
                  <a:gd name="T30" fmla="*/ 2147483647 w 1216"/>
                  <a:gd name="T31" fmla="*/ 2147483647 h 528"/>
                  <a:gd name="T32" fmla="*/ 2147483647 w 1216"/>
                  <a:gd name="T33" fmla="*/ 2147483647 h 528"/>
                  <a:gd name="T34" fmla="*/ 2147483647 w 1216"/>
                  <a:gd name="T35" fmla="*/ 2147483647 h 5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28"/>
                  <a:gd name="T56" fmla="*/ 1216 w 1216"/>
                  <a:gd name="T57" fmla="*/ 528 h 5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28">
                    <a:moveTo>
                      <a:pt x="0" y="8"/>
                    </a:moveTo>
                    <a:cubicBezTo>
                      <a:pt x="0" y="4"/>
                      <a:pt x="4" y="0"/>
                      <a:pt x="8" y="0"/>
                    </a:cubicBezTo>
                    <a:lnTo>
                      <a:pt x="1208" y="0"/>
                    </a:lnTo>
                    <a:cubicBezTo>
                      <a:pt x="1213" y="0"/>
                      <a:pt x="1216" y="4"/>
                      <a:pt x="1216" y="8"/>
                    </a:cubicBezTo>
                    <a:lnTo>
                      <a:pt x="1216" y="520"/>
                    </a:lnTo>
                    <a:cubicBezTo>
                      <a:pt x="1216" y="525"/>
                      <a:pt x="1213" y="528"/>
                      <a:pt x="1208" y="528"/>
                    </a:cubicBezTo>
                    <a:lnTo>
                      <a:pt x="8" y="528"/>
                    </a:lnTo>
                    <a:cubicBezTo>
                      <a:pt x="4" y="528"/>
                      <a:pt x="0" y="525"/>
                      <a:pt x="0" y="520"/>
                    </a:cubicBezTo>
                    <a:lnTo>
                      <a:pt x="0" y="8"/>
                    </a:lnTo>
                    <a:close/>
                    <a:moveTo>
                      <a:pt x="16" y="520"/>
                    </a:moveTo>
                    <a:lnTo>
                      <a:pt x="8" y="512"/>
                    </a:lnTo>
                    <a:lnTo>
                      <a:pt x="1208" y="512"/>
                    </a:lnTo>
                    <a:lnTo>
                      <a:pt x="1200" y="520"/>
                    </a:lnTo>
                    <a:lnTo>
                      <a:pt x="1200" y="8"/>
                    </a:lnTo>
                    <a:lnTo>
                      <a:pt x="1208" y="16"/>
                    </a:lnTo>
                    <a:lnTo>
                      <a:pt x="8" y="16"/>
                    </a:lnTo>
                    <a:lnTo>
                      <a:pt x="16" y="8"/>
                    </a:lnTo>
                    <a:lnTo>
                      <a:pt x="16" y="520"/>
                    </a:lnTo>
                    <a:close/>
                  </a:path>
                </a:pathLst>
              </a:custGeom>
              <a:solidFill>
                <a:srgbClr val="385D8A"/>
              </a:solidFill>
              <a:ln w="0">
                <a:solidFill>
                  <a:srgbClr val="385D8A"/>
                </a:solidFill>
                <a:round/>
                <a:headEnd/>
                <a:tailEnd/>
              </a:ln>
            </p:spPr>
            <p:txBody>
              <a:bodyPr/>
              <a:lstStyle/>
              <a:p>
                <a:endParaRPr lang="ru-RU"/>
              </a:p>
            </p:txBody>
          </p:sp>
          <p:sp>
            <p:nvSpPr>
              <p:cNvPr id="28928" name="Freeform 161"/>
              <p:cNvSpPr>
                <a:spLocks noEditPoints="1"/>
              </p:cNvSpPr>
              <p:nvPr/>
            </p:nvSpPr>
            <p:spPr bwMode="auto">
              <a:xfrm>
                <a:off x="8415338" y="4084638"/>
                <a:ext cx="538163" cy="390525"/>
              </a:xfrm>
              <a:custGeom>
                <a:avLst/>
                <a:gdLst>
                  <a:gd name="T0" fmla="*/ 0 w 752"/>
                  <a:gd name="T1" fmla="*/ 2147483647 h 544"/>
                  <a:gd name="T2" fmla="*/ 2147483647 w 752"/>
                  <a:gd name="T3" fmla="*/ 0 h 544"/>
                  <a:gd name="T4" fmla="*/ 2147483647 w 752"/>
                  <a:gd name="T5" fmla="*/ 0 h 544"/>
                  <a:gd name="T6" fmla="*/ 2147483647 w 752"/>
                  <a:gd name="T7" fmla="*/ 2147483647 h 544"/>
                  <a:gd name="T8" fmla="*/ 2147483647 w 752"/>
                  <a:gd name="T9" fmla="*/ 2147483647 h 544"/>
                  <a:gd name="T10" fmla="*/ 2147483647 w 752"/>
                  <a:gd name="T11" fmla="*/ 2147483647 h 544"/>
                  <a:gd name="T12" fmla="*/ 2147483647 w 752"/>
                  <a:gd name="T13" fmla="*/ 2147483647 h 544"/>
                  <a:gd name="T14" fmla="*/ 0 w 752"/>
                  <a:gd name="T15" fmla="*/ 2147483647 h 544"/>
                  <a:gd name="T16" fmla="*/ 0 w 752"/>
                  <a:gd name="T17" fmla="*/ 2147483647 h 544"/>
                  <a:gd name="T18" fmla="*/ 2147483647 w 752"/>
                  <a:gd name="T19" fmla="*/ 2147483647 h 544"/>
                  <a:gd name="T20" fmla="*/ 2147483647 w 752"/>
                  <a:gd name="T21" fmla="*/ 2147483647 h 544"/>
                  <a:gd name="T22" fmla="*/ 2147483647 w 752"/>
                  <a:gd name="T23" fmla="*/ 2147483647 h 544"/>
                  <a:gd name="T24" fmla="*/ 2147483647 w 752"/>
                  <a:gd name="T25" fmla="*/ 2147483647 h 544"/>
                  <a:gd name="T26" fmla="*/ 2147483647 w 752"/>
                  <a:gd name="T27" fmla="*/ 2147483647 h 544"/>
                  <a:gd name="T28" fmla="*/ 2147483647 w 752"/>
                  <a:gd name="T29" fmla="*/ 2147483647 h 544"/>
                  <a:gd name="T30" fmla="*/ 2147483647 w 752"/>
                  <a:gd name="T31" fmla="*/ 2147483647 h 544"/>
                  <a:gd name="T32" fmla="*/ 2147483647 w 752"/>
                  <a:gd name="T33" fmla="*/ 2147483647 h 544"/>
                  <a:gd name="T34" fmla="*/ 2147483647 w 752"/>
                  <a:gd name="T35" fmla="*/ 2147483647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2"/>
                  <a:gd name="T55" fmla="*/ 0 h 544"/>
                  <a:gd name="T56" fmla="*/ 752 w 752"/>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2" h="544">
                    <a:moveTo>
                      <a:pt x="0" y="8"/>
                    </a:moveTo>
                    <a:cubicBezTo>
                      <a:pt x="0" y="4"/>
                      <a:pt x="4" y="0"/>
                      <a:pt x="8" y="0"/>
                    </a:cubicBezTo>
                    <a:lnTo>
                      <a:pt x="744" y="0"/>
                    </a:lnTo>
                    <a:cubicBezTo>
                      <a:pt x="749" y="0"/>
                      <a:pt x="752" y="4"/>
                      <a:pt x="752" y="8"/>
                    </a:cubicBezTo>
                    <a:lnTo>
                      <a:pt x="752" y="536"/>
                    </a:lnTo>
                    <a:cubicBezTo>
                      <a:pt x="752" y="541"/>
                      <a:pt x="749" y="544"/>
                      <a:pt x="744" y="544"/>
                    </a:cubicBezTo>
                    <a:lnTo>
                      <a:pt x="8" y="544"/>
                    </a:lnTo>
                    <a:cubicBezTo>
                      <a:pt x="4" y="544"/>
                      <a:pt x="0" y="541"/>
                      <a:pt x="0" y="536"/>
                    </a:cubicBezTo>
                    <a:lnTo>
                      <a:pt x="0" y="8"/>
                    </a:lnTo>
                    <a:close/>
                    <a:moveTo>
                      <a:pt x="16" y="536"/>
                    </a:moveTo>
                    <a:lnTo>
                      <a:pt x="8" y="528"/>
                    </a:lnTo>
                    <a:lnTo>
                      <a:pt x="744" y="528"/>
                    </a:lnTo>
                    <a:lnTo>
                      <a:pt x="736" y="536"/>
                    </a:lnTo>
                    <a:lnTo>
                      <a:pt x="736" y="8"/>
                    </a:lnTo>
                    <a:lnTo>
                      <a:pt x="744"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sp>
            <p:nvSpPr>
              <p:cNvPr id="28929" name="Freeform 297"/>
              <p:cNvSpPr>
                <a:spLocks noChangeArrowheads="1"/>
              </p:cNvSpPr>
              <p:nvPr/>
            </p:nvSpPr>
            <p:spPr bwMode="auto">
              <a:xfrm flipH="1">
                <a:off x="7239000" y="3740150"/>
                <a:ext cx="850900" cy="387350"/>
              </a:xfrm>
              <a:custGeom>
                <a:avLst/>
                <a:gdLst>
                  <a:gd name="T0" fmla="*/ 0 w 672123"/>
                  <a:gd name="T1" fmla="*/ 0 h 374650"/>
                  <a:gd name="T2" fmla="*/ 14104415 w 672123"/>
                  <a:gd name="T3" fmla="*/ 0 h 374650"/>
                  <a:gd name="T4" fmla="*/ 17817860 w 672123"/>
                  <a:gd name="T5" fmla="*/ 9505 h 374650"/>
                  <a:gd name="T6" fmla="*/ 23115074 w 672123"/>
                  <a:gd name="T7" fmla="*/ 603467 h 374650"/>
                  <a:gd name="T8" fmla="*/ 18780993 w 672123"/>
                  <a:gd name="T9" fmla="*/ 617725 h 374650"/>
                  <a:gd name="T10" fmla="*/ 0 w 672123"/>
                  <a:gd name="T11" fmla="*/ 617725 h 374650"/>
                  <a:gd name="T12" fmla="*/ 0 w 672123"/>
                  <a:gd name="T13" fmla="*/ 0 h 374650"/>
                  <a:gd name="T14" fmla="*/ 0 60000 65536"/>
                  <a:gd name="T15" fmla="*/ 0 60000 65536"/>
                  <a:gd name="T16" fmla="*/ 0 60000 65536"/>
                  <a:gd name="T17" fmla="*/ 0 60000 65536"/>
                  <a:gd name="T18" fmla="*/ 0 60000 65536"/>
                  <a:gd name="T19" fmla="*/ 0 60000 65536"/>
                  <a:gd name="T20" fmla="*/ 0 60000 65536"/>
                  <a:gd name="T21" fmla="*/ 0 w 672123"/>
                  <a:gd name="T22" fmla="*/ 0 h 374650"/>
                  <a:gd name="T23" fmla="*/ 672123 w 672123"/>
                  <a:gd name="T24" fmla="*/ 374650 h 3746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2123" h="374650">
                    <a:moveTo>
                      <a:pt x="0" y="0"/>
                    </a:moveTo>
                    <a:lnTo>
                      <a:pt x="410118" y="0"/>
                    </a:lnTo>
                    <a:lnTo>
                      <a:pt x="518095" y="5764"/>
                    </a:lnTo>
                    <a:lnTo>
                      <a:pt x="672123" y="366004"/>
                    </a:lnTo>
                    <a:lnTo>
                      <a:pt x="546100" y="374650"/>
                    </a:lnTo>
                    <a:lnTo>
                      <a:pt x="0" y="374650"/>
                    </a:lnTo>
                    <a:lnTo>
                      <a:pt x="0" y="0"/>
                    </a:lnTo>
                    <a:close/>
                  </a:path>
                </a:pathLst>
              </a:custGeom>
              <a:noFill/>
              <a:ln w="9525">
                <a:solidFill>
                  <a:srgbClr val="385D8A"/>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8930" name="Freeform 155"/>
              <p:cNvSpPr>
                <a:spLocks noEditPoints="1"/>
              </p:cNvSpPr>
              <p:nvPr/>
            </p:nvSpPr>
            <p:spPr bwMode="auto">
              <a:xfrm>
                <a:off x="7556499" y="4133850"/>
                <a:ext cx="850901" cy="354013"/>
              </a:xfrm>
              <a:custGeom>
                <a:avLst/>
                <a:gdLst>
                  <a:gd name="T0" fmla="*/ 0 w 1216"/>
                  <a:gd name="T1" fmla="*/ 2147483647 h 544"/>
                  <a:gd name="T2" fmla="*/ 2147483647 w 1216"/>
                  <a:gd name="T3" fmla="*/ 0 h 544"/>
                  <a:gd name="T4" fmla="*/ 2147483647 w 1216"/>
                  <a:gd name="T5" fmla="*/ 0 h 544"/>
                  <a:gd name="T6" fmla="*/ 2147483647 w 1216"/>
                  <a:gd name="T7" fmla="*/ 2147483647 h 544"/>
                  <a:gd name="T8" fmla="*/ 2147483647 w 1216"/>
                  <a:gd name="T9" fmla="*/ 2147483647 h 544"/>
                  <a:gd name="T10" fmla="*/ 2147483647 w 1216"/>
                  <a:gd name="T11" fmla="*/ 2147483647 h 544"/>
                  <a:gd name="T12" fmla="*/ 2147483647 w 1216"/>
                  <a:gd name="T13" fmla="*/ 2147483647 h 544"/>
                  <a:gd name="T14" fmla="*/ 0 w 1216"/>
                  <a:gd name="T15" fmla="*/ 2147483647 h 544"/>
                  <a:gd name="T16" fmla="*/ 0 w 1216"/>
                  <a:gd name="T17" fmla="*/ 2147483647 h 544"/>
                  <a:gd name="T18" fmla="*/ 2147483647 w 1216"/>
                  <a:gd name="T19" fmla="*/ 2147483647 h 544"/>
                  <a:gd name="T20" fmla="*/ 2147483647 w 1216"/>
                  <a:gd name="T21" fmla="*/ 2147483647 h 544"/>
                  <a:gd name="T22" fmla="*/ 2147483647 w 1216"/>
                  <a:gd name="T23" fmla="*/ 2147483647 h 544"/>
                  <a:gd name="T24" fmla="*/ 2147483647 w 1216"/>
                  <a:gd name="T25" fmla="*/ 2147483647 h 544"/>
                  <a:gd name="T26" fmla="*/ 2147483647 w 1216"/>
                  <a:gd name="T27" fmla="*/ 2147483647 h 544"/>
                  <a:gd name="T28" fmla="*/ 2147483647 w 1216"/>
                  <a:gd name="T29" fmla="*/ 2147483647 h 544"/>
                  <a:gd name="T30" fmla="*/ 2147483647 w 1216"/>
                  <a:gd name="T31" fmla="*/ 2147483647 h 544"/>
                  <a:gd name="T32" fmla="*/ 2147483647 w 1216"/>
                  <a:gd name="T33" fmla="*/ 2147483647 h 544"/>
                  <a:gd name="T34" fmla="*/ 2147483647 w 1216"/>
                  <a:gd name="T35" fmla="*/ 2147483647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44"/>
                  <a:gd name="T56" fmla="*/ 1216 w 1216"/>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44">
                    <a:moveTo>
                      <a:pt x="0" y="8"/>
                    </a:moveTo>
                    <a:cubicBezTo>
                      <a:pt x="0" y="4"/>
                      <a:pt x="4" y="0"/>
                      <a:pt x="8" y="0"/>
                    </a:cubicBezTo>
                    <a:lnTo>
                      <a:pt x="1208" y="0"/>
                    </a:lnTo>
                    <a:cubicBezTo>
                      <a:pt x="1213" y="0"/>
                      <a:pt x="1216" y="4"/>
                      <a:pt x="1216" y="8"/>
                    </a:cubicBezTo>
                    <a:lnTo>
                      <a:pt x="1216" y="536"/>
                    </a:lnTo>
                    <a:cubicBezTo>
                      <a:pt x="1216" y="541"/>
                      <a:pt x="1213" y="544"/>
                      <a:pt x="1208" y="544"/>
                    </a:cubicBezTo>
                    <a:lnTo>
                      <a:pt x="8" y="544"/>
                    </a:lnTo>
                    <a:cubicBezTo>
                      <a:pt x="4" y="544"/>
                      <a:pt x="0" y="541"/>
                      <a:pt x="0" y="536"/>
                    </a:cubicBezTo>
                    <a:lnTo>
                      <a:pt x="0" y="8"/>
                    </a:lnTo>
                    <a:close/>
                    <a:moveTo>
                      <a:pt x="16" y="536"/>
                    </a:moveTo>
                    <a:lnTo>
                      <a:pt x="8" y="528"/>
                    </a:lnTo>
                    <a:lnTo>
                      <a:pt x="1208" y="528"/>
                    </a:lnTo>
                    <a:lnTo>
                      <a:pt x="1200" y="536"/>
                    </a:lnTo>
                    <a:lnTo>
                      <a:pt x="1200" y="8"/>
                    </a:lnTo>
                    <a:lnTo>
                      <a:pt x="1208"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sp>
            <p:nvSpPr>
              <p:cNvPr id="28931" name="Freeform 299"/>
              <p:cNvSpPr>
                <a:spLocks noChangeArrowheads="1"/>
              </p:cNvSpPr>
              <p:nvPr/>
            </p:nvSpPr>
            <p:spPr bwMode="auto">
              <a:xfrm flipH="1">
                <a:off x="7137400" y="4121150"/>
                <a:ext cx="412750" cy="361950"/>
              </a:xfrm>
              <a:custGeom>
                <a:avLst/>
                <a:gdLst>
                  <a:gd name="T0" fmla="*/ 0 w 320244"/>
                  <a:gd name="T1" fmla="*/ 223341 h 374650"/>
                  <a:gd name="T2" fmla="*/ 420001 w 320244"/>
                  <a:gd name="T3" fmla="*/ 0 h 374650"/>
                  <a:gd name="T4" fmla="*/ 10254008 w 320244"/>
                  <a:gd name="T5" fmla="*/ 3437 h 374650"/>
                  <a:gd name="T6" fmla="*/ 14406935 w 320244"/>
                  <a:gd name="T7" fmla="*/ 218188 h 374650"/>
                  <a:gd name="T8" fmla="*/ 0 w 320244"/>
                  <a:gd name="T9" fmla="*/ 223341 h 374650"/>
                  <a:gd name="T10" fmla="*/ 0 60000 65536"/>
                  <a:gd name="T11" fmla="*/ 0 60000 65536"/>
                  <a:gd name="T12" fmla="*/ 0 60000 65536"/>
                  <a:gd name="T13" fmla="*/ 0 60000 65536"/>
                  <a:gd name="T14" fmla="*/ 0 60000 65536"/>
                  <a:gd name="T15" fmla="*/ 0 w 320244"/>
                  <a:gd name="T16" fmla="*/ 0 h 374650"/>
                  <a:gd name="T17" fmla="*/ 320244 w 320244"/>
                  <a:gd name="T18" fmla="*/ 374650 h 374650"/>
                </a:gdLst>
                <a:ahLst/>
                <a:cxnLst>
                  <a:cxn ang="T10">
                    <a:pos x="T0" y="T1"/>
                  </a:cxn>
                  <a:cxn ang="T11">
                    <a:pos x="T2" y="T3"/>
                  </a:cxn>
                  <a:cxn ang="T12">
                    <a:pos x="T4" y="T5"/>
                  </a:cxn>
                  <a:cxn ang="T13">
                    <a:pos x="T6" y="T7"/>
                  </a:cxn>
                  <a:cxn ang="T14">
                    <a:pos x="T8" y="T9"/>
                  </a:cxn>
                </a:cxnLst>
                <a:rect l="T15" t="T16" r="T17" b="T18"/>
                <a:pathLst>
                  <a:path w="320244" h="374650">
                    <a:moveTo>
                      <a:pt x="0" y="374650"/>
                    </a:moveTo>
                    <a:lnTo>
                      <a:pt x="9335" y="0"/>
                    </a:lnTo>
                    <a:lnTo>
                      <a:pt x="227931" y="5764"/>
                    </a:lnTo>
                    <a:lnTo>
                      <a:pt x="320244" y="366004"/>
                    </a:lnTo>
                    <a:lnTo>
                      <a:pt x="0" y="374650"/>
                    </a:lnTo>
                    <a:close/>
                  </a:path>
                </a:pathLst>
              </a:custGeom>
              <a:noFill/>
              <a:ln w="9525">
                <a:solidFill>
                  <a:srgbClr val="385D8A"/>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8932" name="Freeform 300"/>
              <p:cNvSpPr>
                <a:spLocks noChangeArrowheads="1"/>
              </p:cNvSpPr>
              <p:nvPr/>
            </p:nvSpPr>
            <p:spPr bwMode="auto">
              <a:xfrm>
                <a:off x="5314950" y="2152650"/>
                <a:ext cx="412750" cy="361950"/>
              </a:xfrm>
              <a:custGeom>
                <a:avLst/>
                <a:gdLst>
                  <a:gd name="T0" fmla="*/ 0 w 320244"/>
                  <a:gd name="T1" fmla="*/ 223341 h 374650"/>
                  <a:gd name="T2" fmla="*/ 420001 w 320244"/>
                  <a:gd name="T3" fmla="*/ 0 h 374650"/>
                  <a:gd name="T4" fmla="*/ 10254008 w 320244"/>
                  <a:gd name="T5" fmla="*/ 3437 h 374650"/>
                  <a:gd name="T6" fmla="*/ 14406935 w 320244"/>
                  <a:gd name="T7" fmla="*/ 218188 h 374650"/>
                  <a:gd name="T8" fmla="*/ 0 w 320244"/>
                  <a:gd name="T9" fmla="*/ 223341 h 374650"/>
                  <a:gd name="T10" fmla="*/ 0 60000 65536"/>
                  <a:gd name="T11" fmla="*/ 0 60000 65536"/>
                  <a:gd name="T12" fmla="*/ 0 60000 65536"/>
                  <a:gd name="T13" fmla="*/ 0 60000 65536"/>
                  <a:gd name="T14" fmla="*/ 0 60000 65536"/>
                  <a:gd name="T15" fmla="*/ 0 w 320244"/>
                  <a:gd name="T16" fmla="*/ 0 h 374650"/>
                  <a:gd name="T17" fmla="*/ 320244 w 320244"/>
                  <a:gd name="T18" fmla="*/ 374650 h 374650"/>
                </a:gdLst>
                <a:ahLst/>
                <a:cxnLst>
                  <a:cxn ang="T10">
                    <a:pos x="T0" y="T1"/>
                  </a:cxn>
                  <a:cxn ang="T11">
                    <a:pos x="T2" y="T3"/>
                  </a:cxn>
                  <a:cxn ang="T12">
                    <a:pos x="T4" y="T5"/>
                  </a:cxn>
                  <a:cxn ang="T13">
                    <a:pos x="T6" y="T7"/>
                  </a:cxn>
                  <a:cxn ang="T14">
                    <a:pos x="T8" y="T9"/>
                  </a:cxn>
                </a:cxnLst>
                <a:rect l="T15" t="T16" r="T17" b="T18"/>
                <a:pathLst>
                  <a:path w="320244" h="374650">
                    <a:moveTo>
                      <a:pt x="0" y="374650"/>
                    </a:moveTo>
                    <a:lnTo>
                      <a:pt x="9335" y="0"/>
                    </a:lnTo>
                    <a:lnTo>
                      <a:pt x="227931" y="5764"/>
                    </a:lnTo>
                    <a:lnTo>
                      <a:pt x="320244" y="366004"/>
                    </a:lnTo>
                    <a:lnTo>
                      <a:pt x="0" y="374650"/>
                    </a:lnTo>
                    <a:close/>
                  </a:path>
                </a:pathLst>
              </a:custGeom>
              <a:noFill/>
              <a:ln w="9525">
                <a:solidFill>
                  <a:srgbClr val="385D8A"/>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8933" name="Freeform 301"/>
              <p:cNvSpPr>
                <a:spLocks noChangeArrowheads="1"/>
              </p:cNvSpPr>
              <p:nvPr/>
            </p:nvSpPr>
            <p:spPr bwMode="auto">
              <a:xfrm>
                <a:off x="5302250" y="2889250"/>
                <a:ext cx="660400" cy="361950"/>
              </a:xfrm>
              <a:custGeom>
                <a:avLst/>
                <a:gdLst>
                  <a:gd name="T0" fmla="*/ 0 w 320244"/>
                  <a:gd name="T1" fmla="*/ 223341 h 374650"/>
                  <a:gd name="T2" fmla="*/ 484166047 w 320244"/>
                  <a:gd name="T3" fmla="*/ 0 h 374650"/>
                  <a:gd name="T4" fmla="*/ 2147483647 w 320244"/>
                  <a:gd name="T5" fmla="*/ 3437 h 374650"/>
                  <a:gd name="T6" fmla="*/ 2147483647 w 320244"/>
                  <a:gd name="T7" fmla="*/ 218188 h 374650"/>
                  <a:gd name="T8" fmla="*/ 0 w 320244"/>
                  <a:gd name="T9" fmla="*/ 223341 h 374650"/>
                  <a:gd name="T10" fmla="*/ 0 60000 65536"/>
                  <a:gd name="T11" fmla="*/ 0 60000 65536"/>
                  <a:gd name="T12" fmla="*/ 0 60000 65536"/>
                  <a:gd name="T13" fmla="*/ 0 60000 65536"/>
                  <a:gd name="T14" fmla="*/ 0 60000 65536"/>
                  <a:gd name="T15" fmla="*/ 0 w 320244"/>
                  <a:gd name="T16" fmla="*/ 0 h 374650"/>
                  <a:gd name="T17" fmla="*/ 320244 w 320244"/>
                  <a:gd name="T18" fmla="*/ 374650 h 374650"/>
                </a:gdLst>
                <a:ahLst/>
                <a:cxnLst>
                  <a:cxn ang="T10">
                    <a:pos x="T0" y="T1"/>
                  </a:cxn>
                  <a:cxn ang="T11">
                    <a:pos x="T2" y="T3"/>
                  </a:cxn>
                  <a:cxn ang="T12">
                    <a:pos x="T4" y="T5"/>
                  </a:cxn>
                  <a:cxn ang="T13">
                    <a:pos x="T6" y="T7"/>
                  </a:cxn>
                  <a:cxn ang="T14">
                    <a:pos x="T8" y="T9"/>
                  </a:cxn>
                </a:cxnLst>
                <a:rect l="T15" t="T16" r="T17" b="T18"/>
                <a:pathLst>
                  <a:path w="320244" h="374650">
                    <a:moveTo>
                      <a:pt x="0" y="374650"/>
                    </a:moveTo>
                    <a:lnTo>
                      <a:pt x="9335" y="0"/>
                    </a:lnTo>
                    <a:lnTo>
                      <a:pt x="227931" y="5764"/>
                    </a:lnTo>
                    <a:lnTo>
                      <a:pt x="320244" y="366004"/>
                    </a:lnTo>
                    <a:lnTo>
                      <a:pt x="0" y="374650"/>
                    </a:lnTo>
                    <a:close/>
                  </a:path>
                </a:pathLst>
              </a:custGeom>
              <a:noFill/>
              <a:ln w="9525">
                <a:solidFill>
                  <a:srgbClr val="385D8A"/>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8934" name="Freeform 302"/>
              <p:cNvSpPr>
                <a:spLocks noChangeArrowheads="1"/>
              </p:cNvSpPr>
              <p:nvPr/>
            </p:nvSpPr>
            <p:spPr bwMode="auto">
              <a:xfrm>
                <a:off x="5695950" y="3257550"/>
                <a:ext cx="387350" cy="361950"/>
              </a:xfrm>
              <a:custGeom>
                <a:avLst/>
                <a:gdLst>
                  <a:gd name="T0" fmla="*/ 0 w 320244"/>
                  <a:gd name="T1" fmla="*/ 223341 h 374650"/>
                  <a:gd name="T2" fmla="*/ 161972 w 320244"/>
                  <a:gd name="T3" fmla="*/ 0 h 374650"/>
                  <a:gd name="T4" fmla="*/ 3954954 w 320244"/>
                  <a:gd name="T5" fmla="*/ 3437 h 374650"/>
                  <a:gd name="T6" fmla="*/ 5556730 w 320244"/>
                  <a:gd name="T7" fmla="*/ 218188 h 374650"/>
                  <a:gd name="T8" fmla="*/ 0 w 320244"/>
                  <a:gd name="T9" fmla="*/ 223341 h 374650"/>
                  <a:gd name="T10" fmla="*/ 0 60000 65536"/>
                  <a:gd name="T11" fmla="*/ 0 60000 65536"/>
                  <a:gd name="T12" fmla="*/ 0 60000 65536"/>
                  <a:gd name="T13" fmla="*/ 0 60000 65536"/>
                  <a:gd name="T14" fmla="*/ 0 60000 65536"/>
                  <a:gd name="T15" fmla="*/ 0 w 320244"/>
                  <a:gd name="T16" fmla="*/ 0 h 374650"/>
                  <a:gd name="T17" fmla="*/ 320244 w 320244"/>
                  <a:gd name="T18" fmla="*/ 374650 h 374650"/>
                </a:gdLst>
                <a:ahLst/>
                <a:cxnLst>
                  <a:cxn ang="T10">
                    <a:pos x="T0" y="T1"/>
                  </a:cxn>
                  <a:cxn ang="T11">
                    <a:pos x="T2" y="T3"/>
                  </a:cxn>
                  <a:cxn ang="T12">
                    <a:pos x="T4" y="T5"/>
                  </a:cxn>
                  <a:cxn ang="T13">
                    <a:pos x="T6" y="T7"/>
                  </a:cxn>
                  <a:cxn ang="T14">
                    <a:pos x="T8" y="T9"/>
                  </a:cxn>
                </a:cxnLst>
                <a:rect l="T15" t="T16" r="T17" b="T18"/>
                <a:pathLst>
                  <a:path w="320244" h="374650">
                    <a:moveTo>
                      <a:pt x="0" y="374650"/>
                    </a:moveTo>
                    <a:lnTo>
                      <a:pt x="9335" y="0"/>
                    </a:lnTo>
                    <a:lnTo>
                      <a:pt x="227931" y="5764"/>
                    </a:lnTo>
                    <a:lnTo>
                      <a:pt x="320244" y="366004"/>
                    </a:lnTo>
                    <a:lnTo>
                      <a:pt x="0" y="374650"/>
                    </a:lnTo>
                    <a:close/>
                  </a:path>
                </a:pathLst>
              </a:custGeom>
              <a:noFill/>
              <a:ln w="9525">
                <a:solidFill>
                  <a:srgbClr val="385D8A"/>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28935" name="Freeform 303"/>
              <p:cNvSpPr>
                <a:spLocks noChangeArrowheads="1"/>
              </p:cNvSpPr>
              <p:nvPr/>
            </p:nvSpPr>
            <p:spPr bwMode="auto">
              <a:xfrm>
                <a:off x="5753100" y="4019550"/>
                <a:ext cx="527050" cy="361950"/>
              </a:xfrm>
              <a:custGeom>
                <a:avLst/>
                <a:gdLst>
                  <a:gd name="T0" fmla="*/ 0 w 320244"/>
                  <a:gd name="T1" fmla="*/ 223341 h 374650"/>
                  <a:gd name="T2" fmla="*/ 16431146 w 320244"/>
                  <a:gd name="T3" fmla="*/ 0 h 374650"/>
                  <a:gd name="T4" fmla="*/ 401203799 w 320244"/>
                  <a:gd name="T5" fmla="*/ 3437 h 374650"/>
                  <a:gd name="T6" fmla="*/ 563693375 w 320244"/>
                  <a:gd name="T7" fmla="*/ 218188 h 374650"/>
                  <a:gd name="T8" fmla="*/ 0 w 320244"/>
                  <a:gd name="T9" fmla="*/ 223341 h 374650"/>
                  <a:gd name="T10" fmla="*/ 0 60000 65536"/>
                  <a:gd name="T11" fmla="*/ 0 60000 65536"/>
                  <a:gd name="T12" fmla="*/ 0 60000 65536"/>
                  <a:gd name="T13" fmla="*/ 0 60000 65536"/>
                  <a:gd name="T14" fmla="*/ 0 60000 65536"/>
                  <a:gd name="T15" fmla="*/ 0 w 320244"/>
                  <a:gd name="T16" fmla="*/ 0 h 374650"/>
                  <a:gd name="T17" fmla="*/ 320244 w 320244"/>
                  <a:gd name="T18" fmla="*/ 374650 h 374650"/>
                </a:gdLst>
                <a:ahLst/>
                <a:cxnLst>
                  <a:cxn ang="T10">
                    <a:pos x="T0" y="T1"/>
                  </a:cxn>
                  <a:cxn ang="T11">
                    <a:pos x="T2" y="T3"/>
                  </a:cxn>
                  <a:cxn ang="T12">
                    <a:pos x="T4" y="T5"/>
                  </a:cxn>
                  <a:cxn ang="T13">
                    <a:pos x="T6" y="T7"/>
                  </a:cxn>
                  <a:cxn ang="T14">
                    <a:pos x="T8" y="T9"/>
                  </a:cxn>
                </a:cxnLst>
                <a:rect l="T15" t="T16" r="T17" b="T18"/>
                <a:pathLst>
                  <a:path w="320244" h="374650">
                    <a:moveTo>
                      <a:pt x="0" y="374650"/>
                    </a:moveTo>
                    <a:lnTo>
                      <a:pt x="9335" y="0"/>
                    </a:lnTo>
                    <a:lnTo>
                      <a:pt x="227931" y="5764"/>
                    </a:lnTo>
                    <a:lnTo>
                      <a:pt x="320244" y="366004"/>
                    </a:lnTo>
                    <a:lnTo>
                      <a:pt x="0" y="374650"/>
                    </a:lnTo>
                    <a:close/>
                  </a:path>
                </a:pathLst>
              </a:custGeom>
              <a:noFill/>
              <a:ln w="9525">
                <a:solidFill>
                  <a:srgbClr val="385D8A"/>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grpSp>
        <p:sp>
          <p:nvSpPr>
            <p:cNvPr id="90" name="TextBox 89"/>
            <p:cNvSpPr txBox="1"/>
            <p:nvPr/>
          </p:nvSpPr>
          <p:spPr bwMode="auto">
            <a:xfrm>
              <a:off x="4923307" y="4346058"/>
              <a:ext cx="4032999" cy="2031842"/>
            </a:xfrm>
            <a:prstGeom prst="rect">
              <a:avLst/>
            </a:prstGeom>
            <a:noFill/>
          </p:spPr>
          <p:txBody>
            <a:bodyPr>
              <a:spAutoFit/>
            </a:bodyPr>
            <a:lstStyle/>
            <a:p>
              <a:pPr>
                <a:defRPr/>
              </a:pPr>
              <a:r>
                <a:rPr lang="en-AU" sz="1800" dirty="0">
                  <a:latin typeface="Calibri" pitchFamily="34" charset="0"/>
                  <a:cs typeface="Arial" charset="0"/>
                </a:rPr>
                <a:t>6. Vertical and lateral explosive boring. Fragmentation inside the dyke system and country rocks . Collapse of rocks from the top and walls                      Growth of carrot- shaped “</a:t>
              </a:r>
              <a:r>
                <a:rPr lang="en-AU" sz="1800" dirty="0" err="1">
                  <a:latin typeface="Calibri" pitchFamily="34" charset="0"/>
                  <a:cs typeface="Arial" charset="0"/>
                </a:rPr>
                <a:t>diatremes</a:t>
              </a:r>
              <a:r>
                <a:rPr lang="en-AU" sz="1800" dirty="0">
                  <a:latin typeface="Calibri" pitchFamily="34" charset="0"/>
                  <a:cs typeface="Arial" charset="0"/>
                </a:rPr>
                <a:t>” by excavation from top down. Natural autoclave for microdiamonds.</a:t>
              </a:r>
              <a:endParaRPr lang="en-AU" sz="1800" dirty="0">
                <a:solidFill>
                  <a:schemeClr val="accent6">
                    <a:lumMod val="75000"/>
                  </a:schemeClr>
                </a:solidFill>
                <a:latin typeface="Comic Sans MS"/>
                <a:cs typeface="Arial" charset="0"/>
              </a:endParaRPr>
            </a:p>
          </p:txBody>
        </p:sp>
        <p:sp>
          <p:nvSpPr>
            <p:cNvPr id="28838" name="Right Arrow 8"/>
            <p:cNvSpPr>
              <a:spLocks noChangeArrowheads="1"/>
            </p:cNvSpPr>
            <p:nvPr/>
          </p:nvSpPr>
          <p:spPr bwMode="auto">
            <a:xfrm>
              <a:off x="7298344" y="5240608"/>
              <a:ext cx="893135" cy="244578"/>
            </a:xfrm>
            <a:prstGeom prst="rightArrow">
              <a:avLst>
                <a:gd name="adj1" fmla="val 50000"/>
                <a:gd name="adj2" fmla="val 49992"/>
              </a:avLst>
            </a:prstGeom>
            <a:solidFill>
              <a:schemeClr val="tx1"/>
            </a:solidFill>
            <a:ln w="12700" algn="ctr">
              <a:solidFill>
                <a:srgbClr val="FF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pic>
          <p:nvPicPr>
            <p:cNvPr id="28839" name="Picture 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08563" y="2973388"/>
              <a:ext cx="3954463"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40" name="Picture 3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27826" y="2606675"/>
              <a:ext cx="8588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41" name="Freeform 39"/>
            <p:cNvSpPr>
              <a:spLocks noEditPoints="1"/>
            </p:cNvSpPr>
            <p:nvPr/>
          </p:nvSpPr>
          <p:spPr bwMode="auto">
            <a:xfrm>
              <a:off x="6721476" y="2600325"/>
              <a:ext cx="871538" cy="390525"/>
            </a:xfrm>
            <a:custGeom>
              <a:avLst/>
              <a:gdLst>
                <a:gd name="T0" fmla="*/ 0 w 1216"/>
                <a:gd name="T1" fmla="*/ 2147483647 h 544"/>
                <a:gd name="T2" fmla="*/ 2147483647 w 1216"/>
                <a:gd name="T3" fmla="*/ 0 h 544"/>
                <a:gd name="T4" fmla="*/ 2147483647 w 1216"/>
                <a:gd name="T5" fmla="*/ 0 h 544"/>
                <a:gd name="T6" fmla="*/ 2147483647 w 1216"/>
                <a:gd name="T7" fmla="*/ 2147483647 h 544"/>
                <a:gd name="T8" fmla="*/ 2147483647 w 1216"/>
                <a:gd name="T9" fmla="*/ 2147483647 h 544"/>
                <a:gd name="T10" fmla="*/ 2147483647 w 1216"/>
                <a:gd name="T11" fmla="*/ 2147483647 h 544"/>
                <a:gd name="T12" fmla="*/ 2147483647 w 1216"/>
                <a:gd name="T13" fmla="*/ 2147483647 h 544"/>
                <a:gd name="T14" fmla="*/ 0 w 1216"/>
                <a:gd name="T15" fmla="*/ 2147483647 h 544"/>
                <a:gd name="T16" fmla="*/ 0 w 1216"/>
                <a:gd name="T17" fmla="*/ 2147483647 h 544"/>
                <a:gd name="T18" fmla="*/ 2147483647 w 1216"/>
                <a:gd name="T19" fmla="*/ 2147483647 h 544"/>
                <a:gd name="T20" fmla="*/ 2147483647 w 1216"/>
                <a:gd name="T21" fmla="*/ 2147483647 h 544"/>
                <a:gd name="T22" fmla="*/ 2147483647 w 1216"/>
                <a:gd name="T23" fmla="*/ 2147483647 h 544"/>
                <a:gd name="T24" fmla="*/ 2147483647 w 1216"/>
                <a:gd name="T25" fmla="*/ 2147483647 h 544"/>
                <a:gd name="T26" fmla="*/ 2147483647 w 1216"/>
                <a:gd name="T27" fmla="*/ 2147483647 h 544"/>
                <a:gd name="T28" fmla="*/ 2147483647 w 1216"/>
                <a:gd name="T29" fmla="*/ 2147483647 h 544"/>
                <a:gd name="T30" fmla="*/ 2147483647 w 1216"/>
                <a:gd name="T31" fmla="*/ 2147483647 h 544"/>
                <a:gd name="T32" fmla="*/ 2147483647 w 1216"/>
                <a:gd name="T33" fmla="*/ 2147483647 h 544"/>
                <a:gd name="T34" fmla="*/ 2147483647 w 1216"/>
                <a:gd name="T35" fmla="*/ 2147483647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44"/>
                <a:gd name="T56" fmla="*/ 1216 w 1216"/>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44">
                  <a:moveTo>
                    <a:pt x="0" y="8"/>
                  </a:moveTo>
                  <a:cubicBezTo>
                    <a:pt x="0" y="4"/>
                    <a:pt x="4" y="0"/>
                    <a:pt x="8" y="0"/>
                  </a:cubicBezTo>
                  <a:lnTo>
                    <a:pt x="1208" y="0"/>
                  </a:lnTo>
                  <a:cubicBezTo>
                    <a:pt x="1213" y="0"/>
                    <a:pt x="1216" y="4"/>
                    <a:pt x="1216" y="8"/>
                  </a:cubicBezTo>
                  <a:lnTo>
                    <a:pt x="1216" y="536"/>
                  </a:lnTo>
                  <a:cubicBezTo>
                    <a:pt x="1216" y="541"/>
                    <a:pt x="1213" y="544"/>
                    <a:pt x="1208" y="544"/>
                  </a:cubicBezTo>
                  <a:lnTo>
                    <a:pt x="8" y="544"/>
                  </a:lnTo>
                  <a:cubicBezTo>
                    <a:pt x="4" y="544"/>
                    <a:pt x="0" y="541"/>
                    <a:pt x="0" y="536"/>
                  </a:cubicBezTo>
                  <a:lnTo>
                    <a:pt x="0" y="8"/>
                  </a:lnTo>
                  <a:close/>
                  <a:moveTo>
                    <a:pt x="16" y="536"/>
                  </a:moveTo>
                  <a:lnTo>
                    <a:pt x="8" y="528"/>
                  </a:lnTo>
                  <a:lnTo>
                    <a:pt x="1208" y="528"/>
                  </a:lnTo>
                  <a:lnTo>
                    <a:pt x="1200" y="536"/>
                  </a:lnTo>
                  <a:lnTo>
                    <a:pt x="1200" y="8"/>
                  </a:lnTo>
                  <a:lnTo>
                    <a:pt x="1208"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sp>
          <p:nvSpPr>
            <p:cNvPr id="28842" name="Freeform 40"/>
            <p:cNvSpPr>
              <a:spLocks/>
            </p:cNvSpPr>
            <p:nvPr/>
          </p:nvSpPr>
          <p:spPr bwMode="auto">
            <a:xfrm>
              <a:off x="6235701" y="2387600"/>
              <a:ext cx="1397000" cy="1722437"/>
            </a:xfrm>
            <a:custGeom>
              <a:avLst/>
              <a:gdLst>
                <a:gd name="T0" fmla="*/ 2147483647 w 1952"/>
                <a:gd name="T1" fmla="*/ 2147483647 h 2400"/>
                <a:gd name="T2" fmla="*/ 2147483647 w 1952"/>
                <a:gd name="T3" fmla="*/ 2147483647 h 2400"/>
                <a:gd name="T4" fmla="*/ 2147483647 w 1952"/>
                <a:gd name="T5" fmla="*/ 2147483647 h 2400"/>
                <a:gd name="T6" fmla="*/ 2147483647 w 1952"/>
                <a:gd name="T7" fmla="*/ 2147483647 h 2400"/>
                <a:gd name="T8" fmla="*/ 2147483647 w 1952"/>
                <a:gd name="T9" fmla="*/ 2147483647 h 2400"/>
                <a:gd name="T10" fmla="*/ 2147483647 w 1952"/>
                <a:gd name="T11" fmla="*/ 2147483647 h 2400"/>
                <a:gd name="T12" fmla="*/ 2147483647 w 1952"/>
                <a:gd name="T13" fmla="*/ 2147483647 h 2400"/>
                <a:gd name="T14" fmla="*/ 2147483647 w 1952"/>
                <a:gd name="T15" fmla="*/ 2147483647 h 2400"/>
                <a:gd name="T16" fmla="*/ 2147483647 w 1952"/>
                <a:gd name="T17" fmla="*/ 2147483647 h 2400"/>
                <a:gd name="T18" fmla="*/ 2147483647 w 1952"/>
                <a:gd name="T19" fmla="*/ 2147483647 h 2400"/>
                <a:gd name="T20" fmla="*/ 2147483647 w 1952"/>
                <a:gd name="T21" fmla="*/ 2147483647 h 2400"/>
                <a:gd name="T22" fmla="*/ 2147483647 w 1952"/>
                <a:gd name="T23" fmla="*/ 2147483647 h 2400"/>
                <a:gd name="T24" fmla="*/ 2147483647 w 1952"/>
                <a:gd name="T25" fmla="*/ 2147483647 h 2400"/>
                <a:gd name="T26" fmla="*/ 2147483647 w 1952"/>
                <a:gd name="T27" fmla="*/ 2147483647 h 2400"/>
                <a:gd name="T28" fmla="*/ 2147483647 w 1952"/>
                <a:gd name="T29" fmla="*/ 2147483647 h 2400"/>
                <a:gd name="T30" fmla="*/ 2147483647 w 1952"/>
                <a:gd name="T31" fmla="*/ 2147483647 h 2400"/>
                <a:gd name="T32" fmla="*/ 2147483647 w 1952"/>
                <a:gd name="T33" fmla="*/ 2147483647 h 2400"/>
                <a:gd name="T34" fmla="*/ 2147483647 w 1952"/>
                <a:gd name="T35" fmla="*/ 2147483647 h 24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52"/>
                <a:gd name="T55" fmla="*/ 0 h 2400"/>
                <a:gd name="T56" fmla="*/ 1952 w 1952"/>
                <a:gd name="T57" fmla="*/ 2400 h 24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52" h="2400">
                  <a:moveTo>
                    <a:pt x="868" y="2400"/>
                  </a:moveTo>
                  <a:cubicBezTo>
                    <a:pt x="806" y="2253"/>
                    <a:pt x="857" y="1769"/>
                    <a:pt x="868" y="1518"/>
                  </a:cubicBezTo>
                  <a:cubicBezTo>
                    <a:pt x="879" y="1267"/>
                    <a:pt x="1011" y="1053"/>
                    <a:pt x="934" y="896"/>
                  </a:cubicBezTo>
                  <a:cubicBezTo>
                    <a:pt x="857" y="738"/>
                    <a:pt x="557" y="703"/>
                    <a:pt x="407" y="571"/>
                  </a:cubicBezTo>
                  <a:cubicBezTo>
                    <a:pt x="257" y="439"/>
                    <a:pt x="0" y="156"/>
                    <a:pt x="33" y="104"/>
                  </a:cubicBezTo>
                  <a:cubicBezTo>
                    <a:pt x="66" y="52"/>
                    <a:pt x="477" y="273"/>
                    <a:pt x="605" y="260"/>
                  </a:cubicBezTo>
                  <a:cubicBezTo>
                    <a:pt x="733" y="247"/>
                    <a:pt x="707" y="52"/>
                    <a:pt x="803" y="26"/>
                  </a:cubicBezTo>
                  <a:cubicBezTo>
                    <a:pt x="898" y="0"/>
                    <a:pt x="1095" y="52"/>
                    <a:pt x="1176" y="104"/>
                  </a:cubicBezTo>
                  <a:cubicBezTo>
                    <a:pt x="1257" y="156"/>
                    <a:pt x="1205" y="314"/>
                    <a:pt x="1286" y="338"/>
                  </a:cubicBezTo>
                  <a:cubicBezTo>
                    <a:pt x="1367" y="362"/>
                    <a:pt x="1553" y="253"/>
                    <a:pt x="1659" y="247"/>
                  </a:cubicBezTo>
                  <a:cubicBezTo>
                    <a:pt x="1766" y="240"/>
                    <a:pt x="1952" y="225"/>
                    <a:pt x="1923" y="299"/>
                  </a:cubicBezTo>
                  <a:cubicBezTo>
                    <a:pt x="1894" y="372"/>
                    <a:pt x="1586" y="591"/>
                    <a:pt x="1484" y="688"/>
                  </a:cubicBezTo>
                  <a:cubicBezTo>
                    <a:pt x="1381" y="785"/>
                    <a:pt x="1315" y="809"/>
                    <a:pt x="1308" y="883"/>
                  </a:cubicBezTo>
                  <a:cubicBezTo>
                    <a:pt x="1301" y="956"/>
                    <a:pt x="1451" y="1058"/>
                    <a:pt x="1440" y="1129"/>
                  </a:cubicBezTo>
                  <a:cubicBezTo>
                    <a:pt x="1429" y="1200"/>
                    <a:pt x="1271" y="1226"/>
                    <a:pt x="1242" y="1311"/>
                  </a:cubicBezTo>
                  <a:cubicBezTo>
                    <a:pt x="1213" y="1395"/>
                    <a:pt x="1246" y="1549"/>
                    <a:pt x="1264" y="1635"/>
                  </a:cubicBezTo>
                  <a:cubicBezTo>
                    <a:pt x="1282" y="1722"/>
                    <a:pt x="1356" y="1702"/>
                    <a:pt x="1352" y="1830"/>
                  </a:cubicBezTo>
                  <a:cubicBezTo>
                    <a:pt x="1348" y="1957"/>
                    <a:pt x="1236" y="2288"/>
                    <a:pt x="1242" y="2400"/>
                  </a:cubicBezTo>
                </a:path>
              </a:pathLst>
            </a:custGeom>
            <a:solidFill>
              <a:srgbClr val="8EB4E3"/>
            </a:solidFill>
            <a:ln w="0">
              <a:solidFill>
                <a:srgbClr val="000000"/>
              </a:solidFill>
              <a:round/>
              <a:headEnd/>
              <a:tailEnd/>
            </a:ln>
          </p:spPr>
          <p:txBody>
            <a:bodyPr/>
            <a:lstStyle/>
            <a:p>
              <a:endParaRPr lang="ru-RU"/>
            </a:p>
          </p:txBody>
        </p:sp>
        <p:sp>
          <p:nvSpPr>
            <p:cNvPr id="28843" name="Freeform 41"/>
            <p:cNvSpPr>
              <a:spLocks/>
            </p:cNvSpPr>
            <p:nvPr/>
          </p:nvSpPr>
          <p:spPr bwMode="auto">
            <a:xfrm>
              <a:off x="6238876" y="2384425"/>
              <a:ext cx="1392238" cy="1731962"/>
            </a:xfrm>
            <a:custGeom>
              <a:avLst/>
              <a:gdLst>
                <a:gd name="T0" fmla="*/ 2147483647 w 1943"/>
                <a:gd name="T1" fmla="*/ 2147483647 h 2412"/>
                <a:gd name="T2" fmla="*/ 2147483647 w 1943"/>
                <a:gd name="T3" fmla="*/ 2147483647 h 2412"/>
                <a:gd name="T4" fmla="*/ 2147483647 w 1943"/>
                <a:gd name="T5" fmla="*/ 2147483647 h 2412"/>
                <a:gd name="T6" fmla="*/ 2147483647 w 1943"/>
                <a:gd name="T7" fmla="*/ 2147483647 h 2412"/>
                <a:gd name="T8" fmla="*/ 2147483647 w 1943"/>
                <a:gd name="T9" fmla="*/ 2147483647 h 2412"/>
                <a:gd name="T10" fmla="*/ 2147483647 w 1943"/>
                <a:gd name="T11" fmla="*/ 2147483647 h 2412"/>
                <a:gd name="T12" fmla="*/ 2147483647 w 1943"/>
                <a:gd name="T13" fmla="*/ 2147483647 h 2412"/>
                <a:gd name="T14" fmla="*/ 2147483647 w 1943"/>
                <a:gd name="T15" fmla="*/ 2147483647 h 2412"/>
                <a:gd name="T16" fmla="*/ 2147483647 w 1943"/>
                <a:gd name="T17" fmla="*/ 2147483647 h 2412"/>
                <a:gd name="T18" fmla="*/ 2147483647 w 1943"/>
                <a:gd name="T19" fmla="*/ 2147483647 h 2412"/>
                <a:gd name="T20" fmla="*/ 2147483647 w 1943"/>
                <a:gd name="T21" fmla="*/ 2147483647 h 2412"/>
                <a:gd name="T22" fmla="*/ 2147483647 w 1943"/>
                <a:gd name="T23" fmla="*/ 2147483647 h 2412"/>
                <a:gd name="T24" fmla="*/ 2147483647 w 1943"/>
                <a:gd name="T25" fmla="*/ 2147483647 h 2412"/>
                <a:gd name="T26" fmla="*/ 2147483647 w 1943"/>
                <a:gd name="T27" fmla="*/ 2147483647 h 2412"/>
                <a:gd name="T28" fmla="*/ 2147483647 w 1943"/>
                <a:gd name="T29" fmla="*/ 2147483647 h 2412"/>
                <a:gd name="T30" fmla="*/ 2147483647 w 1943"/>
                <a:gd name="T31" fmla="*/ 2147483647 h 2412"/>
                <a:gd name="T32" fmla="*/ 2147483647 w 1943"/>
                <a:gd name="T33" fmla="*/ 2147483647 h 2412"/>
                <a:gd name="T34" fmla="*/ 2147483647 w 1943"/>
                <a:gd name="T35" fmla="*/ 2147483647 h 2412"/>
                <a:gd name="T36" fmla="*/ 2147483647 w 1943"/>
                <a:gd name="T37" fmla="*/ 2147483647 h 2412"/>
                <a:gd name="T38" fmla="*/ 2147483647 w 1943"/>
                <a:gd name="T39" fmla="*/ 2147483647 h 2412"/>
                <a:gd name="T40" fmla="*/ 2147483647 w 1943"/>
                <a:gd name="T41" fmla="*/ 2147483647 h 2412"/>
                <a:gd name="T42" fmla="*/ 2147483647 w 1943"/>
                <a:gd name="T43" fmla="*/ 2147483647 h 2412"/>
                <a:gd name="T44" fmla="*/ 2147483647 w 1943"/>
                <a:gd name="T45" fmla="*/ 2147483647 h 2412"/>
                <a:gd name="T46" fmla="*/ 2147483647 w 1943"/>
                <a:gd name="T47" fmla="*/ 2147483647 h 2412"/>
                <a:gd name="T48" fmla="*/ 2147483647 w 1943"/>
                <a:gd name="T49" fmla="*/ 2147483647 h 2412"/>
                <a:gd name="T50" fmla="*/ 2147483647 w 1943"/>
                <a:gd name="T51" fmla="*/ 2147483647 h 2412"/>
                <a:gd name="T52" fmla="*/ 2147483647 w 1943"/>
                <a:gd name="T53" fmla="*/ 2147483647 h 2412"/>
                <a:gd name="T54" fmla="*/ 2147483647 w 1943"/>
                <a:gd name="T55" fmla="*/ 2147483647 h 2412"/>
                <a:gd name="T56" fmla="*/ 2147483647 w 1943"/>
                <a:gd name="T57" fmla="*/ 2147483647 h 2412"/>
                <a:gd name="T58" fmla="*/ 2147483647 w 1943"/>
                <a:gd name="T59" fmla="*/ 2147483647 h 2412"/>
                <a:gd name="T60" fmla="*/ 2147483647 w 1943"/>
                <a:gd name="T61" fmla="*/ 2147483647 h 2412"/>
                <a:gd name="T62" fmla="*/ 2147483647 w 1943"/>
                <a:gd name="T63" fmla="*/ 2147483647 h 2412"/>
                <a:gd name="T64" fmla="*/ 2147483647 w 1943"/>
                <a:gd name="T65" fmla="*/ 2147483647 h 2412"/>
                <a:gd name="T66" fmla="*/ 2147483647 w 1943"/>
                <a:gd name="T67" fmla="*/ 2147483647 h 2412"/>
                <a:gd name="T68" fmla="*/ 2147483647 w 1943"/>
                <a:gd name="T69" fmla="*/ 2147483647 h 2412"/>
                <a:gd name="T70" fmla="*/ 2147483647 w 1943"/>
                <a:gd name="T71" fmla="*/ 2147483647 h 2412"/>
                <a:gd name="T72" fmla="*/ 2147483647 w 1943"/>
                <a:gd name="T73" fmla="*/ 2147483647 h 2412"/>
                <a:gd name="T74" fmla="*/ 2147483647 w 1943"/>
                <a:gd name="T75" fmla="*/ 2147483647 h 2412"/>
                <a:gd name="T76" fmla="*/ 2147483647 w 1943"/>
                <a:gd name="T77" fmla="*/ 2147483647 h 2412"/>
                <a:gd name="T78" fmla="*/ 2147483647 w 1943"/>
                <a:gd name="T79" fmla="*/ 2147483647 h 2412"/>
                <a:gd name="T80" fmla="*/ 2147483647 w 1943"/>
                <a:gd name="T81" fmla="*/ 2147483647 h 2412"/>
                <a:gd name="T82" fmla="*/ 2147483647 w 1943"/>
                <a:gd name="T83" fmla="*/ 2147483647 h 2412"/>
                <a:gd name="T84" fmla="*/ 2147483647 w 1943"/>
                <a:gd name="T85" fmla="*/ 2147483647 h 2412"/>
                <a:gd name="T86" fmla="*/ 2147483647 w 1943"/>
                <a:gd name="T87" fmla="*/ 2147483647 h 2412"/>
                <a:gd name="T88" fmla="*/ 2147483647 w 1943"/>
                <a:gd name="T89" fmla="*/ 2147483647 h 2412"/>
                <a:gd name="T90" fmla="*/ 2147483647 w 1943"/>
                <a:gd name="T91" fmla="*/ 2147483647 h 2412"/>
                <a:gd name="T92" fmla="*/ 2147483647 w 1943"/>
                <a:gd name="T93" fmla="*/ 2147483647 h 2412"/>
                <a:gd name="T94" fmla="*/ 2147483647 w 1943"/>
                <a:gd name="T95" fmla="*/ 2147483647 h 2412"/>
                <a:gd name="T96" fmla="*/ 2147483647 w 1943"/>
                <a:gd name="T97" fmla="*/ 2147483647 h 2412"/>
                <a:gd name="T98" fmla="*/ 2147483647 w 1943"/>
                <a:gd name="T99" fmla="*/ 2147483647 h 2412"/>
                <a:gd name="T100" fmla="*/ 2147483647 w 1943"/>
                <a:gd name="T101" fmla="*/ 2147483647 h 2412"/>
                <a:gd name="T102" fmla="*/ 2147483647 w 1943"/>
                <a:gd name="T103" fmla="*/ 2147483647 h 2412"/>
                <a:gd name="T104" fmla="*/ 2147483647 w 1943"/>
                <a:gd name="T105" fmla="*/ 2147483647 h 2412"/>
                <a:gd name="T106" fmla="*/ 2147483647 w 1943"/>
                <a:gd name="T107" fmla="*/ 2147483647 h 2412"/>
                <a:gd name="T108" fmla="*/ 2147483647 w 1943"/>
                <a:gd name="T109" fmla="*/ 2147483647 h 2412"/>
                <a:gd name="T110" fmla="*/ 2147483647 w 1943"/>
                <a:gd name="T111" fmla="*/ 2147483647 h 2412"/>
                <a:gd name="T112" fmla="*/ 2147483647 w 1943"/>
                <a:gd name="T113" fmla="*/ 2147483647 h 2412"/>
                <a:gd name="T114" fmla="*/ 2147483647 w 1943"/>
                <a:gd name="T115" fmla="*/ 2147483647 h 2412"/>
                <a:gd name="T116" fmla="*/ 2147483647 w 1943"/>
                <a:gd name="T117" fmla="*/ 2147483647 h 2412"/>
                <a:gd name="T118" fmla="*/ 2147483647 w 1943"/>
                <a:gd name="T119" fmla="*/ 2147483647 h 2412"/>
                <a:gd name="T120" fmla="*/ 2147483647 w 1943"/>
                <a:gd name="T121" fmla="*/ 2147483647 h 241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43"/>
                <a:gd name="T184" fmla="*/ 0 h 2412"/>
                <a:gd name="T185" fmla="*/ 1943 w 1943"/>
                <a:gd name="T186" fmla="*/ 2412 h 241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43" h="2412">
                  <a:moveTo>
                    <a:pt x="840" y="2412"/>
                  </a:moveTo>
                  <a:lnTo>
                    <a:pt x="830" y="2381"/>
                  </a:lnTo>
                  <a:lnTo>
                    <a:pt x="821" y="2339"/>
                  </a:lnTo>
                  <a:lnTo>
                    <a:pt x="815" y="2294"/>
                  </a:lnTo>
                  <a:lnTo>
                    <a:pt x="811" y="2241"/>
                  </a:lnTo>
                  <a:lnTo>
                    <a:pt x="808" y="2128"/>
                  </a:lnTo>
                  <a:lnTo>
                    <a:pt x="811" y="2002"/>
                  </a:lnTo>
                  <a:lnTo>
                    <a:pt x="817" y="1872"/>
                  </a:lnTo>
                  <a:lnTo>
                    <a:pt x="826" y="1744"/>
                  </a:lnTo>
                  <a:lnTo>
                    <a:pt x="833" y="1625"/>
                  </a:lnTo>
                  <a:lnTo>
                    <a:pt x="839" y="1521"/>
                  </a:lnTo>
                  <a:lnTo>
                    <a:pt x="848" y="1428"/>
                  </a:lnTo>
                  <a:lnTo>
                    <a:pt x="865" y="1337"/>
                  </a:lnTo>
                  <a:lnTo>
                    <a:pt x="905" y="1171"/>
                  </a:lnTo>
                  <a:lnTo>
                    <a:pt x="921" y="1096"/>
                  </a:lnTo>
                  <a:lnTo>
                    <a:pt x="929" y="1026"/>
                  </a:lnTo>
                  <a:lnTo>
                    <a:pt x="929" y="1030"/>
                  </a:lnTo>
                  <a:lnTo>
                    <a:pt x="925" y="964"/>
                  </a:lnTo>
                  <a:lnTo>
                    <a:pt x="926" y="970"/>
                  </a:lnTo>
                  <a:lnTo>
                    <a:pt x="906" y="908"/>
                  </a:lnTo>
                  <a:lnTo>
                    <a:pt x="909" y="915"/>
                  </a:lnTo>
                  <a:lnTo>
                    <a:pt x="870" y="861"/>
                  </a:lnTo>
                  <a:lnTo>
                    <a:pt x="874" y="865"/>
                  </a:lnTo>
                  <a:lnTo>
                    <a:pt x="819" y="820"/>
                  </a:lnTo>
                  <a:lnTo>
                    <a:pt x="823" y="822"/>
                  </a:lnTo>
                  <a:lnTo>
                    <a:pt x="756" y="784"/>
                  </a:lnTo>
                  <a:lnTo>
                    <a:pt x="682" y="750"/>
                  </a:lnTo>
                  <a:lnTo>
                    <a:pt x="527" y="681"/>
                  </a:lnTo>
                  <a:lnTo>
                    <a:pt x="453" y="642"/>
                  </a:lnTo>
                  <a:lnTo>
                    <a:pt x="388" y="595"/>
                  </a:lnTo>
                  <a:lnTo>
                    <a:pt x="325" y="537"/>
                  </a:lnTo>
                  <a:lnTo>
                    <a:pt x="259" y="472"/>
                  </a:lnTo>
                  <a:lnTo>
                    <a:pt x="191" y="400"/>
                  </a:lnTo>
                  <a:lnTo>
                    <a:pt x="128" y="328"/>
                  </a:lnTo>
                  <a:lnTo>
                    <a:pt x="73" y="259"/>
                  </a:lnTo>
                  <a:lnTo>
                    <a:pt x="31" y="198"/>
                  </a:lnTo>
                  <a:lnTo>
                    <a:pt x="6" y="149"/>
                  </a:lnTo>
                  <a:cubicBezTo>
                    <a:pt x="5" y="147"/>
                    <a:pt x="4" y="145"/>
                    <a:pt x="4" y="142"/>
                  </a:cubicBezTo>
                  <a:lnTo>
                    <a:pt x="1" y="124"/>
                  </a:lnTo>
                  <a:cubicBezTo>
                    <a:pt x="0" y="121"/>
                    <a:pt x="0" y="118"/>
                    <a:pt x="1" y="115"/>
                  </a:cubicBezTo>
                  <a:lnTo>
                    <a:pt x="4" y="103"/>
                  </a:lnTo>
                  <a:cubicBezTo>
                    <a:pt x="6" y="97"/>
                    <a:pt x="9" y="92"/>
                    <a:pt x="14" y="89"/>
                  </a:cubicBezTo>
                  <a:lnTo>
                    <a:pt x="24" y="82"/>
                  </a:lnTo>
                  <a:cubicBezTo>
                    <a:pt x="27" y="79"/>
                    <a:pt x="32" y="78"/>
                    <a:pt x="36" y="78"/>
                  </a:cubicBezTo>
                  <a:lnTo>
                    <a:pt x="55" y="77"/>
                  </a:lnTo>
                  <a:cubicBezTo>
                    <a:pt x="57" y="76"/>
                    <a:pt x="59" y="77"/>
                    <a:pt x="60" y="77"/>
                  </a:cubicBezTo>
                  <a:lnTo>
                    <a:pt x="85" y="81"/>
                  </a:lnTo>
                  <a:lnTo>
                    <a:pt x="118" y="89"/>
                  </a:lnTo>
                  <a:lnTo>
                    <a:pt x="197" y="116"/>
                  </a:lnTo>
                  <a:lnTo>
                    <a:pt x="286" y="149"/>
                  </a:lnTo>
                  <a:lnTo>
                    <a:pt x="379" y="185"/>
                  </a:lnTo>
                  <a:lnTo>
                    <a:pt x="468" y="216"/>
                  </a:lnTo>
                  <a:lnTo>
                    <a:pt x="546" y="236"/>
                  </a:lnTo>
                  <a:lnTo>
                    <a:pt x="576" y="241"/>
                  </a:lnTo>
                  <a:lnTo>
                    <a:pt x="572" y="240"/>
                  </a:lnTo>
                  <a:lnTo>
                    <a:pt x="599" y="240"/>
                  </a:lnTo>
                  <a:lnTo>
                    <a:pt x="592" y="242"/>
                  </a:lnTo>
                  <a:lnTo>
                    <a:pt x="633" y="229"/>
                  </a:lnTo>
                  <a:lnTo>
                    <a:pt x="625" y="233"/>
                  </a:lnTo>
                  <a:lnTo>
                    <a:pt x="655" y="208"/>
                  </a:lnTo>
                  <a:lnTo>
                    <a:pt x="650" y="213"/>
                  </a:lnTo>
                  <a:lnTo>
                    <a:pt x="673" y="178"/>
                  </a:lnTo>
                  <a:lnTo>
                    <a:pt x="671" y="182"/>
                  </a:lnTo>
                  <a:lnTo>
                    <a:pt x="688" y="143"/>
                  </a:lnTo>
                  <a:lnTo>
                    <a:pt x="704" y="104"/>
                  </a:lnTo>
                  <a:lnTo>
                    <a:pt x="723" y="66"/>
                  </a:lnTo>
                  <a:cubicBezTo>
                    <a:pt x="724" y="64"/>
                    <a:pt x="724" y="63"/>
                    <a:pt x="725" y="62"/>
                  </a:cubicBezTo>
                  <a:lnTo>
                    <a:pt x="747" y="33"/>
                  </a:lnTo>
                  <a:cubicBezTo>
                    <a:pt x="749" y="30"/>
                    <a:pt x="752" y="28"/>
                    <a:pt x="755" y="26"/>
                  </a:cubicBezTo>
                  <a:lnTo>
                    <a:pt x="786" y="9"/>
                  </a:lnTo>
                  <a:cubicBezTo>
                    <a:pt x="788" y="8"/>
                    <a:pt x="791" y="7"/>
                    <a:pt x="794" y="7"/>
                  </a:cubicBezTo>
                  <a:lnTo>
                    <a:pt x="834" y="1"/>
                  </a:lnTo>
                  <a:cubicBezTo>
                    <a:pt x="835" y="1"/>
                    <a:pt x="836" y="0"/>
                    <a:pt x="837" y="0"/>
                  </a:cubicBezTo>
                  <a:lnTo>
                    <a:pt x="884" y="0"/>
                  </a:lnTo>
                  <a:cubicBezTo>
                    <a:pt x="886" y="0"/>
                    <a:pt x="887" y="1"/>
                    <a:pt x="888" y="1"/>
                  </a:cubicBezTo>
                  <a:lnTo>
                    <a:pt x="993" y="17"/>
                  </a:lnTo>
                  <a:lnTo>
                    <a:pt x="1098" y="47"/>
                  </a:lnTo>
                  <a:lnTo>
                    <a:pt x="1145" y="67"/>
                  </a:lnTo>
                  <a:lnTo>
                    <a:pt x="1182" y="87"/>
                  </a:lnTo>
                  <a:cubicBezTo>
                    <a:pt x="1184" y="88"/>
                    <a:pt x="1186" y="90"/>
                    <a:pt x="1187" y="91"/>
                  </a:cubicBezTo>
                  <a:lnTo>
                    <a:pt x="1212" y="115"/>
                  </a:lnTo>
                  <a:cubicBezTo>
                    <a:pt x="1214" y="117"/>
                    <a:pt x="1216" y="119"/>
                    <a:pt x="1217" y="122"/>
                  </a:cubicBezTo>
                  <a:lnTo>
                    <a:pt x="1232" y="153"/>
                  </a:lnTo>
                  <a:cubicBezTo>
                    <a:pt x="1233" y="154"/>
                    <a:pt x="1233" y="156"/>
                    <a:pt x="1234" y="158"/>
                  </a:cubicBezTo>
                  <a:lnTo>
                    <a:pt x="1243" y="194"/>
                  </a:lnTo>
                  <a:lnTo>
                    <a:pt x="1249" y="233"/>
                  </a:lnTo>
                  <a:lnTo>
                    <a:pt x="1255" y="267"/>
                  </a:lnTo>
                  <a:lnTo>
                    <a:pt x="1264" y="297"/>
                  </a:lnTo>
                  <a:lnTo>
                    <a:pt x="1261" y="291"/>
                  </a:lnTo>
                  <a:lnTo>
                    <a:pt x="1276" y="315"/>
                  </a:lnTo>
                  <a:lnTo>
                    <a:pt x="1268" y="307"/>
                  </a:lnTo>
                  <a:lnTo>
                    <a:pt x="1293" y="322"/>
                  </a:lnTo>
                  <a:lnTo>
                    <a:pt x="1283" y="319"/>
                  </a:lnTo>
                  <a:lnTo>
                    <a:pt x="1318" y="322"/>
                  </a:lnTo>
                  <a:lnTo>
                    <a:pt x="1312" y="322"/>
                  </a:lnTo>
                  <a:lnTo>
                    <a:pt x="1355" y="316"/>
                  </a:lnTo>
                  <a:lnTo>
                    <a:pt x="1352" y="316"/>
                  </a:lnTo>
                  <a:lnTo>
                    <a:pt x="1400" y="302"/>
                  </a:lnTo>
                  <a:lnTo>
                    <a:pt x="1450" y="286"/>
                  </a:lnTo>
                  <a:lnTo>
                    <a:pt x="1553" y="249"/>
                  </a:lnTo>
                  <a:lnTo>
                    <a:pt x="1604" y="235"/>
                  </a:lnTo>
                  <a:lnTo>
                    <a:pt x="1650" y="228"/>
                  </a:lnTo>
                  <a:lnTo>
                    <a:pt x="1695" y="225"/>
                  </a:lnTo>
                  <a:lnTo>
                    <a:pt x="1742" y="222"/>
                  </a:lnTo>
                  <a:lnTo>
                    <a:pt x="1791" y="221"/>
                  </a:lnTo>
                  <a:lnTo>
                    <a:pt x="1838" y="223"/>
                  </a:lnTo>
                  <a:lnTo>
                    <a:pt x="1878" y="229"/>
                  </a:lnTo>
                  <a:cubicBezTo>
                    <a:pt x="1879" y="229"/>
                    <a:pt x="1881" y="229"/>
                    <a:pt x="1883" y="230"/>
                  </a:cubicBezTo>
                  <a:lnTo>
                    <a:pt x="1912" y="241"/>
                  </a:lnTo>
                  <a:cubicBezTo>
                    <a:pt x="1915" y="242"/>
                    <a:pt x="1918" y="244"/>
                    <a:pt x="1921" y="247"/>
                  </a:cubicBezTo>
                  <a:lnTo>
                    <a:pt x="1936" y="263"/>
                  </a:lnTo>
                  <a:cubicBezTo>
                    <a:pt x="1940" y="268"/>
                    <a:pt x="1943" y="274"/>
                    <a:pt x="1942" y="280"/>
                  </a:cubicBezTo>
                  <a:lnTo>
                    <a:pt x="1941" y="304"/>
                  </a:lnTo>
                  <a:cubicBezTo>
                    <a:pt x="1941" y="308"/>
                    <a:pt x="1940" y="312"/>
                    <a:pt x="1938" y="316"/>
                  </a:cubicBezTo>
                  <a:lnTo>
                    <a:pt x="1929" y="331"/>
                  </a:lnTo>
                  <a:lnTo>
                    <a:pt x="1914" y="352"/>
                  </a:lnTo>
                  <a:lnTo>
                    <a:pt x="1869" y="398"/>
                  </a:lnTo>
                  <a:lnTo>
                    <a:pt x="1808" y="451"/>
                  </a:lnTo>
                  <a:lnTo>
                    <a:pt x="1741" y="508"/>
                  </a:lnTo>
                  <a:lnTo>
                    <a:pt x="1669" y="565"/>
                  </a:lnTo>
                  <a:lnTo>
                    <a:pt x="1602" y="620"/>
                  </a:lnTo>
                  <a:lnTo>
                    <a:pt x="1540" y="669"/>
                  </a:lnTo>
                  <a:lnTo>
                    <a:pt x="1494" y="710"/>
                  </a:lnTo>
                  <a:lnTo>
                    <a:pt x="1457" y="743"/>
                  </a:lnTo>
                  <a:lnTo>
                    <a:pt x="1424" y="772"/>
                  </a:lnTo>
                  <a:lnTo>
                    <a:pt x="1370" y="817"/>
                  </a:lnTo>
                  <a:lnTo>
                    <a:pt x="1372" y="814"/>
                  </a:lnTo>
                  <a:lnTo>
                    <a:pt x="1336" y="855"/>
                  </a:lnTo>
                  <a:lnTo>
                    <a:pt x="1341" y="847"/>
                  </a:lnTo>
                  <a:lnTo>
                    <a:pt x="1325" y="895"/>
                  </a:lnTo>
                  <a:lnTo>
                    <a:pt x="1326" y="884"/>
                  </a:lnTo>
                  <a:lnTo>
                    <a:pt x="1330" y="913"/>
                  </a:lnTo>
                  <a:lnTo>
                    <a:pt x="1328" y="906"/>
                  </a:lnTo>
                  <a:lnTo>
                    <a:pt x="1343" y="936"/>
                  </a:lnTo>
                  <a:lnTo>
                    <a:pt x="1341" y="932"/>
                  </a:lnTo>
                  <a:lnTo>
                    <a:pt x="1364" y="964"/>
                  </a:lnTo>
                  <a:lnTo>
                    <a:pt x="1389" y="997"/>
                  </a:lnTo>
                  <a:lnTo>
                    <a:pt x="1414" y="1029"/>
                  </a:lnTo>
                  <a:lnTo>
                    <a:pt x="1437" y="1062"/>
                  </a:lnTo>
                  <a:cubicBezTo>
                    <a:pt x="1438" y="1063"/>
                    <a:pt x="1439" y="1064"/>
                    <a:pt x="1439" y="1065"/>
                  </a:cubicBezTo>
                  <a:lnTo>
                    <a:pt x="1453" y="1095"/>
                  </a:lnTo>
                  <a:cubicBezTo>
                    <a:pt x="1454" y="1098"/>
                    <a:pt x="1455" y="1100"/>
                    <a:pt x="1455" y="1103"/>
                  </a:cubicBezTo>
                  <a:lnTo>
                    <a:pt x="1458" y="1131"/>
                  </a:lnTo>
                  <a:cubicBezTo>
                    <a:pt x="1459" y="1135"/>
                    <a:pt x="1458" y="1139"/>
                    <a:pt x="1457" y="1142"/>
                  </a:cubicBezTo>
                  <a:lnTo>
                    <a:pt x="1447" y="1167"/>
                  </a:lnTo>
                  <a:cubicBezTo>
                    <a:pt x="1446" y="1170"/>
                    <a:pt x="1444" y="1173"/>
                    <a:pt x="1441" y="1175"/>
                  </a:cubicBezTo>
                  <a:lnTo>
                    <a:pt x="1420" y="1196"/>
                  </a:lnTo>
                  <a:cubicBezTo>
                    <a:pt x="1419" y="1197"/>
                    <a:pt x="1418" y="1198"/>
                    <a:pt x="1417" y="1199"/>
                  </a:cubicBezTo>
                  <a:lnTo>
                    <a:pt x="1388" y="1219"/>
                  </a:lnTo>
                  <a:lnTo>
                    <a:pt x="1355" y="1240"/>
                  </a:lnTo>
                  <a:lnTo>
                    <a:pt x="1292" y="1282"/>
                  </a:lnTo>
                  <a:lnTo>
                    <a:pt x="1295" y="1279"/>
                  </a:lnTo>
                  <a:lnTo>
                    <a:pt x="1269" y="1304"/>
                  </a:lnTo>
                  <a:lnTo>
                    <a:pt x="1273" y="1298"/>
                  </a:lnTo>
                  <a:lnTo>
                    <a:pt x="1257" y="1327"/>
                  </a:lnTo>
                  <a:lnTo>
                    <a:pt x="1260" y="1321"/>
                  </a:lnTo>
                  <a:lnTo>
                    <a:pt x="1252" y="1356"/>
                  </a:lnTo>
                  <a:lnTo>
                    <a:pt x="1252" y="1352"/>
                  </a:lnTo>
                  <a:lnTo>
                    <a:pt x="1249" y="1391"/>
                  </a:lnTo>
                  <a:lnTo>
                    <a:pt x="1253" y="1475"/>
                  </a:lnTo>
                  <a:lnTo>
                    <a:pt x="1267" y="1561"/>
                  </a:lnTo>
                  <a:lnTo>
                    <a:pt x="1275" y="1600"/>
                  </a:lnTo>
                  <a:lnTo>
                    <a:pt x="1282" y="1635"/>
                  </a:lnTo>
                  <a:lnTo>
                    <a:pt x="1290" y="1660"/>
                  </a:lnTo>
                  <a:lnTo>
                    <a:pt x="1288" y="1655"/>
                  </a:lnTo>
                  <a:lnTo>
                    <a:pt x="1301" y="1676"/>
                  </a:lnTo>
                  <a:lnTo>
                    <a:pt x="1298" y="1672"/>
                  </a:lnTo>
                  <a:lnTo>
                    <a:pt x="1328" y="1705"/>
                  </a:lnTo>
                  <a:lnTo>
                    <a:pt x="1344" y="1724"/>
                  </a:lnTo>
                  <a:cubicBezTo>
                    <a:pt x="1345" y="1726"/>
                    <a:pt x="1346" y="1727"/>
                    <a:pt x="1347" y="1729"/>
                  </a:cubicBezTo>
                  <a:lnTo>
                    <a:pt x="1358" y="1752"/>
                  </a:lnTo>
                  <a:cubicBezTo>
                    <a:pt x="1359" y="1753"/>
                    <a:pt x="1359" y="1755"/>
                    <a:pt x="1360" y="1756"/>
                  </a:cubicBezTo>
                  <a:lnTo>
                    <a:pt x="1368" y="1786"/>
                  </a:lnTo>
                  <a:cubicBezTo>
                    <a:pt x="1368" y="1788"/>
                    <a:pt x="1368" y="1790"/>
                    <a:pt x="1368" y="1791"/>
                  </a:cubicBezTo>
                  <a:lnTo>
                    <a:pt x="1370" y="1833"/>
                  </a:lnTo>
                  <a:cubicBezTo>
                    <a:pt x="1370" y="1835"/>
                    <a:pt x="1370" y="1836"/>
                    <a:pt x="1370" y="1837"/>
                  </a:cubicBezTo>
                  <a:lnTo>
                    <a:pt x="1364" y="1893"/>
                  </a:lnTo>
                  <a:lnTo>
                    <a:pt x="1350" y="1966"/>
                  </a:lnTo>
                  <a:lnTo>
                    <a:pt x="1332" y="2047"/>
                  </a:lnTo>
                  <a:lnTo>
                    <a:pt x="1311" y="2131"/>
                  </a:lnTo>
                  <a:lnTo>
                    <a:pt x="1291" y="2214"/>
                  </a:lnTo>
                  <a:lnTo>
                    <a:pt x="1274" y="2292"/>
                  </a:lnTo>
                  <a:lnTo>
                    <a:pt x="1263" y="2357"/>
                  </a:lnTo>
                  <a:lnTo>
                    <a:pt x="1260" y="2406"/>
                  </a:lnTo>
                  <a:lnTo>
                    <a:pt x="1213" y="2403"/>
                  </a:lnTo>
                  <a:lnTo>
                    <a:pt x="1216" y="2350"/>
                  </a:lnTo>
                  <a:lnTo>
                    <a:pt x="1227" y="2281"/>
                  </a:lnTo>
                  <a:lnTo>
                    <a:pt x="1244" y="2203"/>
                  </a:lnTo>
                  <a:lnTo>
                    <a:pt x="1264" y="2120"/>
                  </a:lnTo>
                  <a:lnTo>
                    <a:pt x="1285" y="2036"/>
                  </a:lnTo>
                  <a:lnTo>
                    <a:pt x="1303" y="1957"/>
                  </a:lnTo>
                  <a:lnTo>
                    <a:pt x="1317" y="1888"/>
                  </a:lnTo>
                  <a:lnTo>
                    <a:pt x="1323" y="1832"/>
                  </a:lnTo>
                  <a:lnTo>
                    <a:pt x="1322" y="1836"/>
                  </a:lnTo>
                  <a:lnTo>
                    <a:pt x="1320" y="1794"/>
                  </a:lnTo>
                  <a:lnTo>
                    <a:pt x="1321" y="1799"/>
                  </a:lnTo>
                  <a:lnTo>
                    <a:pt x="1313" y="1769"/>
                  </a:lnTo>
                  <a:lnTo>
                    <a:pt x="1315" y="1773"/>
                  </a:lnTo>
                  <a:lnTo>
                    <a:pt x="1304" y="1750"/>
                  </a:lnTo>
                  <a:lnTo>
                    <a:pt x="1307" y="1755"/>
                  </a:lnTo>
                  <a:lnTo>
                    <a:pt x="1293" y="1738"/>
                  </a:lnTo>
                  <a:lnTo>
                    <a:pt x="1263" y="1705"/>
                  </a:lnTo>
                  <a:cubicBezTo>
                    <a:pt x="1262" y="1704"/>
                    <a:pt x="1261" y="1702"/>
                    <a:pt x="1260" y="1701"/>
                  </a:cubicBezTo>
                  <a:lnTo>
                    <a:pt x="1247" y="1680"/>
                  </a:lnTo>
                  <a:cubicBezTo>
                    <a:pt x="1246" y="1678"/>
                    <a:pt x="1245" y="1677"/>
                    <a:pt x="1245" y="1675"/>
                  </a:cubicBezTo>
                  <a:lnTo>
                    <a:pt x="1235" y="1644"/>
                  </a:lnTo>
                  <a:lnTo>
                    <a:pt x="1228" y="1609"/>
                  </a:lnTo>
                  <a:lnTo>
                    <a:pt x="1220" y="1568"/>
                  </a:lnTo>
                  <a:lnTo>
                    <a:pt x="1205" y="1478"/>
                  </a:lnTo>
                  <a:lnTo>
                    <a:pt x="1202" y="1388"/>
                  </a:lnTo>
                  <a:lnTo>
                    <a:pt x="1205" y="1349"/>
                  </a:lnTo>
                  <a:cubicBezTo>
                    <a:pt x="1205" y="1347"/>
                    <a:pt x="1205" y="1346"/>
                    <a:pt x="1205" y="1345"/>
                  </a:cubicBezTo>
                  <a:lnTo>
                    <a:pt x="1213" y="1310"/>
                  </a:lnTo>
                  <a:cubicBezTo>
                    <a:pt x="1214" y="1308"/>
                    <a:pt x="1214" y="1306"/>
                    <a:pt x="1215" y="1304"/>
                  </a:cubicBezTo>
                  <a:lnTo>
                    <a:pt x="1231" y="1275"/>
                  </a:lnTo>
                  <a:cubicBezTo>
                    <a:pt x="1233" y="1273"/>
                    <a:pt x="1234" y="1271"/>
                    <a:pt x="1236" y="1269"/>
                  </a:cubicBezTo>
                  <a:lnTo>
                    <a:pt x="1262" y="1244"/>
                  </a:lnTo>
                  <a:cubicBezTo>
                    <a:pt x="1263" y="1243"/>
                    <a:pt x="1264" y="1242"/>
                    <a:pt x="1265" y="1241"/>
                  </a:cubicBezTo>
                  <a:lnTo>
                    <a:pt x="1330" y="1199"/>
                  </a:lnTo>
                  <a:lnTo>
                    <a:pt x="1361" y="1180"/>
                  </a:lnTo>
                  <a:lnTo>
                    <a:pt x="1390" y="1160"/>
                  </a:lnTo>
                  <a:lnTo>
                    <a:pt x="1386" y="1162"/>
                  </a:lnTo>
                  <a:lnTo>
                    <a:pt x="1407" y="1141"/>
                  </a:lnTo>
                  <a:lnTo>
                    <a:pt x="1402" y="1150"/>
                  </a:lnTo>
                  <a:lnTo>
                    <a:pt x="1412" y="1125"/>
                  </a:lnTo>
                  <a:lnTo>
                    <a:pt x="1411" y="1136"/>
                  </a:lnTo>
                  <a:lnTo>
                    <a:pt x="1408" y="1108"/>
                  </a:lnTo>
                  <a:lnTo>
                    <a:pt x="1410" y="1116"/>
                  </a:lnTo>
                  <a:lnTo>
                    <a:pt x="1396" y="1086"/>
                  </a:lnTo>
                  <a:lnTo>
                    <a:pt x="1398" y="1089"/>
                  </a:lnTo>
                  <a:lnTo>
                    <a:pt x="1377" y="1058"/>
                  </a:lnTo>
                  <a:lnTo>
                    <a:pt x="1352" y="1026"/>
                  </a:lnTo>
                  <a:lnTo>
                    <a:pt x="1325" y="992"/>
                  </a:lnTo>
                  <a:lnTo>
                    <a:pt x="1302" y="960"/>
                  </a:lnTo>
                  <a:cubicBezTo>
                    <a:pt x="1301" y="959"/>
                    <a:pt x="1301" y="958"/>
                    <a:pt x="1300" y="957"/>
                  </a:cubicBezTo>
                  <a:lnTo>
                    <a:pt x="1285" y="927"/>
                  </a:lnTo>
                  <a:cubicBezTo>
                    <a:pt x="1284" y="925"/>
                    <a:pt x="1283" y="922"/>
                    <a:pt x="1283" y="920"/>
                  </a:cubicBezTo>
                  <a:lnTo>
                    <a:pt x="1279" y="891"/>
                  </a:lnTo>
                  <a:cubicBezTo>
                    <a:pt x="1278" y="887"/>
                    <a:pt x="1279" y="883"/>
                    <a:pt x="1280" y="880"/>
                  </a:cubicBezTo>
                  <a:lnTo>
                    <a:pt x="1296" y="832"/>
                  </a:lnTo>
                  <a:cubicBezTo>
                    <a:pt x="1297" y="829"/>
                    <a:pt x="1298" y="826"/>
                    <a:pt x="1300" y="824"/>
                  </a:cubicBezTo>
                  <a:lnTo>
                    <a:pt x="1336" y="783"/>
                  </a:lnTo>
                  <a:cubicBezTo>
                    <a:pt x="1337" y="782"/>
                    <a:pt x="1338" y="781"/>
                    <a:pt x="1339" y="780"/>
                  </a:cubicBezTo>
                  <a:lnTo>
                    <a:pt x="1393" y="735"/>
                  </a:lnTo>
                  <a:lnTo>
                    <a:pt x="1425" y="708"/>
                  </a:lnTo>
                  <a:lnTo>
                    <a:pt x="1462" y="675"/>
                  </a:lnTo>
                  <a:lnTo>
                    <a:pt x="1510" y="632"/>
                  </a:lnTo>
                  <a:lnTo>
                    <a:pt x="1571" y="583"/>
                  </a:lnTo>
                  <a:lnTo>
                    <a:pt x="1639" y="528"/>
                  </a:lnTo>
                  <a:lnTo>
                    <a:pt x="1710" y="471"/>
                  </a:lnTo>
                  <a:lnTo>
                    <a:pt x="1777" y="415"/>
                  </a:lnTo>
                  <a:lnTo>
                    <a:pt x="1834" y="365"/>
                  </a:lnTo>
                  <a:lnTo>
                    <a:pt x="1875" y="323"/>
                  </a:lnTo>
                  <a:lnTo>
                    <a:pt x="1888" y="306"/>
                  </a:lnTo>
                  <a:lnTo>
                    <a:pt x="1897" y="291"/>
                  </a:lnTo>
                  <a:lnTo>
                    <a:pt x="1893" y="302"/>
                  </a:lnTo>
                  <a:lnTo>
                    <a:pt x="1894" y="278"/>
                  </a:lnTo>
                  <a:lnTo>
                    <a:pt x="1901" y="296"/>
                  </a:lnTo>
                  <a:lnTo>
                    <a:pt x="1886" y="280"/>
                  </a:lnTo>
                  <a:lnTo>
                    <a:pt x="1895" y="286"/>
                  </a:lnTo>
                  <a:lnTo>
                    <a:pt x="1866" y="275"/>
                  </a:lnTo>
                  <a:lnTo>
                    <a:pt x="1871" y="276"/>
                  </a:lnTo>
                  <a:lnTo>
                    <a:pt x="1835" y="271"/>
                  </a:lnTo>
                  <a:lnTo>
                    <a:pt x="1792" y="269"/>
                  </a:lnTo>
                  <a:lnTo>
                    <a:pt x="1744" y="270"/>
                  </a:lnTo>
                  <a:lnTo>
                    <a:pt x="1698" y="272"/>
                  </a:lnTo>
                  <a:lnTo>
                    <a:pt x="1657" y="275"/>
                  </a:lnTo>
                  <a:lnTo>
                    <a:pt x="1617" y="282"/>
                  </a:lnTo>
                  <a:lnTo>
                    <a:pt x="1570" y="294"/>
                  </a:lnTo>
                  <a:lnTo>
                    <a:pt x="1465" y="331"/>
                  </a:lnTo>
                  <a:lnTo>
                    <a:pt x="1413" y="349"/>
                  </a:lnTo>
                  <a:lnTo>
                    <a:pt x="1365" y="363"/>
                  </a:lnTo>
                  <a:cubicBezTo>
                    <a:pt x="1364" y="363"/>
                    <a:pt x="1363" y="363"/>
                    <a:pt x="1362" y="363"/>
                  </a:cubicBezTo>
                  <a:lnTo>
                    <a:pt x="1319" y="369"/>
                  </a:lnTo>
                  <a:cubicBezTo>
                    <a:pt x="1317" y="369"/>
                    <a:pt x="1315" y="370"/>
                    <a:pt x="1313" y="369"/>
                  </a:cubicBezTo>
                  <a:lnTo>
                    <a:pt x="1278" y="366"/>
                  </a:lnTo>
                  <a:cubicBezTo>
                    <a:pt x="1275" y="366"/>
                    <a:pt x="1271" y="365"/>
                    <a:pt x="1268" y="363"/>
                  </a:cubicBezTo>
                  <a:lnTo>
                    <a:pt x="1243" y="348"/>
                  </a:lnTo>
                  <a:cubicBezTo>
                    <a:pt x="1240" y="346"/>
                    <a:pt x="1237" y="343"/>
                    <a:pt x="1235" y="340"/>
                  </a:cubicBezTo>
                  <a:lnTo>
                    <a:pt x="1220" y="316"/>
                  </a:lnTo>
                  <a:cubicBezTo>
                    <a:pt x="1219" y="314"/>
                    <a:pt x="1218" y="312"/>
                    <a:pt x="1217" y="310"/>
                  </a:cubicBezTo>
                  <a:lnTo>
                    <a:pt x="1208" y="276"/>
                  </a:lnTo>
                  <a:lnTo>
                    <a:pt x="1202" y="240"/>
                  </a:lnTo>
                  <a:lnTo>
                    <a:pt x="1196" y="205"/>
                  </a:lnTo>
                  <a:lnTo>
                    <a:pt x="1187" y="169"/>
                  </a:lnTo>
                  <a:lnTo>
                    <a:pt x="1189" y="174"/>
                  </a:lnTo>
                  <a:lnTo>
                    <a:pt x="1174" y="143"/>
                  </a:lnTo>
                  <a:lnTo>
                    <a:pt x="1179" y="150"/>
                  </a:lnTo>
                  <a:lnTo>
                    <a:pt x="1154" y="126"/>
                  </a:lnTo>
                  <a:lnTo>
                    <a:pt x="1159" y="130"/>
                  </a:lnTo>
                  <a:lnTo>
                    <a:pt x="1126" y="112"/>
                  </a:lnTo>
                  <a:lnTo>
                    <a:pt x="1085" y="93"/>
                  </a:lnTo>
                  <a:lnTo>
                    <a:pt x="986" y="64"/>
                  </a:lnTo>
                  <a:lnTo>
                    <a:pt x="881" y="48"/>
                  </a:lnTo>
                  <a:lnTo>
                    <a:pt x="884" y="48"/>
                  </a:lnTo>
                  <a:lnTo>
                    <a:pt x="837" y="48"/>
                  </a:lnTo>
                  <a:lnTo>
                    <a:pt x="841" y="48"/>
                  </a:lnTo>
                  <a:lnTo>
                    <a:pt x="801" y="54"/>
                  </a:lnTo>
                  <a:lnTo>
                    <a:pt x="809" y="52"/>
                  </a:lnTo>
                  <a:lnTo>
                    <a:pt x="778" y="69"/>
                  </a:lnTo>
                  <a:lnTo>
                    <a:pt x="786" y="62"/>
                  </a:lnTo>
                  <a:lnTo>
                    <a:pt x="764" y="91"/>
                  </a:lnTo>
                  <a:lnTo>
                    <a:pt x="766" y="87"/>
                  </a:lnTo>
                  <a:lnTo>
                    <a:pt x="749" y="121"/>
                  </a:lnTo>
                  <a:lnTo>
                    <a:pt x="732" y="162"/>
                  </a:lnTo>
                  <a:lnTo>
                    <a:pt x="715" y="201"/>
                  </a:lnTo>
                  <a:cubicBezTo>
                    <a:pt x="715" y="202"/>
                    <a:pt x="714" y="204"/>
                    <a:pt x="714" y="205"/>
                  </a:cubicBezTo>
                  <a:lnTo>
                    <a:pt x="691" y="240"/>
                  </a:lnTo>
                  <a:cubicBezTo>
                    <a:pt x="689" y="242"/>
                    <a:pt x="688" y="243"/>
                    <a:pt x="686" y="245"/>
                  </a:cubicBezTo>
                  <a:lnTo>
                    <a:pt x="656" y="270"/>
                  </a:lnTo>
                  <a:cubicBezTo>
                    <a:pt x="653" y="272"/>
                    <a:pt x="651" y="273"/>
                    <a:pt x="648" y="274"/>
                  </a:cubicBezTo>
                  <a:lnTo>
                    <a:pt x="607" y="287"/>
                  </a:lnTo>
                  <a:cubicBezTo>
                    <a:pt x="604" y="288"/>
                    <a:pt x="602" y="288"/>
                    <a:pt x="599" y="288"/>
                  </a:cubicBezTo>
                  <a:lnTo>
                    <a:pt x="572" y="288"/>
                  </a:lnTo>
                  <a:cubicBezTo>
                    <a:pt x="571" y="288"/>
                    <a:pt x="570" y="288"/>
                    <a:pt x="569" y="288"/>
                  </a:cubicBezTo>
                  <a:lnTo>
                    <a:pt x="533" y="283"/>
                  </a:lnTo>
                  <a:lnTo>
                    <a:pt x="453" y="261"/>
                  </a:lnTo>
                  <a:lnTo>
                    <a:pt x="362" y="230"/>
                  </a:lnTo>
                  <a:lnTo>
                    <a:pt x="269" y="194"/>
                  </a:lnTo>
                  <a:lnTo>
                    <a:pt x="182" y="161"/>
                  </a:lnTo>
                  <a:lnTo>
                    <a:pt x="106" y="136"/>
                  </a:lnTo>
                  <a:lnTo>
                    <a:pt x="78" y="128"/>
                  </a:lnTo>
                  <a:lnTo>
                    <a:pt x="53" y="124"/>
                  </a:lnTo>
                  <a:lnTo>
                    <a:pt x="58" y="124"/>
                  </a:lnTo>
                  <a:lnTo>
                    <a:pt x="39" y="125"/>
                  </a:lnTo>
                  <a:lnTo>
                    <a:pt x="51" y="121"/>
                  </a:lnTo>
                  <a:lnTo>
                    <a:pt x="41" y="128"/>
                  </a:lnTo>
                  <a:lnTo>
                    <a:pt x="51" y="114"/>
                  </a:lnTo>
                  <a:lnTo>
                    <a:pt x="48" y="126"/>
                  </a:lnTo>
                  <a:lnTo>
                    <a:pt x="48" y="117"/>
                  </a:lnTo>
                  <a:lnTo>
                    <a:pt x="51" y="135"/>
                  </a:lnTo>
                  <a:lnTo>
                    <a:pt x="49" y="128"/>
                  </a:lnTo>
                  <a:lnTo>
                    <a:pt x="70" y="171"/>
                  </a:lnTo>
                  <a:lnTo>
                    <a:pt x="110" y="230"/>
                  </a:lnTo>
                  <a:lnTo>
                    <a:pt x="163" y="297"/>
                  </a:lnTo>
                  <a:lnTo>
                    <a:pt x="226" y="367"/>
                  </a:lnTo>
                  <a:lnTo>
                    <a:pt x="292" y="437"/>
                  </a:lnTo>
                  <a:lnTo>
                    <a:pt x="358" y="502"/>
                  </a:lnTo>
                  <a:lnTo>
                    <a:pt x="415" y="556"/>
                  </a:lnTo>
                  <a:lnTo>
                    <a:pt x="476" y="599"/>
                  </a:lnTo>
                  <a:lnTo>
                    <a:pt x="546" y="638"/>
                  </a:lnTo>
                  <a:lnTo>
                    <a:pt x="703" y="707"/>
                  </a:lnTo>
                  <a:lnTo>
                    <a:pt x="779" y="743"/>
                  </a:lnTo>
                  <a:lnTo>
                    <a:pt x="846" y="781"/>
                  </a:lnTo>
                  <a:cubicBezTo>
                    <a:pt x="847" y="781"/>
                    <a:pt x="849" y="782"/>
                    <a:pt x="850" y="783"/>
                  </a:cubicBezTo>
                  <a:lnTo>
                    <a:pt x="905" y="828"/>
                  </a:lnTo>
                  <a:cubicBezTo>
                    <a:pt x="906" y="829"/>
                    <a:pt x="908" y="831"/>
                    <a:pt x="909" y="832"/>
                  </a:cubicBezTo>
                  <a:lnTo>
                    <a:pt x="948" y="886"/>
                  </a:lnTo>
                  <a:cubicBezTo>
                    <a:pt x="949" y="888"/>
                    <a:pt x="951" y="891"/>
                    <a:pt x="951" y="893"/>
                  </a:cubicBezTo>
                  <a:lnTo>
                    <a:pt x="971" y="955"/>
                  </a:lnTo>
                  <a:cubicBezTo>
                    <a:pt x="972" y="957"/>
                    <a:pt x="972" y="959"/>
                    <a:pt x="972" y="961"/>
                  </a:cubicBezTo>
                  <a:lnTo>
                    <a:pt x="976" y="1027"/>
                  </a:lnTo>
                  <a:cubicBezTo>
                    <a:pt x="977" y="1028"/>
                    <a:pt x="976" y="1030"/>
                    <a:pt x="976" y="1031"/>
                  </a:cubicBezTo>
                  <a:lnTo>
                    <a:pt x="968" y="1105"/>
                  </a:lnTo>
                  <a:lnTo>
                    <a:pt x="952" y="1182"/>
                  </a:lnTo>
                  <a:lnTo>
                    <a:pt x="912" y="1346"/>
                  </a:lnTo>
                  <a:lnTo>
                    <a:pt x="895" y="1433"/>
                  </a:lnTo>
                  <a:lnTo>
                    <a:pt x="886" y="1524"/>
                  </a:lnTo>
                  <a:lnTo>
                    <a:pt x="880" y="1628"/>
                  </a:lnTo>
                  <a:lnTo>
                    <a:pt x="873" y="1747"/>
                  </a:lnTo>
                  <a:lnTo>
                    <a:pt x="865" y="1875"/>
                  </a:lnTo>
                  <a:lnTo>
                    <a:pt x="859" y="2003"/>
                  </a:lnTo>
                  <a:lnTo>
                    <a:pt x="856" y="2127"/>
                  </a:lnTo>
                  <a:lnTo>
                    <a:pt x="858" y="2238"/>
                  </a:lnTo>
                  <a:lnTo>
                    <a:pt x="862" y="2287"/>
                  </a:lnTo>
                  <a:lnTo>
                    <a:pt x="868" y="2330"/>
                  </a:lnTo>
                  <a:lnTo>
                    <a:pt x="875" y="2366"/>
                  </a:lnTo>
                  <a:lnTo>
                    <a:pt x="885" y="2397"/>
                  </a:lnTo>
                  <a:lnTo>
                    <a:pt x="840" y="2412"/>
                  </a:lnTo>
                  <a:close/>
                </a:path>
              </a:pathLst>
            </a:custGeom>
            <a:solidFill>
              <a:srgbClr val="385D8A"/>
            </a:solidFill>
            <a:ln w="0">
              <a:solidFill>
                <a:srgbClr val="385D8A"/>
              </a:solidFill>
              <a:round/>
              <a:headEnd/>
              <a:tailEnd/>
            </a:ln>
          </p:spPr>
          <p:txBody>
            <a:bodyPr/>
            <a:lstStyle/>
            <a:p>
              <a:endParaRPr lang="ru-RU"/>
            </a:p>
          </p:txBody>
        </p:sp>
        <p:sp>
          <p:nvSpPr>
            <p:cNvPr id="28844" name="Freeform 42"/>
            <p:cNvSpPr>
              <a:spLocks/>
            </p:cNvSpPr>
            <p:nvPr/>
          </p:nvSpPr>
          <p:spPr bwMode="auto">
            <a:xfrm>
              <a:off x="6246813" y="2549525"/>
              <a:ext cx="149225" cy="68262"/>
            </a:xfrm>
            <a:custGeom>
              <a:avLst/>
              <a:gdLst>
                <a:gd name="T0" fmla="*/ 0 w 94"/>
                <a:gd name="T1" fmla="*/ 2147483647 h 43"/>
                <a:gd name="T2" fmla="*/ 2147483647 w 94"/>
                <a:gd name="T3" fmla="*/ 0 h 43"/>
                <a:gd name="T4" fmla="*/ 2147483647 w 94"/>
                <a:gd name="T5" fmla="*/ 0 h 43"/>
                <a:gd name="T6" fmla="*/ 2147483647 w 94"/>
                <a:gd name="T7" fmla="*/ 2147483647 h 43"/>
                <a:gd name="T8" fmla="*/ 2147483647 w 94"/>
                <a:gd name="T9" fmla="*/ 2147483647 h 43"/>
                <a:gd name="T10" fmla="*/ 2147483647 w 94"/>
                <a:gd name="T11" fmla="*/ 2147483647 h 43"/>
                <a:gd name="T12" fmla="*/ 0 w 94"/>
                <a:gd name="T13" fmla="*/ 2147483647 h 43"/>
                <a:gd name="T14" fmla="*/ 0 60000 65536"/>
                <a:gd name="T15" fmla="*/ 0 60000 65536"/>
                <a:gd name="T16" fmla="*/ 0 60000 65536"/>
                <a:gd name="T17" fmla="*/ 0 60000 65536"/>
                <a:gd name="T18" fmla="*/ 0 60000 65536"/>
                <a:gd name="T19" fmla="*/ 0 60000 65536"/>
                <a:gd name="T20" fmla="*/ 0 60000 65536"/>
                <a:gd name="T21" fmla="*/ 0 w 94"/>
                <a:gd name="T22" fmla="*/ 0 h 43"/>
                <a:gd name="T23" fmla="*/ 94 w 94"/>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43">
                  <a:moveTo>
                    <a:pt x="0" y="21"/>
                  </a:moveTo>
                  <a:lnTo>
                    <a:pt x="19" y="0"/>
                  </a:lnTo>
                  <a:lnTo>
                    <a:pt x="75" y="0"/>
                  </a:lnTo>
                  <a:lnTo>
                    <a:pt x="94" y="21"/>
                  </a:lnTo>
                  <a:lnTo>
                    <a:pt x="75" y="43"/>
                  </a:lnTo>
                  <a:lnTo>
                    <a:pt x="19" y="43"/>
                  </a:lnTo>
                  <a:lnTo>
                    <a:pt x="0" y="21"/>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45" name="Freeform 43"/>
            <p:cNvSpPr>
              <a:spLocks noEditPoints="1"/>
            </p:cNvSpPr>
            <p:nvPr/>
          </p:nvSpPr>
          <p:spPr bwMode="auto">
            <a:xfrm>
              <a:off x="6240463" y="2543175"/>
              <a:ext cx="161925" cy="80962"/>
            </a:xfrm>
            <a:custGeom>
              <a:avLst/>
              <a:gdLst>
                <a:gd name="T0" fmla="*/ 2147483647 w 225"/>
                <a:gd name="T1" fmla="*/ 2147483647 h 112"/>
                <a:gd name="T2" fmla="*/ 2147483647 w 225"/>
                <a:gd name="T3" fmla="*/ 2147483647 h 112"/>
                <a:gd name="T4" fmla="*/ 2147483647 w 225"/>
                <a:gd name="T5" fmla="*/ 2147483647 h 112"/>
                <a:gd name="T6" fmla="*/ 2147483647 w 225"/>
                <a:gd name="T7" fmla="*/ 0 h 112"/>
                <a:gd name="T8" fmla="*/ 2147483647 w 225"/>
                <a:gd name="T9" fmla="*/ 0 h 112"/>
                <a:gd name="T10" fmla="*/ 2147483647 w 225"/>
                <a:gd name="T11" fmla="*/ 2147483647 h 112"/>
                <a:gd name="T12" fmla="*/ 2147483647 w 225"/>
                <a:gd name="T13" fmla="*/ 2147483647 h 112"/>
                <a:gd name="T14" fmla="*/ 2147483647 w 225"/>
                <a:gd name="T15" fmla="*/ 2147483647 h 112"/>
                <a:gd name="T16" fmla="*/ 2147483647 w 225"/>
                <a:gd name="T17" fmla="*/ 2147483647 h 112"/>
                <a:gd name="T18" fmla="*/ 2147483647 w 225"/>
                <a:gd name="T19" fmla="*/ 2147483647 h 112"/>
                <a:gd name="T20" fmla="*/ 2147483647 w 225"/>
                <a:gd name="T21" fmla="*/ 2147483647 h 112"/>
                <a:gd name="T22" fmla="*/ 2147483647 w 225"/>
                <a:gd name="T23" fmla="*/ 2147483647 h 112"/>
                <a:gd name="T24" fmla="*/ 2147483647 w 225"/>
                <a:gd name="T25" fmla="*/ 2147483647 h 112"/>
                <a:gd name="T26" fmla="*/ 2147483647 w 225"/>
                <a:gd name="T27" fmla="*/ 2147483647 h 112"/>
                <a:gd name="T28" fmla="*/ 2147483647 w 225"/>
                <a:gd name="T29" fmla="*/ 2147483647 h 112"/>
                <a:gd name="T30" fmla="*/ 2147483647 w 225"/>
                <a:gd name="T31" fmla="*/ 2147483647 h 112"/>
                <a:gd name="T32" fmla="*/ 2147483647 w 225"/>
                <a:gd name="T33" fmla="*/ 2147483647 h 112"/>
                <a:gd name="T34" fmla="*/ 2147483647 w 225"/>
                <a:gd name="T35" fmla="*/ 2147483647 h 112"/>
                <a:gd name="T36" fmla="*/ 2147483647 w 225"/>
                <a:gd name="T37" fmla="*/ 2147483647 h 112"/>
                <a:gd name="T38" fmla="*/ 2147483647 w 225"/>
                <a:gd name="T39" fmla="*/ 2147483647 h 112"/>
                <a:gd name="T40" fmla="*/ 2147483647 w 225"/>
                <a:gd name="T41" fmla="*/ 2147483647 h 112"/>
                <a:gd name="T42" fmla="*/ 2147483647 w 225"/>
                <a:gd name="T43" fmla="*/ 2147483647 h 112"/>
                <a:gd name="T44" fmla="*/ 2147483647 w 225"/>
                <a:gd name="T45" fmla="*/ 2147483647 h 112"/>
                <a:gd name="T46" fmla="*/ 2147483647 w 225"/>
                <a:gd name="T47" fmla="*/ 2147483647 h 112"/>
                <a:gd name="T48" fmla="*/ 2147483647 w 225"/>
                <a:gd name="T49" fmla="*/ 2147483647 h 112"/>
                <a:gd name="T50" fmla="*/ 2147483647 w 225"/>
                <a:gd name="T51" fmla="*/ 2147483647 h 1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5"/>
                <a:gd name="T79" fmla="*/ 0 h 112"/>
                <a:gd name="T80" fmla="*/ 225 w 225"/>
                <a:gd name="T81" fmla="*/ 112 h 1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5" h="112">
                  <a:moveTo>
                    <a:pt x="2" y="62"/>
                  </a:moveTo>
                  <a:cubicBezTo>
                    <a:pt x="0" y="59"/>
                    <a:pt x="0" y="54"/>
                    <a:pt x="2" y="51"/>
                  </a:cubicBezTo>
                  <a:lnTo>
                    <a:pt x="44" y="3"/>
                  </a:lnTo>
                  <a:cubicBezTo>
                    <a:pt x="46" y="1"/>
                    <a:pt x="48" y="0"/>
                    <a:pt x="50" y="0"/>
                  </a:cubicBezTo>
                  <a:lnTo>
                    <a:pt x="175" y="0"/>
                  </a:lnTo>
                  <a:cubicBezTo>
                    <a:pt x="177" y="0"/>
                    <a:pt x="179" y="1"/>
                    <a:pt x="181" y="3"/>
                  </a:cubicBezTo>
                  <a:lnTo>
                    <a:pt x="223" y="51"/>
                  </a:lnTo>
                  <a:cubicBezTo>
                    <a:pt x="225" y="54"/>
                    <a:pt x="225" y="59"/>
                    <a:pt x="223" y="62"/>
                  </a:cubicBezTo>
                  <a:lnTo>
                    <a:pt x="181" y="110"/>
                  </a:lnTo>
                  <a:cubicBezTo>
                    <a:pt x="179" y="111"/>
                    <a:pt x="177" y="112"/>
                    <a:pt x="175" y="112"/>
                  </a:cubicBezTo>
                  <a:lnTo>
                    <a:pt x="50" y="112"/>
                  </a:lnTo>
                  <a:cubicBezTo>
                    <a:pt x="48" y="112"/>
                    <a:pt x="46" y="111"/>
                    <a:pt x="44" y="110"/>
                  </a:cubicBezTo>
                  <a:lnTo>
                    <a:pt x="2" y="62"/>
                  </a:lnTo>
                  <a:close/>
                  <a:moveTo>
                    <a:pt x="56" y="99"/>
                  </a:moveTo>
                  <a:lnTo>
                    <a:pt x="50" y="96"/>
                  </a:lnTo>
                  <a:lnTo>
                    <a:pt x="175" y="96"/>
                  </a:lnTo>
                  <a:lnTo>
                    <a:pt x="169" y="99"/>
                  </a:lnTo>
                  <a:lnTo>
                    <a:pt x="210" y="51"/>
                  </a:lnTo>
                  <a:lnTo>
                    <a:pt x="210" y="62"/>
                  </a:lnTo>
                  <a:lnTo>
                    <a:pt x="169" y="14"/>
                  </a:lnTo>
                  <a:lnTo>
                    <a:pt x="175" y="16"/>
                  </a:lnTo>
                  <a:lnTo>
                    <a:pt x="50" y="16"/>
                  </a:lnTo>
                  <a:lnTo>
                    <a:pt x="56" y="14"/>
                  </a:lnTo>
                  <a:lnTo>
                    <a:pt x="15" y="62"/>
                  </a:lnTo>
                  <a:lnTo>
                    <a:pt x="15" y="51"/>
                  </a:lnTo>
                  <a:lnTo>
                    <a:pt x="56" y="99"/>
                  </a:lnTo>
                  <a:close/>
                </a:path>
              </a:pathLst>
            </a:custGeom>
            <a:solidFill>
              <a:srgbClr val="000000"/>
            </a:solidFill>
            <a:ln w="0">
              <a:solidFill>
                <a:srgbClr val="000000"/>
              </a:solidFill>
              <a:round/>
              <a:headEnd/>
              <a:tailEnd/>
            </a:ln>
          </p:spPr>
          <p:txBody>
            <a:bodyPr/>
            <a:lstStyle/>
            <a:p>
              <a:endParaRPr lang="ru-RU"/>
            </a:p>
          </p:txBody>
        </p:sp>
        <p:sp>
          <p:nvSpPr>
            <p:cNvPr id="28846" name="Freeform 44"/>
            <p:cNvSpPr>
              <a:spLocks/>
            </p:cNvSpPr>
            <p:nvPr/>
          </p:nvSpPr>
          <p:spPr bwMode="auto">
            <a:xfrm>
              <a:off x="6888163" y="3892550"/>
              <a:ext cx="228600" cy="103187"/>
            </a:xfrm>
            <a:custGeom>
              <a:avLst/>
              <a:gdLst>
                <a:gd name="T0" fmla="*/ 0 w 144"/>
                <a:gd name="T1" fmla="*/ 2147483647 h 65"/>
                <a:gd name="T2" fmla="*/ 2147483647 w 144"/>
                <a:gd name="T3" fmla="*/ 0 h 65"/>
                <a:gd name="T4" fmla="*/ 2147483647 w 144"/>
                <a:gd name="T5" fmla="*/ 0 h 65"/>
                <a:gd name="T6" fmla="*/ 2147483647 w 144"/>
                <a:gd name="T7" fmla="*/ 2147483647 h 65"/>
                <a:gd name="T8" fmla="*/ 2147483647 w 144"/>
                <a:gd name="T9" fmla="*/ 2147483647 h 65"/>
                <a:gd name="T10" fmla="*/ 2147483647 w 144"/>
                <a:gd name="T11" fmla="*/ 2147483647 h 65"/>
                <a:gd name="T12" fmla="*/ 0 w 144"/>
                <a:gd name="T13" fmla="*/ 2147483647 h 65"/>
                <a:gd name="T14" fmla="*/ 0 60000 65536"/>
                <a:gd name="T15" fmla="*/ 0 60000 65536"/>
                <a:gd name="T16" fmla="*/ 0 60000 65536"/>
                <a:gd name="T17" fmla="*/ 0 60000 65536"/>
                <a:gd name="T18" fmla="*/ 0 60000 65536"/>
                <a:gd name="T19" fmla="*/ 0 60000 65536"/>
                <a:gd name="T20" fmla="*/ 0 60000 65536"/>
                <a:gd name="T21" fmla="*/ 0 w 144"/>
                <a:gd name="T22" fmla="*/ 0 h 65"/>
                <a:gd name="T23" fmla="*/ 144 w 144"/>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 h="65">
                  <a:moveTo>
                    <a:pt x="0" y="33"/>
                  </a:moveTo>
                  <a:lnTo>
                    <a:pt x="29" y="0"/>
                  </a:lnTo>
                  <a:lnTo>
                    <a:pt x="116" y="0"/>
                  </a:lnTo>
                  <a:lnTo>
                    <a:pt x="144" y="33"/>
                  </a:lnTo>
                  <a:lnTo>
                    <a:pt x="116" y="65"/>
                  </a:lnTo>
                  <a:lnTo>
                    <a:pt x="29" y="65"/>
                  </a:lnTo>
                  <a:lnTo>
                    <a:pt x="0" y="33"/>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47" name="Freeform 45"/>
            <p:cNvSpPr>
              <a:spLocks noEditPoints="1"/>
            </p:cNvSpPr>
            <p:nvPr/>
          </p:nvSpPr>
          <p:spPr bwMode="auto">
            <a:xfrm>
              <a:off x="6881813" y="3886200"/>
              <a:ext cx="241300" cy="115887"/>
            </a:xfrm>
            <a:custGeom>
              <a:avLst/>
              <a:gdLst>
                <a:gd name="T0" fmla="*/ 2147483647 w 337"/>
                <a:gd name="T1" fmla="*/ 2147483647 h 160"/>
                <a:gd name="T2" fmla="*/ 2147483647 w 337"/>
                <a:gd name="T3" fmla="*/ 2147483647 h 160"/>
                <a:gd name="T4" fmla="*/ 2147483647 w 337"/>
                <a:gd name="T5" fmla="*/ 2147483647 h 160"/>
                <a:gd name="T6" fmla="*/ 2147483647 w 337"/>
                <a:gd name="T7" fmla="*/ 0 h 160"/>
                <a:gd name="T8" fmla="*/ 2147483647 w 337"/>
                <a:gd name="T9" fmla="*/ 0 h 160"/>
                <a:gd name="T10" fmla="*/ 2147483647 w 337"/>
                <a:gd name="T11" fmla="*/ 2147483647 h 160"/>
                <a:gd name="T12" fmla="*/ 2147483647 w 337"/>
                <a:gd name="T13" fmla="*/ 2147483647 h 160"/>
                <a:gd name="T14" fmla="*/ 2147483647 w 337"/>
                <a:gd name="T15" fmla="*/ 2147483647 h 160"/>
                <a:gd name="T16" fmla="*/ 2147483647 w 337"/>
                <a:gd name="T17" fmla="*/ 2147483647 h 160"/>
                <a:gd name="T18" fmla="*/ 2147483647 w 337"/>
                <a:gd name="T19" fmla="*/ 2147483647 h 160"/>
                <a:gd name="T20" fmla="*/ 2147483647 w 337"/>
                <a:gd name="T21" fmla="*/ 2147483647 h 160"/>
                <a:gd name="T22" fmla="*/ 2147483647 w 337"/>
                <a:gd name="T23" fmla="*/ 2147483647 h 160"/>
                <a:gd name="T24" fmla="*/ 2147483647 w 337"/>
                <a:gd name="T25" fmla="*/ 2147483647 h 160"/>
                <a:gd name="T26" fmla="*/ 2147483647 w 337"/>
                <a:gd name="T27" fmla="*/ 2147483647 h 160"/>
                <a:gd name="T28" fmla="*/ 2147483647 w 337"/>
                <a:gd name="T29" fmla="*/ 2147483647 h 160"/>
                <a:gd name="T30" fmla="*/ 2147483647 w 337"/>
                <a:gd name="T31" fmla="*/ 2147483647 h 160"/>
                <a:gd name="T32" fmla="*/ 2147483647 w 337"/>
                <a:gd name="T33" fmla="*/ 2147483647 h 160"/>
                <a:gd name="T34" fmla="*/ 2147483647 w 337"/>
                <a:gd name="T35" fmla="*/ 2147483647 h 160"/>
                <a:gd name="T36" fmla="*/ 2147483647 w 337"/>
                <a:gd name="T37" fmla="*/ 2147483647 h 160"/>
                <a:gd name="T38" fmla="*/ 2147483647 w 337"/>
                <a:gd name="T39" fmla="*/ 2147483647 h 160"/>
                <a:gd name="T40" fmla="*/ 2147483647 w 337"/>
                <a:gd name="T41" fmla="*/ 2147483647 h 160"/>
                <a:gd name="T42" fmla="*/ 2147483647 w 337"/>
                <a:gd name="T43" fmla="*/ 2147483647 h 160"/>
                <a:gd name="T44" fmla="*/ 2147483647 w 337"/>
                <a:gd name="T45" fmla="*/ 2147483647 h 160"/>
                <a:gd name="T46" fmla="*/ 2147483647 w 337"/>
                <a:gd name="T47" fmla="*/ 2147483647 h 160"/>
                <a:gd name="T48" fmla="*/ 2147483647 w 337"/>
                <a:gd name="T49" fmla="*/ 2147483647 h 160"/>
                <a:gd name="T50" fmla="*/ 2147483647 w 337"/>
                <a:gd name="T51" fmla="*/ 2147483647 h 1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7"/>
                <a:gd name="T79" fmla="*/ 0 h 160"/>
                <a:gd name="T80" fmla="*/ 337 w 337"/>
                <a:gd name="T81" fmla="*/ 160 h 1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7" h="160">
                  <a:moveTo>
                    <a:pt x="2" y="86"/>
                  </a:moveTo>
                  <a:cubicBezTo>
                    <a:pt x="0" y="83"/>
                    <a:pt x="0" y="78"/>
                    <a:pt x="2" y="75"/>
                  </a:cubicBezTo>
                  <a:lnTo>
                    <a:pt x="66" y="3"/>
                  </a:lnTo>
                  <a:cubicBezTo>
                    <a:pt x="68" y="1"/>
                    <a:pt x="70" y="0"/>
                    <a:pt x="72" y="0"/>
                  </a:cubicBezTo>
                  <a:lnTo>
                    <a:pt x="264" y="0"/>
                  </a:lnTo>
                  <a:cubicBezTo>
                    <a:pt x="267" y="0"/>
                    <a:pt x="269" y="1"/>
                    <a:pt x="270" y="3"/>
                  </a:cubicBezTo>
                  <a:lnTo>
                    <a:pt x="334" y="75"/>
                  </a:lnTo>
                  <a:cubicBezTo>
                    <a:pt x="337" y="78"/>
                    <a:pt x="337" y="83"/>
                    <a:pt x="334" y="86"/>
                  </a:cubicBezTo>
                  <a:lnTo>
                    <a:pt x="270" y="158"/>
                  </a:lnTo>
                  <a:cubicBezTo>
                    <a:pt x="269" y="159"/>
                    <a:pt x="267" y="160"/>
                    <a:pt x="264" y="160"/>
                  </a:cubicBezTo>
                  <a:lnTo>
                    <a:pt x="72" y="160"/>
                  </a:lnTo>
                  <a:cubicBezTo>
                    <a:pt x="70" y="160"/>
                    <a:pt x="68" y="159"/>
                    <a:pt x="66" y="158"/>
                  </a:cubicBezTo>
                  <a:lnTo>
                    <a:pt x="2" y="86"/>
                  </a:lnTo>
                  <a:close/>
                  <a:moveTo>
                    <a:pt x="78" y="147"/>
                  </a:moveTo>
                  <a:lnTo>
                    <a:pt x="72" y="144"/>
                  </a:lnTo>
                  <a:lnTo>
                    <a:pt x="264" y="144"/>
                  </a:lnTo>
                  <a:lnTo>
                    <a:pt x="258" y="147"/>
                  </a:lnTo>
                  <a:lnTo>
                    <a:pt x="322" y="75"/>
                  </a:lnTo>
                  <a:lnTo>
                    <a:pt x="322" y="86"/>
                  </a:lnTo>
                  <a:lnTo>
                    <a:pt x="258" y="14"/>
                  </a:lnTo>
                  <a:lnTo>
                    <a:pt x="264" y="16"/>
                  </a:lnTo>
                  <a:lnTo>
                    <a:pt x="72" y="16"/>
                  </a:lnTo>
                  <a:lnTo>
                    <a:pt x="78" y="14"/>
                  </a:lnTo>
                  <a:lnTo>
                    <a:pt x="14" y="86"/>
                  </a:lnTo>
                  <a:lnTo>
                    <a:pt x="14" y="75"/>
                  </a:lnTo>
                  <a:lnTo>
                    <a:pt x="78" y="147"/>
                  </a:lnTo>
                  <a:close/>
                </a:path>
              </a:pathLst>
            </a:custGeom>
            <a:solidFill>
              <a:srgbClr val="000000"/>
            </a:solidFill>
            <a:ln w="0">
              <a:solidFill>
                <a:srgbClr val="000000"/>
              </a:solidFill>
              <a:round/>
              <a:headEnd/>
              <a:tailEnd/>
            </a:ln>
          </p:spPr>
          <p:txBody>
            <a:bodyPr/>
            <a:lstStyle/>
            <a:p>
              <a:endParaRPr lang="ru-RU"/>
            </a:p>
          </p:txBody>
        </p:sp>
        <p:sp>
          <p:nvSpPr>
            <p:cNvPr id="28848" name="Freeform 46"/>
            <p:cNvSpPr>
              <a:spLocks/>
            </p:cNvSpPr>
            <p:nvPr/>
          </p:nvSpPr>
          <p:spPr bwMode="auto">
            <a:xfrm>
              <a:off x="6842126" y="3306763"/>
              <a:ext cx="217488" cy="92075"/>
            </a:xfrm>
            <a:custGeom>
              <a:avLst/>
              <a:gdLst>
                <a:gd name="T0" fmla="*/ 0 w 137"/>
                <a:gd name="T1" fmla="*/ 2147483647 h 58"/>
                <a:gd name="T2" fmla="*/ 2147483647 w 137"/>
                <a:gd name="T3" fmla="*/ 0 h 58"/>
                <a:gd name="T4" fmla="*/ 2147483647 w 137"/>
                <a:gd name="T5" fmla="*/ 0 h 58"/>
                <a:gd name="T6" fmla="*/ 2147483647 w 137"/>
                <a:gd name="T7" fmla="*/ 2147483647 h 58"/>
                <a:gd name="T8" fmla="*/ 2147483647 w 137"/>
                <a:gd name="T9" fmla="*/ 2147483647 h 58"/>
                <a:gd name="T10" fmla="*/ 2147483647 w 137"/>
                <a:gd name="T11" fmla="*/ 2147483647 h 58"/>
                <a:gd name="T12" fmla="*/ 0 w 137"/>
                <a:gd name="T13" fmla="*/ 2147483647 h 58"/>
                <a:gd name="T14" fmla="*/ 0 60000 65536"/>
                <a:gd name="T15" fmla="*/ 0 60000 65536"/>
                <a:gd name="T16" fmla="*/ 0 60000 65536"/>
                <a:gd name="T17" fmla="*/ 0 60000 65536"/>
                <a:gd name="T18" fmla="*/ 0 60000 65536"/>
                <a:gd name="T19" fmla="*/ 0 60000 65536"/>
                <a:gd name="T20" fmla="*/ 0 60000 65536"/>
                <a:gd name="T21" fmla="*/ 0 w 137"/>
                <a:gd name="T22" fmla="*/ 0 h 58"/>
                <a:gd name="T23" fmla="*/ 137 w 137"/>
                <a:gd name="T24" fmla="*/ 58 h 5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58">
                  <a:moveTo>
                    <a:pt x="0" y="29"/>
                  </a:moveTo>
                  <a:lnTo>
                    <a:pt x="28" y="0"/>
                  </a:lnTo>
                  <a:lnTo>
                    <a:pt x="110" y="0"/>
                  </a:lnTo>
                  <a:lnTo>
                    <a:pt x="137" y="29"/>
                  </a:lnTo>
                  <a:lnTo>
                    <a:pt x="110" y="58"/>
                  </a:lnTo>
                  <a:lnTo>
                    <a:pt x="28" y="58"/>
                  </a:lnTo>
                  <a:lnTo>
                    <a:pt x="0" y="29"/>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49" name="Freeform 47"/>
            <p:cNvSpPr>
              <a:spLocks noEditPoints="1"/>
            </p:cNvSpPr>
            <p:nvPr/>
          </p:nvSpPr>
          <p:spPr bwMode="auto">
            <a:xfrm>
              <a:off x="6837363" y="3300413"/>
              <a:ext cx="228600" cy="104775"/>
            </a:xfrm>
            <a:custGeom>
              <a:avLst/>
              <a:gdLst>
                <a:gd name="T0" fmla="*/ 2147483647 w 321"/>
                <a:gd name="T1" fmla="*/ 2147483647 h 144"/>
                <a:gd name="T2" fmla="*/ 2147483647 w 321"/>
                <a:gd name="T3" fmla="*/ 2147483647 h 144"/>
                <a:gd name="T4" fmla="*/ 2147483647 w 321"/>
                <a:gd name="T5" fmla="*/ 2147483647 h 144"/>
                <a:gd name="T6" fmla="*/ 2147483647 w 321"/>
                <a:gd name="T7" fmla="*/ 0 h 144"/>
                <a:gd name="T8" fmla="*/ 2147483647 w 321"/>
                <a:gd name="T9" fmla="*/ 0 h 144"/>
                <a:gd name="T10" fmla="*/ 2147483647 w 321"/>
                <a:gd name="T11" fmla="*/ 2147483647 h 144"/>
                <a:gd name="T12" fmla="*/ 2147483647 w 321"/>
                <a:gd name="T13" fmla="*/ 2147483647 h 144"/>
                <a:gd name="T14" fmla="*/ 2147483647 w 321"/>
                <a:gd name="T15" fmla="*/ 2147483647 h 144"/>
                <a:gd name="T16" fmla="*/ 2147483647 w 321"/>
                <a:gd name="T17" fmla="*/ 2147483647 h 144"/>
                <a:gd name="T18" fmla="*/ 2147483647 w 321"/>
                <a:gd name="T19" fmla="*/ 2147483647 h 144"/>
                <a:gd name="T20" fmla="*/ 2147483647 w 321"/>
                <a:gd name="T21" fmla="*/ 2147483647 h 144"/>
                <a:gd name="T22" fmla="*/ 2147483647 w 321"/>
                <a:gd name="T23" fmla="*/ 2147483647 h 144"/>
                <a:gd name="T24" fmla="*/ 2147483647 w 321"/>
                <a:gd name="T25" fmla="*/ 2147483647 h 144"/>
                <a:gd name="T26" fmla="*/ 2147483647 w 321"/>
                <a:gd name="T27" fmla="*/ 2147483647 h 144"/>
                <a:gd name="T28" fmla="*/ 2147483647 w 321"/>
                <a:gd name="T29" fmla="*/ 2147483647 h 144"/>
                <a:gd name="T30" fmla="*/ 2147483647 w 321"/>
                <a:gd name="T31" fmla="*/ 2147483647 h 144"/>
                <a:gd name="T32" fmla="*/ 2147483647 w 321"/>
                <a:gd name="T33" fmla="*/ 2147483647 h 144"/>
                <a:gd name="T34" fmla="*/ 2147483647 w 321"/>
                <a:gd name="T35" fmla="*/ 2147483647 h 144"/>
                <a:gd name="T36" fmla="*/ 2147483647 w 321"/>
                <a:gd name="T37" fmla="*/ 2147483647 h 144"/>
                <a:gd name="T38" fmla="*/ 2147483647 w 321"/>
                <a:gd name="T39" fmla="*/ 2147483647 h 144"/>
                <a:gd name="T40" fmla="*/ 2147483647 w 321"/>
                <a:gd name="T41" fmla="*/ 2147483647 h 144"/>
                <a:gd name="T42" fmla="*/ 2147483647 w 321"/>
                <a:gd name="T43" fmla="*/ 2147483647 h 144"/>
                <a:gd name="T44" fmla="*/ 2147483647 w 321"/>
                <a:gd name="T45" fmla="*/ 2147483647 h 144"/>
                <a:gd name="T46" fmla="*/ 2147483647 w 321"/>
                <a:gd name="T47" fmla="*/ 2147483647 h 144"/>
                <a:gd name="T48" fmla="*/ 2147483647 w 321"/>
                <a:gd name="T49" fmla="*/ 2147483647 h 144"/>
                <a:gd name="T50" fmla="*/ 2147483647 w 321"/>
                <a:gd name="T51" fmla="*/ 2147483647 h 1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1"/>
                <a:gd name="T79" fmla="*/ 0 h 144"/>
                <a:gd name="T80" fmla="*/ 321 w 321"/>
                <a:gd name="T81" fmla="*/ 144 h 14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1" h="144">
                  <a:moveTo>
                    <a:pt x="3" y="78"/>
                  </a:moveTo>
                  <a:cubicBezTo>
                    <a:pt x="0" y="75"/>
                    <a:pt x="0" y="70"/>
                    <a:pt x="3" y="67"/>
                  </a:cubicBezTo>
                  <a:lnTo>
                    <a:pt x="63" y="3"/>
                  </a:lnTo>
                  <a:cubicBezTo>
                    <a:pt x="65" y="1"/>
                    <a:pt x="67" y="0"/>
                    <a:pt x="69" y="0"/>
                  </a:cubicBezTo>
                  <a:lnTo>
                    <a:pt x="252" y="0"/>
                  </a:lnTo>
                  <a:cubicBezTo>
                    <a:pt x="254" y="0"/>
                    <a:pt x="256" y="1"/>
                    <a:pt x="257" y="3"/>
                  </a:cubicBezTo>
                  <a:lnTo>
                    <a:pt x="318" y="67"/>
                  </a:lnTo>
                  <a:cubicBezTo>
                    <a:pt x="321" y="70"/>
                    <a:pt x="321" y="75"/>
                    <a:pt x="318" y="78"/>
                  </a:cubicBezTo>
                  <a:lnTo>
                    <a:pt x="257" y="142"/>
                  </a:lnTo>
                  <a:cubicBezTo>
                    <a:pt x="256" y="144"/>
                    <a:pt x="254" y="144"/>
                    <a:pt x="252" y="144"/>
                  </a:cubicBezTo>
                  <a:lnTo>
                    <a:pt x="69" y="144"/>
                  </a:lnTo>
                  <a:cubicBezTo>
                    <a:pt x="67" y="144"/>
                    <a:pt x="65" y="144"/>
                    <a:pt x="63" y="142"/>
                  </a:cubicBezTo>
                  <a:lnTo>
                    <a:pt x="3" y="78"/>
                  </a:lnTo>
                  <a:close/>
                  <a:moveTo>
                    <a:pt x="75" y="131"/>
                  </a:moveTo>
                  <a:lnTo>
                    <a:pt x="69" y="128"/>
                  </a:lnTo>
                  <a:lnTo>
                    <a:pt x="252" y="128"/>
                  </a:lnTo>
                  <a:lnTo>
                    <a:pt x="246" y="131"/>
                  </a:lnTo>
                  <a:lnTo>
                    <a:pt x="307" y="67"/>
                  </a:lnTo>
                  <a:lnTo>
                    <a:pt x="307" y="78"/>
                  </a:lnTo>
                  <a:lnTo>
                    <a:pt x="246" y="14"/>
                  </a:lnTo>
                  <a:lnTo>
                    <a:pt x="252" y="16"/>
                  </a:lnTo>
                  <a:lnTo>
                    <a:pt x="69" y="16"/>
                  </a:lnTo>
                  <a:lnTo>
                    <a:pt x="75" y="14"/>
                  </a:lnTo>
                  <a:lnTo>
                    <a:pt x="14" y="78"/>
                  </a:lnTo>
                  <a:lnTo>
                    <a:pt x="14" y="67"/>
                  </a:lnTo>
                  <a:lnTo>
                    <a:pt x="75" y="131"/>
                  </a:lnTo>
                  <a:close/>
                </a:path>
              </a:pathLst>
            </a:custGeom>
            <a:solidFill>
              <a:srgbClr val="000000"/>
            </a:solidFill>
            <a:ln w="0">
              <a:solidFill>
                <a:srgbClr val="000000"/>
              </a:solidFill>
              <a:round/>
              <a:headEnd/>
              <a:tailEnd/>
            </a:ln>
          </p:spPr>
          <p:txBody>
            <a:bodyPr/>
            <a:lstStyle/>
            <a:p>
              <a:endParaRPr lang="ru-RU"/>
            </a:p>
          </p:txBody>
        </p:sp>
        <p:sp>
          <p:nvSpPr>
            <p:cNvPr id="28850" name="Freeform 48"/>
            <p:cNvSpPr>
              <a:spLocks/>
            </p:cNvSpPr>
            <p:nvPr/>
          </p:nvSpPr>
          <p:spPr bwMode="auto">
            <a:xfrm>
              <a:off x="7002463" y="2927350"/>
              <a:ext cx="217488" cy="103187"/>
            </a:xfrm>
            <a:custGeom>
              <a:avLst/>
              <a:gdLst>
                <a:gd name="T0" fmla="*/ 0 w 137"/>
                <a:gd name="T1" fmla="*/ 2147483647 h 65"/>
                <a:gd name="T2" fmla="*/ 2147483647 w 137"/>
                <a:gd name="T3" fmla="*/ 0 h 65"/>
                <a:gd name="T4" fmla="*/ 2147483647 w 137"/>
                <a:gd name="T5" fmla="*/ 0 h 65"/>
                <a:gd name="T6" fmla="*/ 2147483647 w 137"/>
                <a:gd name="T7" fmla="*/ 2147483647 h 65"/>
                <a:gd name="T8" fmla="*/ 2147483647 w 137"/>
                <a:gd name="T9" fmla="*/ 2147483647 h 65"/>
                <a:gd name="T10" fmla="*/ 2147483647 w 137"/>
                <a:gd name="T11" fmla="*/ 2147483647 h 65"/>
                <a:gd name="T12" fmla="*/ 0 w 137"/>
                <a:gd name="T13" fmla="*/ 2147483647 h 65"/>
                <a:gd name="T14" fmla="*/ 0 60000 65536"/>
                <a:gd name="T15" fmla="*/ 0 60000 65536"/>
                <a:gd name="T16" fmla="*/ 0 60000 65536"/>
                <a:gd name="T17" fmla="*/ 0 60000 65536"/>
                <a:gd name="T18" fmla="*/ 0 60000 65536"/>
                <a:gd name="T19" fmla="*/ 0 60000 65536"/>
                <a:gd name="T20" fmla="*/ 0 60000 65536"/>
                <a:gd name="T21" fmla="*/ 0 w 137"/>
                <a:gd name="T22" fmla="*/ 0 h 65"/>
                <a:gd name="T23" fmla="*/ 137 w 137"/>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65">
                  <a:moveTo>
                    <a:pt x="0" y="33"/>
                  </a:moveTo>
                  <a:lnTo>
                    <a:pt x="28" y="0"/>
                  </a:lnTo>
                  <a:lnTo>
                    <a:pt x="110" y="0"/>
                  </a:lnTo>
                  <a:lnTo>
                    <a:pt x="137" y="33"/>
                  </a:lnTo>
                  <a:lnTo>
                    <a:pt x="110" y="65"/>
                  </a:lnTo>
                  <a:lnTo>
                    <a:pt x="28" y="65"/>
                  </a:lnTo>
                  <a:lnTo>
                    <a:pt x="0" y="33"/>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51" name="Freeform 49"/>
            <p:cNvSpPr>
              <a:spLocks noEditPoints="1"/>
            </p:cNvSpPr>
            <p:nvPr/>
          </p:nvSpPr>
          <p:spPr bwMode="auto">
            <a:xfrm>
              <a:off x="6997701" y="2922588"/>
              <a:ext cx="228600" cy="114300"/>
            </a:xfrm>
            <a:custGeom>
              <a:avLst/>
              <a:gdLst>
                <a:gd name="T0" fmla="*/ 2147483647 w 321"/>
                <a:gd name="T1" fmla="*/ 2147483647 h 160"/>
                <a:gd name="T2" fmla="*/ 2147483647 w 321"/>
                <a:gd name="T3" fmla="*/ 2147483647 h 160"/>
                <a:gd name="T4" fmla="*/ 2147483647 w 321"/>
                <a:gd name="T5" fmla="*/ 2147483647 h 160"/>
                <a:gd name="T6" fmla="*/ 2147483647 w 321"/>
                <a:gd name="T7" fmla="*/ 0 h 160"/>
                <a:gd name="T8" fmla="*/ 2147483647 w 321"/>
                <a:gd name="T9" fmla="*/ 0 h 160"/>
                <a:gd name="T10" fmla="*/ 2147483647 w 321"/>
                <a:gd name="T11" fmla="*/ 2147483647 h 160"/>
                <a:gd name="T12" fmla="*/ 2147483647 w 321"/>
                <a:gd name="T13" fmla="*/ 2147483647 h 160"/>
                <a:gd name="T14" fmla="*/ 2147483647 w 321"/>
                <a:gd name="T15" fmla="*/ 2147483647 h 160"/>
                <a:gd name="T16" fmla="*/ 2147483647 w 321"/>
                <a:gd name="T17" fmla="*/ 2147483647 h 160"/>
                <a:gd name="T18" fmla="*/ 2147483647 w 321"/>
                <a:gd name="T19" fmla="*/ 2147483647 h 160"/>
                <a:gd name="T20" fmla="*/ 2147483647 w 321"/>
                <a:gd name="T21" fmla="*/ 2147483647 h 160"/>
                <a:gd name="T22" fmla="*/ 2147483647 w 321"/>
                <a:gd name="T23" fmla="*/ 2147483647 h 160"/>
                <a:gd name="T24" fmla="*/ 2147483647 w 321"/>
                <a:gd name="T25" fmla="*/ 2147483647 h 160"/>
                <a:gd name="T26" fmla="*/ 2147483647 w 321"/>
                <a:gd name="T27" fmla="*/ 2147483647 h 160"/>
                <a:gd name="T28" fmla="*/ 2147483647 w 321"/>
                <a:gd name="T29" fmla="*/ 2147483647 h 160"/>
                <a:gd name="T30" fmla="*/ 2147483647 w 321"/>
                <a:gd name="T31" fmla="*/ 2147483647 h 160"/>
                <a:gd name="T32" fmla="*/ 2147483647 w 321"/>
                <a:gd name="T33" fmla="*/ 2147483647 h 160"/>
                <a:gd name="T34" fmla="*/ 2147483647 w 321"/>
                <a:gd name="T35" fmla="*/ 2147483647 h 160"/>
                <a:gd name="T36" fmla="*/ 2147483647 w 321"/>
                <a:gd name="T37" fmla="*/ 2147483647 h 160"/>
                <a:gd name="T38" fmla="*/ 2147483647 w 321"/>
                <a:gd name="T39" fmla="*/ 2147483647 h 160"/>
                <a:gd name="T40" fmla="*/ 2147483647 w 321"/>
                <a:gd name="T41" fmla="*/ 2147483647 h 160"/>
                <a:gd name="T42" fmla="*/ 2147483647 w 321"/>
                <a:gd name="T43" fmla="*/ 2147483647 h 160"/>
                <a:gd name="T44" fmla="*/ 2147483647 w 321"/>
                <a:gd name="T45" fmla="*/ 2147483647 h 160"/>
                <a:gd name="T46" fmla="*/ 2147483647 w 321"/>
                <a:gd name="T47" fmla="*/ 2147483647 h 160"/>
                <a:gd name="T48" fmla="*/ 2147483647 w 321"/>
                <a:gd name="T49" fmla="*/ 2147483647 h 160"/>
                <a:gd name="T50" fmla="*/ 2147483647 w 321"/>
                <a:gd name="T51" fmla="*/ 2147483647 h 1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1"/>
                <a:gd name="T79" fmla="*/ 0 h 160"/>
                <a:gd name="T80" fmla="*/ 321 w 321"/>
                <a:gd name="T81" fmla="*/ 160 h 1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1" h="160">
                  <a:moveTo>
                    <a:pt x="2" y="86"/>
                  </a:moveTo>
                  <a:cubicBezTo>
                    <a:pt x="0" y="83"/>
                    <a:pt x="0" y="78"/>
                    <a:pt x="2" y="75"/>
                  </a:cubicBezTo>
                  <a:lnTo>
                    <a:pt x="63" y="3"/>
                  </a:lnTo>
                  <a:cubicBezTo>
                    <a:pt x="65" y="1"/>
                    <a:pt x="67" y="0"/>
                    <a:pt x="69" y="0"/>
                  </a:cubicBezTo>
                  <a:lnTo>
                    <a:pt x="252" y="0"/>
                  </a:lnTo>
                  <a:cubicBezTo>
                    <a:pt x="254" y="0"/>
                    <a:pt x="256" y="1"/>
                    <a:pt x="258" y="3"/>
                  </a:cubicBezTo>
                  <a:lnTo>
                    <a:pt x="319" y="75"/>
                  </a:lnTo>
                  <a:cubicBezTo>
                    <a:pt x="321" y="78"/>
                    <a:pt x="321" y="83"/>
                    <a:pt x="319" y="86"/>
                  </a:cubicBezTo>
                  <a:lnTo>
                    <a:pt x="258" y="158"/>
                  </a:lnTo>
                  <a:cubicBezTo>
                    <a:pt x="256" y="159"/>
                    <a:pt x="254" y="160"/>
                    <a:pt x="252" y="160"/>
                  </a:cubicBezTo>
                  <a:lnTo>
                    <a:pt x="69" y="160"/>
                  </a:lnTo>
                  <a:cubicBezTo>
                    <a:pt x="67" y="160"/>
                    <a:pt x="65" y="159"/>
                    <a:pt x="63" y="158"/>
                  </a:cubicBezTo>
                  <a:lnTo>
                    <a:pt x="2" y="86"/>
                  </a:lnTo>
                  <a:close/>
                  <a:moveTo>
                    <a:pt x="75" y="147"/>
                  </a:moveTo>
                  <a:lnTo>
                    <a:pt x="69" y="144"/>
                  </a:lnTo>
                  <a:lnTo>
                    <a:pt x="252" y="144"/>
                  </a:lnTo>
                  <a:lnTo>
                    <a:pt x="246" y="147"/>
                  </a:lnTo>
                  <a:lnTo>
                    <a:pt x="306" y="75"/>
                  </a:lnTo>
                  <a:lnTo>
                    <a:pt x="306" y="86"/>
                  </a:lnTo>
                  <a:lnTo>
                    <a:pt x="246" y="14"/>
                  </a:lnTo>
                  <a:lnTo>
                    <a:pt x="252" y="16"/>
                  </a:lnTo>
                  <a:lnTo>
                    <a:pt x="69" y="16"/>
                  </a:lnTo>
                  <a:lnTo>
                    <a:pt x="75" y="14"/>
                  </a:lnTo>
                  <a:lnTo>
                    <a:pt x="15" y="86"/>
                  </a:lnTo>
                  <a:lnTo>
                    <a:pt x="15" y="75"/>
                  </a:lnTo>
                  <a:lnTo>
                    <a:pt x="75" y="147"/>
                  </a:lnTo>
                  <a:close/>
                </a:path>
              </a:pathLst>
            </a:custGeom>
            <a:solidFill>
              <a:srgbClr val="000000"/>
            </a:solidFill>
            <a:ln w="0">
              <a:solidFill>
                <a:srgbClr val="000000"/>
              </a:solidFill>
              <a:round/>
              <a:headEnd/>
              <a:tailEnd/>
            </a:ln>
          </p:spPr>
          <p:txBody>
            <a:bodyPr/>
            <a:lstStyle/>
            <a:p>
              <a:endParaRPr lang="ru-RU"/>
            </a:p>
          </p:txBody>
        </p:sp>
        <p:sp>
          <p:nvSpPr>
            <p:cNvPr id="28852" name="Freeform 50"/>
            <p:cNvSpPr>
              <a:spLocks/>
            </p:cNvSpPr>
            <p:nvPr/>
          </p:nvSpPr>
          <p:spPr bwMode="auto">
            <a:xfrm>
              <a:off x="7323138" y="2606675"/>
              <a:ext cx="219075" cy="103187"/>
            </a:xfrm>
            <a:custGeom>
              <a:avLst/>
              <a:gdLst>
                <a:gd name="T0" fmla="*/ 0 w 138"/>
                <a:gd name="T1" fmla="*/ 2147483647 h 65"/>
                <a:gd name="T2" fmla="*/ 2147483647 w 138"/>
                <a:gd name="T3" fmla="*/ 0 h 65"/>
                <a:gd name="T4" fmla="*/ 2147483647 w 138"/>
                <a:gd name="T5" fmla="*/ 0 h 65"/>
                <a:gd name="T6" fmla="*/ 2147483647 w 138"/>
                <a:gd name="T7" fmla="*/ 2147483647 h 65"/>
                <a:gd name="T8" fmla="*/ 2147483647 w 138"/>
                <a:gd name="T9" fmla="*/ 2147483647 h 65"/>
                <a:gd name="T10" fmla="*/ 2147483647 w 138"/>
                <a:gd name="T11" fmla="*/ 2147483647 h 65"/>
                <a:gd name="T12" fmla="*/ 0 w 138"/>
                <a:gd name="T13" fmla="*/ 2147483647 h 65"/>
                <a:gd name="T14" fmla="*/ 0 60000 65536"/>
                <a:gd name="T15" fmla="*/ 0 60000 65536"/>
                <a:gd name="T16" fmla="*/ 0 60000 65536"/>
                <a:gd name="T17" fmla="*/ 0 60000 65536"/>
                <a:gd name="T18" fmla="*/ 0 60000 65536"/>
                <a:gd name="T19" fmla="*/ 0 60000 65536"/>
                <a:gd name="T20" fmla="*/ 0 60000 65536"/>
                <a:gd name="T21" fmla="*/ 0 w 138"/>
                <a:gd name="T22" fmla="*/ 0 h 65"/>
                <a:gd name="T23" fmla="*/ 138 w 138"/>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8" h="65">
                  <a:moveTo>
                    <a:pt x="0" y="32"/>
                  </a:moveTo>
                  <a:lnTo>
                    <a:pt x="28" y="0"/>
                  </a:lnTo>
                  <a:lnTo>
                    <a:pt x="110" y="0"/>
                  </a:lnTo>
                  <a:lnTo>
                    <a:pt x="138" y="32"/>
                  </a:lnTo>
                  <a:lnTo>
                    <a:pt x="110" y="65"/>
                  </a:lnTo>
                  <a:lnTo>
                    <a:pt x="28" y="65"/>
                  </a:lnTo>
                  <a:lnTo>
                    <a:pt x="0" y="32"/>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53" name="Freeform 51"/>
            <p:cNvSpPr>
              <a:spLocks noEditPoints="1"/>
            </p:cNvSpPr>
            <p:nvPr/>
          </p:nvSpPr>
          <p:spPr bwMode="auto">
            <a:xfrm>
              <a:off x="7318376" y="2600325"/>
              <a:ext cx="230188" cy="114300"/>
            </a:xfrm>
            <a:custGeom>
              <a:avLst/>
              <a:gdLst>
                <a:gd name="T0" fmla="*/ 2147483647 w 321"/>
                <a:gd name="T1" fmla="*/ 2147483647 h 160"/>
                <a:gd name="T2" fmla="*/ 2147483647 w 321"/>
                <a:gd name="T3" fmla="*/ 2147483647 h 160"/>
                <a:gd name="T4" fmla="*/ 2147483647 w 321"/>
                <a:gd name="T5" fmla="*/ 2147483647 h 160"/>
                <a:gd name="T6" fmla="*/ 2147483647 w 321"/>
                <a:gd name="T7" fmla="*/ 0 h 160"/>
                <a:gd name="T8" fmla="*/ 2147483647 w 321"/>
                <a:gd name="T9" fmla="*/ 0 h 160"/>
                <a:gd name="T10" fmla="*/ 2147483647 w 321"/>
                <a:gd name="T11" fmla="*/ 2147483647 h 160"/>
                <a:gd name="T12" fmla="*/ 2147483647 w 321"/>
                <a:gd name="T13" fmla="*/ 2147483647 h 160"/>
                <a:gd name="T14" fmla="*/ 2147483647 w 321"/>
                <a:gd name="T15" fmla="*/ 2147483647 h 160"/>
                <a:gd name="T16" fmla="*/ 2147483647 w 321"/>
                <a:gd name="T17" fmla="*/ 2147483647 h 160"/>
                <a:gd name="T18" fmla="*/ 2147483647 w 321"/>
                <a:gd name="T19" fmla="*/ 2147483647 h 160"/>
                <a:gd name="T20" fmla="*/ 2147483647 w 321"/>
                <a:gd name="T21" fmla="*/ 2147483647 h 160"/>
                <a:gd name="T22" fmla="*/ 2147483647 w 321"/>
                <a:gd name="T23" fmla="*/ 2147483647 h 160"/>
                <a:gd name="T24" fmla="*/ 2147483647 w 321"/>
                <a:gd name="T25" fmla="*/ 2147483647 h 160"/>
                <a:gd name="T26" fmla="*/ 2147483647 w 321"/>
                <a:gd name="T27" fmla="*/ 2147483647 h 160"/>
                <a:gd name="T28" fmla="*/ 2147483647 w 321"/>
                <a:gd name="T29" fmla="*/ 2147483647 h 160"/>
                <a:gd name="T30" fmla="*/ 2147483647 w 321"/>
                <a:gd name="T31" fmla="*/ 2147483647 h 160"/>
                <a:gd name="T32" fmla="*/ 2147483647 w 321"/>
                <a:gd name="T33" fmla="*/ 2147483647 h 160"/>
                <a:gd name="T34" fmla="*/ 2147483647 w 321"/>
                <a:gd name="T35" fmla="*/ 2147483647 h 160"/>
                <a:gd name="T36" fmla="*/ 2147483647 w 321"/>
                <a:gd name="T37" fmla="*/ 2147483647 h 160"/>
                <a:gd name="T38" fmla="*/ 2147483647 w 321"/>
                <a:gd name="T39" fmla="*/ 2147483647 h 160"/>
                <a:gd name="T40" fmla="*/ 2147483647 w 321"/>
                <a:gd name="T41" fmla="*/ 2147483647 h 160"/>
                <a:gd name="T42" fmla="*/ 2147483647 w 321"/>
                <a:gd name="T43" fmla="*/ 2147483647 h 160"/>
                <a:gd name="T44" fmla="*/ 2147483647 w 321"/>
                <a:gd name="T45" fmla="*/ 2147483647 h 160"/>
                <a:gd name="T46" fmla="*/ 2147483647 w 321"/>
                <a:gd name="T47" fmla="*/ 2147483647 h 160"/>
                <a:gd name="T48" fmla="*/ 2147483647 w 321"/>
                <a:gd name="T49" fmla="*/ 2147483647 h 160"/>
                <a:gd name="T50" fmla="*/ 2147483647 w 321"/>
                <a:gd name="T51" fmla="*/ 2147483647 h 1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1"/>
                <a:gd name="T79" fmla="*/ 0 h 160"/>
                <a:gd name="T80" fmla="*/ 321 w 321"/>
                <a:gd name="T81" fmla="*/ 160 h 1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1" h="160">
                  <a:moveTo>
                    <a:pt x="2" y="86"/>
                  </a:moveTo>
                  <a:cubicBezTo>
                    <a:pt x="0" y="83"/>
                    <a:pt x="0" y="78"/>
                    <a:pt x="2" y="75"/>
                  </a:cubicBezTo>
                  <a:lnTo>
                    <a:pt x="63" y="3"/>
                  </a:lnTo>
                  <a:cubicBezTo>
                    <a:pt x="65" y="1"/>
                    <a:pt x="67" y="0"/>
                    <a:pt x="69" y="0"/>
                  </a:cubicBezTo>
                  <a:lnTo>
                    <a:pt x="252" y="0"/>
                  </a:lnTo>
                  <a:cubicBezTo>
                    <a:pt x="254" y="0"/>
                    <a:pt x="256" y="1"/>
                    <a:pt x="258" y="3"/>
                  </a:cubicBezTo>
                  <a:lnTo>
                    <a:pt x="319" y="75"/>
                  </a:lnTo>
                  <a:cubicBezTo>
                    <a:pt x="321" y="78"/>
                    <a:pt x="321" y="83"/>
                    <a:pt x="319" y="86"/>
                  </a:cubicBezTo>
                  <a:lnTo>
                    <a:pt x="258" y="158"/>
                  </a:lnTo>
                  <a:cubicBezTo>
                    <a:pt x="256" y="159"/>
                    <a:pt x="254" y="160"/>
                    <a:pt x="252" y="160"/>
                  </a:cubicBezTo>
                  <a:lnTo>
                    <a:pt x="69" y="160"/>
                  </a:lnTo>
                  <a:cubicBezTo>
                    <a:pt x="67" y="160"/>
                    <a:pt x="65" y="159"/>
                    <a:pt x="63" y="158"/>
                  </a:cubicBezTo>
                  <a:lnTo>
                    <a:pt x="2" y="86"/>
                  </a:lnTo>
                  <a:close/>
                  <a:moveTo>
                    <a:pt x="75" y="147"/>
                  </a:moveTo>
                  <a:lnTo>
                    <a:pt x="69" y="144"/>
                  </a:lnTo>
                  <a:lnTo>
                    <a:pt x="252" y="144"/>
                  </a:lnTo>
                  <a:lnTo>
                    <a:pt x="246" y="147"/>
                  </a:lnTo>
                  <a:lnTo>
                    <a:pt x="306" y="75"/>
                  </a:lnTo>
                  <a:lnTo>
                    <a:pt x="306" y="86"/>
                  </a:lnTo>
                  <a:lnTo>
                    <a:pt x="246" y="14"/>
                  </a:lnTo>
                  <a:lnTo>
                    <a:pt x="252" y="16"/>
                  </a:lnTo>
                  <a:lnTo>
                    <a:pt x="69" y="16"/>
                  </a:lnTo>
                  <a:lnTo>
                    <a:pt x="75" y="14"/>
                  </a:lnTo>
                  <a:lnTo>
                    <a:pt x="15" y="86"/>
                  </a:lnTo>
                  <a:lnTo>
                    <a:pt x="15" y="75"/>
                  </a:lnTo>
                  <a:lnTo>
                    <a:pt x="75" y="147"/>
                  </a:lnTo>
                  <a:close/>
                </a:path>
              </a:pathLst>
            </a:custGeom>
            <a:solidFill>
              <a:srgbClr val="000000"/>
            </a:solidFill>
            <a:ln w="0">
              <a:solidFill>
                <a:srgbClr val="000000"/>
              </a:solidFill>
              <a:round/>
              <a:headEnd/>
              <a:tailEnd/>
            </a:ln>
          </p:spPr>
          <p:txBody>
            <a:bodyPr/>
            <a:lstStyle/>
            <a:p>
              <a:endParaRPr lang="ru-RU"/>
            </a:p>
          </p:txBody>
        </p:sp>
        <p:sp>
          <p:nvSpPr>
            <p:cNvPr id="28854" name="Freeform 52"/>
            <p:cNvSpPr>
              <a:spLocks/>
            </p:cNvSpPr>
            <p:nvPr/>
          </p:nvSpPr>
          <p:spPr bwMode="auto">
            <a:xfrm>
              <a:off x="7162801" y="2663825"/>
              <a:ext cx="149225" cy="68262"/>
            </a:xfrm>
            <a:custGeom>
              <a:avLst/>
              <a:gdLst>
                <a:gd name="T0" fmla="*/ 0 w 94"/>
                <a:gd name="T1" fmla="*/ 2147483647 h 43"/>
                <a:gd name="T2" fmla="*/ 2147483647 w 94"/>
                <a:gd name="T3" fmla="*/ 0 h 43"/>
                <a:gd name="T4" fmla="*/ 2147483647 w 94"/>
                <a:gd name="T5" fmla="*/ 0 h 43"/>
                <a:gd name="T6" fmla="*/ 2147483647 w 94"/>
                <a:gd name="T7" fmla="*/ 2147483647 h 43"/>
                <a:gd name="T8" fmla="*/ 2147483647 w 94"/>
                <a:gd name="T9" fmla="*/ 2147483647 h 43"/>
                <a:gd name="T10" fmla="*/ 2147483647 w 94"/>
                <a:gd name="T11" fmla="*/ 2147483647 h 43"/>
                <a:gd name="T12" fmla="*/ 0 w 94"/>
                <a:gd name="T13" fmla="*/ 2147483647 h 43"/>
                <a:gd name="T14" fmla="*/ 0 60000 65536"/>
                <a:gd name="T15" fmla="*/ 0 60000 65536"/>
                <a:gd name="T16" fmla="*/ 0 60000 65536"/>
                <a:gd name="T17" fmla="*/ 0 60000 65536"/>
                <a:gd name="T18" fmla="*/ 0 60000 65536"/>
                <a:gd name="T19" fmla="*/ 0 60000 65536"/>
                <a:gd name="T20" fmla="*/ 0 60000 65536"/>
                <a:gd name="T21" fmla="*/ 0 w 94"/>
                <a:gd name="T22" fmla="*/ 0 h 43"/>
                <a:gd name="T23" fmla="*/ 94 w 94"/>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43">
                  <a:moveTo>
                    <a:pt x="0" y="22"/>
                  </a:moveTo>
                  <a:lnTo>
                    <a:pt x="19" y="0"/>
                  </a:lnTo>
                  <a:lnTo>
                    <a:pt x="76" y="0"/>
                  </a:lnTo>
                  <a:lnTo>
                    <a:pt x="94" y="22"/>
                  </a:lnTo>
                  <a:lnTo>
                    <a:pt x="76" y="43"/>
                  </a:lnTo>
                  <a:lnTo>
                    <a:pt x="19" y="43"/>
                  </a:lnTo>
                  <a:lnTo>
                    <a:pt x="0" y="22"/>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55" name="Freeform 53"/>
            <p:cNvSpPr>
              <a:spLocks noEditPoints="1"/>
            </p:cNvSpPr>
            <p:nvPr/>
          </p:nvSpPr>
          <p:spPr bwMode="auto">
            <a:xfrm>
              <a:off x="7158038" y="2657475"/>
              <a:ext cx="160338" cy="80962"/>
            </a:xfrm>
            <a:custGeom>
              <a:avLst/>
              <a:gdLst>
                <a:gd name="T0" fmla="*/ 2147483647 w 225"/>
                <a:gd name="T1" fmla="*/ 2147483647 h 112"/>
                <a:gd name="T2" fmla="*/ 2147483647 w 225"/>
                <a:gd name="T3" fmla="*/ 2147483647 h 112"/>
                <a:gd name="T4" fmla="*/ 2147483647 w 225"/>
                <a:gd name="T5" fmla="*/ 2147483647 h 112"/>
                <a:gd name="T6" fmla="*/ 2147483647 w 225"/>
                <a:gd name="T7" fmla="*/ 0 h 112"/>
                <a:gd name="T8" fmla="*/ 2147483647 w 225"/>
                <a:gd name="T9" fmla="*/ 0 h 112"/>
                <a:gd name="T10" fmla="*/ 2147483647 w 225"/>
                <a:gd name="T11" fmla="*/ 2147483647 h 112"/>
                <a:gd name="T12" fmla="*/ 2147483647 w 225"/>
                <a:gd name="T13" fmla="*/ 2147483647 h 112"/>
                <a:gd name="T14" fmla="*/ 2147483647 w 225"/>
                <a:gd name="T15" fmla="*/ 2147483647 h 112"/>
                <a:gd name="T16" fmla="*/ 2147483647 w 225"/>
                <a:gd name="T17" fmla="*/ 2147483647 h 112"/>
                <a:gd name="T18" fmla="*/ 2147483647 w 225"/>
                <a:gd name="T19" fmla="*/ 2147483647 h 112"/>
                <a:gd name="T20" fmla="*/ 2147483647 w 225"/>
                <a:gd name="T21" fmla="*/ 2147483647 h 112"/>
                <a:gd name="T22" fmla="*/ 2147483647 w 225"/>
                <a:gd name="T23" fmla="*/ 2147483647 h 112"/>
                <a:gd name="T24" fmla="*/ 2147483647 w 225"/>
                <a:gd name="T25" fmla="*/ 2147483647 h 112"/>
                <a:gd name="T26" fmla="*/ 2147483647 w 225"/>
                <a:gd name="T27" fmla="*/ 2147483647 h 112"/>
                <a:gd name="T28" fmla="*/ 2147483647 w 225"/>
                <a:gd name="T29" fmla="*/ 2147483647 h 112"/>
                <a:gd name="T30" fmla="*/ 2147483647 w 225"/>
                <a:gd name="T31" fmla="*/ 2147483647 h 112"/>
                <a:gd name="T32" fmla="*/ 2147483647 w 225"/>
                <a:gd name="T33" fmla="*/ 2147483647 h 112"/>
                <a:gd name="T34" fmla="*/ 2147483647 w 225"/>
                <a:gd name="T35" fmla="*/ 2147483647 h 112"/>
                <a:gd name="T36" fmla="*/ 2147483647 w 225"/>
                <a:gd name="T37" fmla="*/ 2147483647 h 112"/>
                <a:gd name="T38" fmla="*/ 2147483647 w 225"/>
                <a:gd name="T39" fmla="*/ 2147483647 h 112"/>
                <a:gd name="T40" fmla="*/ 2147483647 w 225"/>
                <a:gd name="T41" fmla="*/ 2147483647 h 112"/>
                <a:gd name="T42" fmla="*/ 2147483647 w 225"/>
                <a:gd name="T43" fmla="*/ 2147483647 h 112"/>
                <a:gd name="T44" fmla="*/ 2147483647 w 225"/>
                <a:gd name="T45" fmla="*/ 2147483647 h 112"/>
                <a:gd name="T46" fmla="*/ 2147483647 w 225"/>
                <a:gd name="T47" fmla="*/ 2147483647 h 112"/>
                <a:gd name="T48" fmla="*/ 2147483647 w 225"/>
                <a:gd name="T49" fmla="*/ 2147483647 h 112"/>
                <a:gd name="T50" fmla="*/ 2147483647 w 225"/>
                <a:gd name="T51" fmla="*/ 2147483647 h 1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5"/>
                <a:gd name="T79" fmla="*/ 0 h 112"/>
                <a:gd name="T80" fmla="*/ 225 w 225"/>
                <a:gd name="T81" fmla="*/ 112 h 1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5" h="112">
                  <a:moveTo>
                    <a:pt x="2" y="62"/>
                  </a:moveTo>
                  <a:cubicBezTo>
                    <a:pt x="0" y="59"/>
                    <a:pt x="0" y="54"/>
                    <a:pt x="2" y="51"/>
                  </a:cubicBezTo>
                  <a:lnTo>
                    <a:pt x="44" y="3"/>
                  </a:lnTo>
                  <a:cubicBezTo>
                    <a:pt x="46" y="1"/>
                    <a:pt x="48" y="0"/>
                    <a:pt x="50" y="0"/>
                  </a:cubicBezTo>
                  <a:lnTo>
                    <a:pt x="175" y="0"/>
                  </a:lnTo>
                  <a:cubicBezTo>
                    <a:pt x="177" y="0"/>
                    <a:pt x="179" y="1"/>
                    <a:pt x="181" y="3"/>
                  </a:cubicBezTo>
                  <a:lnTo>
                    <a:pt x="223" y="51"/>
                  </a:lnTo>
                  <a:cubicBezTo>
                    <a:pt x="225" y="54"/>
                    <a:pt x="225" y="59"/>
                    <a:pt x="223" y="62"/>
                  </a:cubicBezTo>
                  <a:lnTo>
                    <a:pt x="181" y="110"/>
                  </a:lnTo>
                  <a:cubicBezTo>
                    <a:pt x="179" y="111"/>
                    <a:pt x="177" y="112"/>
                    <a:pt x="175" y="112"/>
                  </a:cubicBezTo>
                  <a:lnTo>
                    <a:pt x="50" y="112"/>
                  </a:lnTo>
                  <a:cubicBezTo>
                    <a:pt x="48" y="112"/>
                    <a:pt x="46" y="111"/>
                    <a:pt x="44" y="110"/>
                  </a:cubicBezTo>
                  <a:lnTo>
                    <a:pt x="2" y="62"/>
                  </a:lnTo>
                  <a:close/>
                  <a:moveTo>
                    <a:pt x="56" y="99"/>
                  </a:moveTo>
                  <a:lnTo>
                    <a:pt x="50" y="96"/>
                  </a:lnTo>
                  <a:lnTo>
                    <a:pt x="175" y="96"/>
                  </a:lnTo>
                  <a:lnTo>
                    <a:pt x="169" y="99"/>
                  </a:lnTo>
                  <a:lnTo>
                    <a:pt x="210" y="51"/>
                  </a:lnTo>
                  <a:lnTo>
                    <a:pt x="210" y="62"/>
                  </a:lnTo>
                  <a:lnTo>
                    <a:pt x="169" y="14"/>
                  </a:lnTo>
                  <a:lnTo>
                    <a:pt x="175" y="16"/>
                  </a:lnTo>
                  <a:lnTo>
                    <a:pt x="50" y="16"/>
                  </a:lnTo>
                  <a:lnTo>
                    <a:pt x="56" y="14"/>
                  </a:lnTo>
                  <a:lnTo>
                    <a:pt x="15" y="62"/>
                  </a:lnTo>
                  <a:lnTo>
                    <a:pt x="15" y="51"/>
                  </a:lnTo>
                  <a:lnTo>
                    <a:pt x="56" y="99"/>
                  </a:lnTo>
                  <a:close/>
                </a:path>
              </a:pathLst>
            </a:custGeom>
            <a:solidFill>
              <a:srgbClr val="000000"/>
            </a:solidFill>
            <a:ln w="0">
              <a:solidFill>
                <a:srgbClr val="000000"/>
              </a:solidFill>
              <a:round/>
              <a:headEnd/>
              <a:tailEnd/>
            </a:ln>
          </p:spPr>
          <p:txBody>
            <a:bodyPr/>
            <a:lstStyle/>
            <a:p>
              <a:endParaRPr lang="ru-RU"/>
            </a:p>
          </p:txBody>
        </p:sp>
        <p:sp>
          <p:nvSpPr>
            <p:cNvPr id="28856" name="Freeform 54"/>
            <p:cNvSpPr>
              <a:spLocks/>
            </p:cNvSpPr>
            <p:nvPr/>
          </p:nvSpPr>
          <p:spPr bwMode="auto">
            <a:xfrm>
              <a:off x="6842126" y="3629025"/>
              <a:ext cx="149225" cy="68262"/>
            </a:xfrm>
            <a:custGeom>
              <a:avLst/>
              <a:gdLst>
                <a:gd name="T0" fmla="*/ 0 w 94"/>
                <a:gd name="T1" fmla="*/ 2147483647 h 43"/>
                <a:gd name="T2" fmla="*/ 2147483647 w 94"/>
                <a:gd name="T3" fmla="*/ 0 h 43"/>
                <a:gd name="T4" fmla="*/ 2147483647 w 94"/>
                <a:gd name="T5" fmla="*/ 0 h 43"/>
                <a:gd name="T6" fmla="*/ 2147483647 w 94"/>
                <a:gd name="T7" fmla="*/ 2147483647 h 43"/>
                <a:gd name="T8" fmla="*/ 2147483647 w 94"/>
                <a:gd name="T9" fmla="*/ 2147483647 h 43"/>
                <a:gd name="T10" fmla="*/ 2147483647 w 94"/>
                <a:gd name="T11" fmla="*/ 2147483647 h 43"/>
                <a:gd name="T12" fmla="*/ 0 w 94"/>
                <a:gd name="T13" fmla="*/ 2147483647 h 43"/>
                <a:gd name="T14" fmla="*/ 0 60000 65536"/>
                <a:gd name="T15" fmla="*/ 0 60000 65536"/>
                <a:gd name="T16" fmla="*/ 0 60000 65536"/>
                <a:gd name="T17" fmla="*/ 0 60000 65536"/>
                <a:gd name="T18" fmla="*/ 0 60000 65536"/>
                <a:gd name="T19" fmla="*/ 0 60000 65536"/>
                <a:gd name="T20" fmla="*/ 0 60000 65536"/>
                <a:gd name="T21" fmla="*/ 0 w 94"/>
                <a:gd name="T22" fmla="*/ 0 h 43"/>
                <a:gd name="T23" fmla="*/ 94 w 94"/>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43">
                  <a:moveTo>
                    <a:pt x="0" y="21"/>
                  </a:moveTo>
                  <a:lnTo>
                    <a:pt x="19" y="0"/>
                  </a:lnTo>
                  <a:lnTo>
                    <a:pt x="76" y="0"/>
                  </a:lnTo>
                  <a:lnTo>
                    <a:pt x="94" y="21"/>
                  </a:lnTo>
                  <a:lnTo>
                    <a:pt x="76" y="43"/>
                  </a:lnTo>
                  <a:lnTo>
                    <a:pt x="19" y="43"/>
                  </a:lnTo>
                  <a:lnTo>
                    <a:pt x="0" y="21"/>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57" name="Freeform 55"/>
            <p:cNvSpPr>
              <a:spLocks noEditPoints="1"/>
            </p:cNvSpPr>
            <p:nvPr/>
          </p:nvSpPr>
          <p:spPr bwMode="auto">
            <a:xfrm>
              <a:off x="6837363" y="3622675"/>
              <a:ext cx="160338" cy="80962"/>
            </a:xfrm>
            <a:custGeom>
              <a:avLst/>
              <a:gdLst>
                <a:gd name="T0" fmla="*/ 2147483647 w 225"/>
                <a:gd name="T1" fmla="*/ 2147483647 h 112"/>
                <a:gd name="T2" fmla="*/ 2147483647 w 225"/>
                <a:gd name="T3" fmla="*/ 2147483647 h 112"/>
                <a:gd name="T4" fmla="*/ 2147483647 w 225"/>
                <a:gd name="T5" fmla="*/ 2147483647 h 112"/>
                <a:gd name="T6" fmla="*/ 2147483647 w 225"/>
                <a:gd name="T7" fmla="*/ 0 h 112"/>
                <a:gd name="T8" fmla="*/ 2147483647 w 225"/>
                <a:gd name="T9" fmla="*/ 0 h 112"/>
                <a:gd name="T10" fmla="*/ 2147483647 w 225"/>
                <a:gd name="T11" fmla="*/ 2147483647 h 112"/>
                <a:gd name="T12" fmla="*/ 2147483647 w 225"/>
                <a:gd name="T13" fmla="*/ 2147483647 h 112"/>
                <a:gd name="T14" fmla="*/ 2147483647 w 225"/>
                <a:gd name="T15" fmla="*/ 2147483647 h 112"/>
                <a:gd name="T16" fmla="*/ 2147483647 w 225"/>
                <a:gd name="T17" fmla="*/ 2147483647 h 112"/>
                <a:gd name="T18" fmla="*/ 2147483647 w 225"/>
                <a:gd name="T19" fmla="*/ 2147483647 h 112"/>
                <a:gd name="T20" fmla="*/ 2147483647 w 225"/>
                <a:gd name="T21" fmla="*/ 2147483647 h 112"/>
                <a:gd name="T22" fmla="*/ 2147483647 w 225"/>
                <a:gd name="T23" fmla="*/ 2147483647 h 112"/>
                <a:gd name="T24" fmla="*/ 2147483647 w 225"/>
                <a:gd name="T25" fmla="*/ 2147483647 h 112"/>
                <a:gd name="T26" fmla="*/ 2147483647 w 225"/>
                <a:gd name="T27" fmla="*/ 2147483647 h 112"/>
                <a:gd name="T28" fmla="*/ 2147483647 w 225"/>
                <a:gd name="T29" fmla="*/ 2147483647 h 112"/>
                <a:gd name="T30" fmla="*/ 2147483647 w 225"/>
                <a:gd name="T31" fmla="*/ 2147483647 h 112"/>
                <a:gd name="T32" fmla="*/ 2147483647 w 225"/>
                <a:gd name="T33" fmla="*/ 2147483647 h 112"/>
                <a:gd name="T34" fmla="*/ 2147483647 w 225"/>
                <a:gd name="T35" fmla="*/ 2147483647 h 112"/>
                <a:gd name="T36" fmla="*/ 2147483647 w 225"/>
                <a:gd name="T37" fmla="*/ 2147483647 h 112"/>
                <a:gd name="T38" fmla="*/ 2147483647 w 225"/>
                <a:gd name="T39" fmla="*/ 2147483647 h 112"/>
                <a:gd name="T40" fmla="*/ 2147483647 w 225"/>
                <a:gd name="T41" fmla="*/ 2147483647 h 112"/>
                <a:gd name="T42" fmla="*/ 2147483647 w 225"/>
                <a:gd name="T43" fmla="*/ 2147483647 h 112"/>
                <a:gd name="T44" fmla="*/ 2147483647 w 225"/>
                <a:gd name="T45" fmla="*/ 2147483647 h 112"/>
                <a:gd name="T46" fmla="*/ 2147483647 w 225"/>
                <a:gd name="T47" fmla="*/ 2147483647 h 112"/>
                <a:gd name="T48" fmla="*/ 2147483647 w 225"/>
                <a:gd name="T49" fmla="*/ 2147483647 h 112"/>
                <a:gd name="T50" fmla="*/ 2147483647 w 225"/>
                <a:gd name="T51" fmla="*/ 2147483647 h 1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5"/>
                <a:gd name="T79" fmla="*/ 0 h 112"/>
                <a:gd name="T80" fmla="*/ 225 w 225"/>
                <a:gd name="T81" fmla="*/ 112 h 1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5" h="112">
                  <a:moveTo>
                    <a:pt x="2" y="62"/>
                  </a:moveTo>
                  <a:cubicBezTo>
                    <a:pt x="0" y="59"/>
                    <a:pt x="0" y="54"/>
                    <a:pt x="2" y="51"/>
                  </a:cubicBezTo>
                  <a:lnTo>
                    <a:pt x="44" y="3"/>
                  </a:lnTo>
                  <a:cubicBezTo>
                    <a:pt x="46" y="1"/>
                    <a:pt x="48" y="0"/>
                    <a:pt x="50" y="0"/>
                  </a:cubicBezTo>
                  <a:lnTo>
                    <a:pt x="175" y="0"/>
                  </a:lnTo>
                  <a:cubicBezTo>
                    <a:pt x="177" y="0"/>
                    <a:pt x="179" y="1"/>
                    <a:pt x="181" y="3"/>
                  </a:cubicBezTo>
                  <a:lnTo>
                    <a:pt x="223" y="51"/>
                  </a:lnTo>
                  <a:cubicBezTo>
                    <a:pt x="225" y="54"/>
                    <a:pt x="225" y="59"/>
                    <a:pt x="223" y="62"/>
                  </a:cubicBezTo>
                  <a:lnTo>
                    <a:pt x="181" y="110"/>
                  </a:lnTo>
                  <a:cubicBezTo>
                    <a:pt x="179" y="111"/>
                    <a:pt x="177" y="112"/>
                    <a:pt x="175" y="112"/>
                  </a:cubicBezTo>
                  <a:lnTo>
                    <a:pt x="50" y="112"/>
                  </a:lnTo>
                  <a:cubicBezTo>
                    <a:pt x="48" y="112"/>
                    <a:pt x="46" y="111"/>
                    <a:pt x="44" y="110"/>
                  </a:cubicBezTo>
                  <a:lnTo>
                    <a:pt x="2" y="62"/>
                  </a:lnTo>
                  <a:close/>
                  <a:moveTo>
                    <a:pt x="56" y="99"/>
                  </a:moveTo>
                  <a:lnTo>
                    <a:pt x="50" y="96"/>
                  </a:lnTo>
                  <a:lnTo>
                    <a:pt x="175" y="96"/>
                  </a:lnTo>
                  <a:lnTo>
                    <a:pt x="169" y="99"/>
                  </a:lnTo>
                  <a:lnTo>
                    <a:pt x="210" y="51"/>
                  </a:lnTo>
                  <a:lnTo>
                    <a:pt x="210" y="62"/>
                  </a:lnTo>
                  <a:lnTo>
                    <a:pt x="169" y="14"/>
                  </a:lnTo>
                  <a:lnTo>
                    <a:pt x="175" y="16"/>
                  </a:lnTo>
                  <a:lnTo>
                    <a:pt x="50" y="16"/>
                  </a:lnTo>
                  <a:lnTo>
                    <a:pt x="56" y="14"/>
                  </a:lnTo>
                  <a:lnTo>
                    <a:pt x="15" y="62"/>
                  </a:lnTo>
                  <a:lnTo>
                    <a:pt x="15" y="51"/>
                  </a:lnTo>
                  <a:lnTo>
                    <a:pt x="56" y="99"/>
                  </a:lnTo>
                  <a:close/>
                </a:path>
              </a:pathLst>
            </a:custGeom>
            <a:solidFill>
              <a:srgbClr val="000000"/>
            </a:solidFill>
            <a:ln w="0">
              <a:solidFill>
                <a:srgbClr val="000000"/>
              </a:solidFill>
              <a:round/>
              <a:headEnd/>
              <a:tailEnd/>
            </a:ln>
          </p:spPr>
          <p:txBody>
            <a:bodyPr/>
            <a:lstStyle/>
            <a:p>
              <a:endParaRPr lang="ru-RU"/>
            </a:p>
          </p:txBody>
        </p:sp>
        <p:sp>
          <p:nvSpPr>
            <p:cNvPr id="28858" name="Freeform 56"/>
            <p:cNvSpPr>
              <a:spLocks/>
            </p:cNvSpPr>
            <p:nvPr/>
          </p:nvSpPr>
          <p:spPr bwMode="auto">
            <a:xfrm>
              <a:off x="6681788" y="2444750"/>
              <a:ext cx="149225" cy="69850"/>
            </a:xfrm>
            <a:custGeom>
              <a:avLst/>
              <a:gdLst>
                <a:gd name="T0" fmla="*/ 0 w 94"/>
                <a:gd name="T1" fmla="*/ 2147483647 h 44"/>
                <a:gd name="T2" fmla="*/ 2147483647 w 94"/>
                <a:gd name="T3" fmla="*/ 0 h 44"/>
                <a:gd name="T4" fmla="*/ 2147483647 w 94"/>
                <a:gd name="T5" fmla="*/ 0 h 44"/>
                <a:gd name="T6" fmla="*/ 2147483647 w 94"/>
                <a:gd name="T7" fmla="*/ 2147483647 h 44"/>
                <a:gd name="T8" fmla="*/ 2147483647 w 94"/>
                <a:gd name="T9" fmla="*/ 2147483647 h 44"/>
                <a:gd name="T10" fmla="*/ 2147483647 w 94"/>
                <a:gd name="T11" fmla="*/ 2147483647 h 44"/>
                <a:gd name="T12" fmla="*/ 0 w 94"/>
                <a:gd name="T13" fmla="*/ 2147483647 h 44"/>
                <a:gd name="T14" fmla="*/ 0 60000 65536"/>
                <a:gd name="T15" fmla="*/ 0 60000 65536"/>
                <a:gd name="T16" fmla="*/ 0 60000 65536"/>
                <a:gd name="T17" fmla="*/ 0 60000 65536"/>
                <a:gd name="T18" fmla="*/ 0 60000 65536"/>
                <a:gd name="T19" fmla="*/ 0 60000 65536"/>
                <a:gd name="T20" fmla="*/ 0 60000 65536"/>
                <a:gd name="T21" fmla="*/ 0 w 94"/>
                <a:gd name="T22" fmla="*/ 0 h 44"/>
                <a:gd name="T23" fmla="*/ 94 w 9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44">
                  <a:moveTo>
                    <a:pt x="0" y="22"/>
                  </a:moveTo>
                  <a:lnTo>
                    <a:pt x="19" y="0"/>
                  </a:lnTo>
                  <a:lnTo>
                    <a:pt x="75" y="0"/>
                  </a:lnTo>
                  <a:lnTo>
                    <a:pt x="94" y="22"/>
                  </a:lnTo>
                  <a:lnTo>
                    <a:pt x="75" y="44"/>
                  </a:lnTo>
                  <a:lnTo>
                    <a:pt x="19" y="44"/>
                  </a:lnTo>
                  <a:lnTo>
                    <a:pt x="0" y="22"/>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59" name="Freeform 57"/>
            <p:cNvSpPr>
              <a:spLocks noEditPoints="1"/>
            </p:cNvSpPr>
            <p:nvPr/>
          </p:nvSpPr>
          <p:spPr bwMode="auto">
            <a:xfrm>
              <a:off x="6675438" y="2439988"/>
              <a:ext cx="161925" cy="79375"/>
            </a:xfrm>
            <a:custGeom>
              <a:avLst/>
              <a:gdLst>
                <a:gd name="T0" fmla="*/ 2147483647 w 225"/>
                <a:gd name="T1" fmla="*/ 2147483647 h 112"/>
                <a:gd name="T2" fmla="*/ 2147483647 w 225"/>
                <a:gd name="T3" fmla="*/ 2147483647 h 112"/>
                <a:gd name="T4" fmla="*/ 2147483647 w 225"/>
                <a:gd name="T5" fmla="*/ 2147483647 h 112"/>
                <a:gd name="T6" fmla="*/ 2147483647 w 225"/>
                <a:gd name="T7" fmla="*/ 0 h 112"/>
                <a:gd name="T8" fmla="*/ 2147483647 w 225"/>
                <a:gd name="T9" fmla="*/ 0 h 112"/>
                <a:gd name="T10" fmla="*/ 2147483647 w 225"/>
                <a:gd name="T11" fmla="*/ 2147483647 h 112"/>
                <a:gd name="T12" fmla="*/ 2147483647 w 225"/>
                <a:gd name="T13" fmla="*/ 2147483647 h 112"/>
                <a:gd name="T14" fmla="*/ 2147483647 w 225"/>
                <a:gd name="T15" fmla="*/ 2147483647 h 112"/>
                <a:gd name="T16" fmla="*/ 2147483647 w 225"/>
                <a:gd name="T17" fmla="*/ 2147483647 h 112"/>
                <a:gd name="T18" fmla="*/ 2147483647 w 225"/>
                <a:gd name="T19" fmla="*/ 2147483647 h 112"/>
                <a:gd name="T20" fmla="*/ 2147483647 w 225"/>
                <a:gd name="T21" fmla="*/ 2147483647 h 112"/>
                <a:gd name="T22" fmla="*/ 2147483647 w 225"/>
                <a:gd name="T23" fmla="*/ 2147483647 h 112"/>
                <a:gd name="T24" fmla="*/ 2147483647 w 225"/>
                <a:gd name="T25" fmla="*/ 2147483647 h 112"/>
                <a:gd name="T26" fmla="*/ 2147483647 w 225"/>
                <a:gd name="T27" fmla="*/ 2147483647 h 112"/>
                <a:gd name="T28" fmla="*/ 2147483647 w 225"/>
                <a:gd name="T29" fmla="*/ 2147483647 h 112"/>
                <a:gd name="T30" fmla="*/ 2147483647 w 225"/>
                <a:gd name="T31" fmla="*/ 2147483647 h 112"/>
                <a:gd name="T32" fmla="*/ 2147483647 w 225"/>
                <a:gd name="T33" fmla="*/ 2147483647 h 112"/>
                <a:gd name="T34" fmla="*/ 2147483647 w 225"/>
                <a:gd name="T35" fmla="*/ 2147483647 h 112"/>
                <a:gd name="T36" fmla="*/ 2147483647 w 225"/>
                <a:gd name="T37" fmla="*/ 2147483647 h 112"/>
                <a:gd name="T38" fmla="*/ 2147483647 w 225"/>
                <a:gd name="T39" fmla="*/ 2147483647 h 112"/>
                <a:gd name="T40" fmla="*/ 2147483647 w 225"/>
                <a:gd name="T41" fmla="*/ 2147483647 h 112"/>
                <a:gd name="T42" fmla="*/ 2147483647 w 225"/>
                <a:gd name="T43" fmla="*/ 2147483647 h 112"/>
                <a:gd name="T44" fmla="*/ 2147483647 w 225"/>
                <a:gd name="T45" fmla="*/ 2147483647 h 112"/>
                <a:gd name="T46" fmla="*/ 2147483647 w 225"/>
                <a:gd name="T47" fmla="*/ 2147483647 h 112"/>
                <a:gd name="T48" fmla="*/ 2147483647 w 225"/>
                <a:gd name="T49" fmla="*/ 2147483647 h 112"/>
                <a:gd name="T50" fmla="*/ 2147483647 w 225"/>
                <a:gd name="T51" fmla="*/ 2147483647 h 1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5"/>
                <a:gd name="T79" fmla="*/ 0 h 112"/>
                <a:gd name="T80" fmla="*/ 225 w 225"/>
                <a:gd name="T81" fmla="*/ 112 h 1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5" h="112">
                  <a:moveTo>
                    <a:pt x="2" y="62"/>
                  </a:moveTo>
                  <a:cubicBezTo>
                    <a:pt x="0" y="59"/>
                    <a:pt x="0" y="54"/>
                    <a:pt x="2" y="51"/>
                  </a:cubicBezTo>
                  <a:lnTo>
                    <a:pt x="44" y="3"/>
                  </a:lnTo>
                  <a:cubicBezTo>
                    <a:pt x="46" y="1"/>
                    <a:pt x="48" y="0"/>
                    <a:pt x="50" y="0"/>
                  </a:cubicBezTo>
                  <a:lnTo>
                    <a:pt x="175" y="0"/>
                  </a:lnTo>
                  <a:cubicBezTo>
                    <a:pt x="177" y="0"/>
                    <a:pt x="179" y="1"/>
                    <a:pt x="181" y="3"/>
                  </a:cubicBezTo>
                  <a:lnTo>
                    <a:pt x="223" y="51"/>
                  </a:lnTo>
                  <a:cubicBezTo>
                    <a:pt x="225" y="54"/>
                    <a:pt x="225" y="59"/>
                    <a:pt x="223" y="62"/>
                  </a:cubicBezTo>
                  <a:lnTo>
                    <a:pt x="181" y="110"/>
                  </a:lnTo>
                  <a:cubicBezTo>
                    <a:pt x="179" y="111"/>
                    <a:pt x="177" y="112"/>
                    <a:pt x="175" y="112"/>
                  </a:cubicBezTo>
                  <a:lnTo>
                    <a:pt x="50" y="112"/>
                  </a:lnTo>
                  <a:cubicBezTo>
                    <a:pt x="48" y="112"/>
                    <a:pt x="46" y="111"/>
                    <a:pt x="44" y="110"/>
                  </a:cubicBezTo>
                  <a:lnTo>
                    <a:pt x="2" y="62"/>
                  </a:lnTo>
                  <a:close/>
                  <a:moveTo>
                    <a:pt x="56" y="99"/>
                  </a:moveTo>
                  <a:lnTo>
                    <a:pt x="50" y="96"/>
                  </a:lnTo>
                  <a:lnTo>
                    <a:pt x="175" y="96"/>
                  </a:lnTo>
                  <a:lnTo>
                    <a:pt x="169" y="99"/>
                  </a:lnTo>
                  <a:lnTo>
                    <a:pt x="210" y="51"/>
                  </a:lnTo>
                  <a:lnTo>
                    <a:pt x="210" y="62"/>
                  </a:lnTo>
                  <a:lnTo>
                    <a:pt x="169" y="14"/>
                  </a:lnTo>
                  <a:lnTo>
                    <a:pt x="175" y="16"/>
                  </a:lnTo>
                  <a:lnTo>
                    <a:pt x="50" y="16"/>
                  </a:lnTo>
                  <a:lnTo>
                    <a:pt x="56" y="14"/>
                  </a:lnTo>
                  <a:lnTo>
                    <a:pt x="15" y="62"/>
                  </a:lnTo>
                  <a:lnTo>
                    <a:pt x="15" y="51"/>
                  </a:lnTo>
                  <a:lnTo>
                    <a:pt x="56" y="99"/>
                  </a:lnTo>
                  <a:close/>
                </a:path>
              </a:pathLst>
            </a:custGeom>
            <a:solidFill>
              <a:srgbClr val="000000"/>
            </a:solidFill>
            <a:ln w="0">
              <a:solidFill>
                <a:srgbClr val="000000"/>
              </a:solidFill>
              <a:round/>
              <a:headEnd/>
              <a:tailEnd/>
            </a:ln>
          </p:spPr>
          <p:txBody>
            <a:bodyPr/>
            <a:lstStyle/>
            <a:p>
              <a:endParaRPr lang="ru-RU"/>
            </a:p>
          </p:txBody>
        </p:sp>
        <p:sp>
          <p:nvSpPr>
            <p:cNvPr id="28860" name="Freeform 58"/>
            <p:cNvSpPr>
              <a:spLocks/>
            </p:cNvSpPr>
            <p:nvPr/>
          </p:nvSpPr>
          <p:spPr bwMode="auto">
            <a:xfrm>
              <a:off x="6848476" y="2833688"/>
              <a:ext cx="109538" cy="107950"/>
            </a:xfrm>
            <a:custGeom>
              <a:avLst/>
              <a:gdLst>
                <a:gd name="T0" fmla="*/ 2147483647 w 69"/>
                <a:gd name="T1" fmla="*/ 2147483647 h 68"/>
                <a:gd name="T2" fmla="*/ 2147483647 w 69"/>
                <a:gd name="T3" fmla="*/ 0 h 68"/>
                <a:gd name="T4" fmla="*/ 2147483647 w 69"/>
                <a:gd name="T5" fmla="*/ 2147483647 h 68"/>
                <a:gd name="T6" fmla="*/ 2147483647 w 69"/>
                <a:gd name="T7" fmla="*/ 2147483647 h 68"/>
                <a:gd name="T8" fmla="*/ 2147483647 w 69"/>
                <a:gd name="T9" fmla="*/ 2147483647 h 68"/>
                <a:gd name="T10" fmla="*/ 0 w 69"/>
                <a:gd name="T11" fmla="*/ 2147483647 h 68"/>
                <a:gd name="T12" fmla="*/ 2147483647 w 69"/>
                <a:gd name="T13" fmla="*/ 2147483647 h 68"/>
                <a:gd name="T14" fmla="*/ 0 60000 65536"/>
                <a:gd name="T15" fmla="*/ 0 60000 65536"/>
                <a:gd name="T16" fmla="*/ 0 60000 65536"/>
                <a:gd name="T17" fmla="*/ 0 60000 65536"/>
                <a:gd name="T18" fmla="*/ 0 60000 65536"/>
                <a:gd name="T19" fmla="*/ 0 60000 65536"/>
                <a:gd name="T20" fmla="*/ 0 60000 65536"/>
                <a:gd name="T21" fmla="*/ 0 w 69"/>
                <a:gd name="T22" fmla="*/ 0 h 68"/>
                <a:gd name="T23" fmla="*/ 69 w 69"/>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8">
                  <a:moveTo>
                    <a:pt x="11" y="6"/>
                  </a:moveTo>
                  <a:lnTo>
                    <a:pt x="42" y="0"/>
                  </a:lnTo>
                  <a:lnTo>
                    <a:pt x="69" y="34"/>
                  </a:lnTo>
                  <a:lnTo>
                    <a:pt x="57" y="62"/>
                  </a:lnTo>
                  <a:lnTo>
                    <a:pt x="27" y="68"/>
                  </a:lnTo>
                  <a:lnTo>
                    <a:pt x="0" y="34"/>
                  </a:lnTo>
                  <a:lnTo>
                    <a:pt x="11" y="6"/>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61" name="Freeform 59"/>
            <p:cNvSpPr>
              <a:spLocks noEditPoints="1"/>
            </p:cNvSpPr>
            <p:nvPr/>
          </p:nvSpPr>
          <p:spPr bwMode="auto">
            <a:xfrm>
              <a:off x="6842126" y="2827338"/>
              <a:ext cx="122238" cy="120650"/>
            </a:xfrm>
            <a:custGeom>
              <a:avLst/>
              <a:gdLst>
                <a:gd name="T0" fmla="*/ 2147483647 w 171"/>
                <a:gd name="T1" fmla="*/ 2147483647 h 167"/>
                <a:gd name="T2" fmla="*/ 2147483647 w 171"/>
                <a:gd name="T3" fmla="*/ 2147483647 h 167"/>
                <a:gd name="T4" fmla="*/ 2147483647 w 171"/>
                <a:gd name="T5" fmla="*/ 2147483647 h 167"/>
                <a:gd name="T6" fmla="*/ 2147483647 w 171"/>
                <a:gd name="T7" fmla="*/ 2147483647 h 167"/>
                <a:gd name="T8" fmla="*/ 2147483647 w 171"/>
                <a:gd name="T9" fmla="*/ 2147483647 h 167"/>
                <a:gd name="T10" fmla="*/ 2147483647 w 171"/>
                <a:gd name="T11" fmla="*/ 2147483647 h 167"/>
                <a:gd name="T12" fmla="*/ 2147483647 w 171"/>
                <a:gd name="T13" fmla="*/ 2147483647 h 167"/>
                <a:gd name="T14" fmla="*/ 2147483647 w 171"/>
                <a:gd name="T15" fmla="*/ 2147483647 h 167"/>
                <a:gd name="T16" fmla="*/ 2147483647 w 171"/>
                <a:gd name="T17" fmla="*/ 2147483647 h 167"/>
                <a:gd name="T18" fmla="*/ 2147483647 w 171"/>
                <a:gd name="T19" fmla="*/ 2147483647 h 167"/>
                <a:gd name="T20" fmla="*/ 2147483647 w 171"/>
                <a:gd name="T21" fmla="*/ 2147483647 h 167"/>
                <a:gd name="T22" fmla="*/ 2147483647 w 171"/>
                <a:gd name="T23" fmla="*/ 2147483647 h 167"/>
                <a:gd name="T24" fmla="*/ 2147483647 w 171"/>
                <a:gd name="T25" fmla="*/ 2147483647 h 167"/>
                <a:gd name="T26" fmla="*/ 2147483647 w 171"/>
                <a:gd name="T27" fmla="*/ 2147483647 h 167"/>
                <a:gd name="T28" fmla="*/ 2147483647 w 171"/>
                <a:gd name="T29" fmla="*/ 2147483647 h 167"/>
                <a:gd name="T30" fmla="*/ 2147483647 w 171"/>
                <a:gd name="T31" fmla="*/ 2147483647 h 167"/>
                <a:gd name="T32" fmla="*/ 2147483647 w 171"/>
                <a:gd name="T33" fmla="*/ 2147483647 h 167"/>
                <a:gd name="T34" fmla="*/ 2147483647 w 171"/>
                <a:gd name="T35" fmla="*/ 2147483647 h 167"/>
                <a:gd name="T36" fmla="*/ 2147483647 w 171"/>
                <a:gd name="T37" fmla="*/ 2147483647 h 167"/>
                <a:gd name="T38" fmla="*/ 2147483647 w 171"/>
                <a:gd name="T39" fmla="*/ 2147483647 h 167"/>
                <a:gd name="T40" fmla="*/ 2147483647 w 171"/>
                <a:gd name="T41" fmla="*/ 2147483647 h 167"/>
                <a:gd name="T42" fmla="*/ 2147483647 w 171"/>
                <a:gd name="T43" fmla="*/ 2147483647 h 167"/>
                <a:gd name="T44" fmla="*/ 2147483647 w 171"/>
                <a:gd name="T45" fmla="*/ 2147483647 h 167"/>
                <a:gd name="T46" fmla="*/ 2147483647 w 171"/>
                <a:gd name="T47" fmla="*/ 2147483647 h 167"/>
                <a:gd name="T48" fmla="*/ 2147483647 w 171"/>
                <a:gd name="T49" fmla="*/ 2147483647 h 167"/>
                <a:gd name="T50" fmla="*/ 2147483647 w 171"/>
                <a:gd name="T51" fmla="*/ 2147483647 h 1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1"/>
                <a:gd name="T79" fmla="*/ 0 h 167"/>
                <a:gd name="T80" fmla="*/ 171 w 171"/>
                <a:gd name="T81" fmla="*/ 167 h 16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1" h="167">
                  <a:moveTo>
                    <a:pt x="28" y="18"/>
                  </a:moveTo>
                  <a:cubicBezTo>
                    <a:pt x="29" y="16"/>
                    <a:pt x="31" y="14"/>
                    <a:pt x="34" y="13"/>
                  </a:cubicBezTo>
                  <a:lnTo>
                    <a:pt x="100" y="1"/>
                  </a:lnTo>
                  <a:cubicBezTo>
                    <a:pt x="103" y="0"/>
                    <a:pt x="106" y="1"/>
                    <a:pt x="108" y="3"/>
                  </a:cubicBezTo>
                  <a:lnTo>
                    <a:pt x="169" y="78"/>
                  </a:lnTo>
                  <a:cubicBezTo>
                    <a:pt x="170" y="80"/>
                    <a:pt x="171" y="84"/>
                    <a:pt x="170" y="86"/>
                  </a:cubicBezTo>
                  <a:lnTo>
                    <a:pt x="143" y="149"/>
                  </a:lnTo>
                  <a:cubicBezTo>
                    <a:pt x="142" y="151"/>
                    <a:pt x="140" y="153"/>
                    <a:pt x="137" y="154"/>
                  </a:cubicBezTo>
                  <a:lnTo>
                    <a:pt x="70" y="166"/>
                  </a:lnTo>
                  <a:cubicBezTo>
                    <a:pt x="68" y="167"/>
                    <a:pt x="65" y="166"/>
                    <a:pt x="63" y="164"/>
                  </a:cubicBezTo>
                  <a:lnTo>
                    <a:pt x="2" y="89"/>
                  </a:lnTo>
                  <a:cubicBezTo>
                    <a:pt x="1" y="87"/>
                    <a:pt x="0" y="83"/>
                    <a:pt x="1" y="81"/>
                  </a:cubicBezTo>
                  <a:lnTo>
                    <a:pt x="28" y="18"/>
                  </a:lnTo>
                  <a:close/>
                  <a:moveTo>
                    <a:pt x="16" y="87"/>
                  </a:moveTo>
                  <a:lnTo>
                    <a:pt x="15" y="79"/>
                  </a:lnTo>
                  <a:lnTo>
                    <a:pt x="75" y="153"/>
                  </a:lnTo>
                  <a:lnTo>
                    <a:pt x="67" y="151"/>
                  </a:lnTo>
                  <a:lnTo>
                    <a:pt x="134" y="138"/>
                  </a:lnTo>
                  <a:lnTo>
                    <a:pt x="128" y="143"/>
                  </a:lnTo>
                  <a:lnTo>
                    <a:pt x="155" y="80"/>
                  </a:lnTo>
                  <a:lnTo>
                    <a:pt x="156" y="88"/>
                  </a:lnTo>
                  <a:lnTo>
                    <a:pt x="96" y="13"/>
                  </a:lnTo>
                  <a:lnTo>
                    <a:pt x="104" y="16"/>
                  </a:lnTo>
                  <a:lnTo>
                    <a:pt x="37" y="29"/>
                  </a:lnTo>
                  <a:lnTo>
                    <a:pt x="43" y="24"/>
                  </a:lnTo>
                  <a:lnTo>
                    <a:pt x="16" y="87"/>
                  </a:lnTo>
                  <a:close/>
                </a:path>
              </a:pathLst>
            </a:custGeom>
            <a:solidFill>
              <a:srgbClr val="000000"/>
            </a:solidFill>
            <a:ln w="0">
              <a:solidFill>
                <a:srgbClr val="000000"/>
              </a:solidFill>
              <a:round/>
              <a:headEnd/>
              <a:tailEnd/>
            </a:ln>
          </p:spPr>
          <p:txBody>
            <a:bodyPr/>
            <a:lstStyle/>
            <a:p>
              <a:endParaRPr lang="ru-RU"/>
            </a:p>
          </p:txBody>
        </p:sp>
        <p:sp>
          <p:nvSpPr>
            <p:cNvPr id="28862" name="Freeform 60"/>
            <p:cNvSpPr>
              <a:spLocks/>
            </p:cNvSpPr>
            <p:nvPr/>
          </p:nvSpPr>
          <p:spPr bwMode="auto">
            <a:xfrm>
              <a:off x="7072313" y="3054350"/>
              <a:ext cx="190500" cy="153987"/>
            </a:xfrm>
            <a:custGeom>
              <a:avLst/>
              <a:gdLst>
                <a:gd name="T0" fmla="*/ 0 w 120"/>
                <a:gd name="T1" fmla="*/ 2147483647 h 97"/>
                <a:gd name="T2" fmla="*/ 2147483647 w 120"/>
                <a:gd name="T3" fmla="*/ 0 h 97"/>
                <a:gd name="T4" fmla="*/ 2147483647 w 120"/>
                <a:gd name="T5" fmla="*/ 2147483647 h 97"/>
                <a:gd name="T6" fmla="*/ 2147483647 w 120"/>
                <a:gd name="T7" fmla="*/ 2147483647 h 97"/>
                <a:gd name="T8" fmla="*/ 2147483647 w 120"/>
                <a:gd name="T9" fmla="*/ 2147483647 h 97"/>
                <a:gd name="T10" fmla="*/ 2147483647 w 120"/>
                <a:gd name="T11" fmla="*/ 2147483647 h 97"/>
                <a:gd name="T12" fmla="*/ 0 w 120"/>
                <a:gd name="T13" fmla="*/ 2147483647 h 97"/>
                <a:gd name="T14" fmla="*/ 0 60000 65536"/>
                <a:gd name="T15" fmla="*/ 0 60000 65536"/>
                <a:gd name="T16" fmla="*/ 0 60000 65536"/>
                <a:gd name="T17" fmla="*/ 0 60000 65536"/>
                <a:gd name="T18" fmla="*/ 0 60000 65536"/>
                <a:gd name="T19" fmla="*/ 0 60000 65536"/>
                <a:gd name="T20" fmla="*/ 0 60000 65536"/>
                <a:gd name="T21" fmla="*/ 0 w 120"/>
                <a:gd name="T22" fmla="*/ 0 h 97"/>
                <a:gd name="T23" fmla="*/ 120 w 120"/>
                <a:gd name="T24" fmla="*/ 97 h 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 h="97">
                  <a:moveTo>
                    <a:pt x="0" y="12"/>
                  </a:moveTo>
                  <a:lnTo>
                    <a:pt x="41" y="0"/>
                  </a:lnTo>
                  <a:lnTo>
                    <a:pt x="112" y="43"/>
                  </a:lnTo>
                  <a:lnTo>
                    <a:pt x="120" y="85"/>
                  </a:lnTo>
                  <a:lnTo>
                    <a:pt x="79" y="97"/>
                  </a:lnTo>
                  <a:lnTo>
                    <a:pt x="8" y="53"/>
                  </a:lnTo>
                  <a:lnTo>
                    <a:pt x="0" y="12"/>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63" name="Freeform 61"/>
            <p:cNvSpPr>
              <a:spLocks noEditPoints="1"/>
            </p:cNvSpPr>
            <p:nvPr/>
          </p:nvSpPr>
          <p:spPr bwMode="auto">
            <a:xfrm>
              <a:off x="7065963" y="3048000"/>
              <a:ext cx="201613" cy="166687"/>
            </a:xfrm>
            <a:custGeom>
              <a:avLst/>
              <a:gdLst>
                <a:gd name="T0" fmla="*/ 2147483647 w 281"/>
                <a:gd name="T1" fmla="*/ 2147483647 h 232"/>
                <a:gd name="T2" fmla="*/ 2147483647 w 281"/>
                <a:gd name="T3" fmla="*/ 2147483647 h 232"/>
                <a:gd name="T4" fmla="*/ 2147483647 w 281"/>
                <a:gd name="T5" fmla="*/ 2147483647 h 232"/>
                <a:gd name="T6" fmla="*/ 2147483647 w 281"/>
                <a:gd name="T7" fmla="*/ 2147483647 h 232"/>
                <a:gd name="T8" fmla="*/ 2147483647 w 281"/>
                <a:gd name="T9" fmla="*/ 2147483647 h 232"/>
                <a:gd name="T10" fmla="*/ 2147483647 w 281"/>
                <a:gd name="T11" fmla="*/ 2147483647 h 232"/>
                <a:gd name="T12" fmla="*/ 2147483647 w 281"/>
                <a:gd name="T13" fmla="*/ 2147483647 h 232"/>
                <a:gd name="T14" fmla="*/ 2147483647 w 281"/>
                <a:gd name="T15" fmla="*/ 2147483647 h 232"/>
                <a:gd name="T16" fmla="*/ 2147483647 w 281"/>
                <a:gd name="T17" fmla="*/ 2147483647 h 232"/>
                <a:gd name="T18" fmla="*/ 2147483647 w 281"/>
                <a:gd name="T19" fmla="*/ 2147483647 h 232"/>
                <a:gd name="T20" fmla="*/ 2147483647 w 281"/>
                <a:gd name="T21" fmla="*/ 2147483647 h 232"/>
                <a:gd name="T22" fmla="*/ 2147483647 w 281"/>
                <a:gd name="T23" fmla="*/ 2147483647 h 232"/>
                <a:gd name="T24" fmla="*/ 2147483647 w 281"/>
                <a:gd name="T25" fmla="*/ 2147483647 h 232"/>
                <a:gd name="T26" fmla="*/ 2147483647 w 281"/>
                <a:gd name="T27" fmla="*/ 2147483647 h 232"/>
                <a:gd name="T28" fmla="*/ 2147483647 w 281"/>
                <a:gd name="T29" fmla="*/ 2147483647 h 232"/>
                <a:gd name="T30" fmla="*/ 2147483647 w 281"/>
                <a:gd name="T31" fmla="*/ 2147483647 h 232"/>
                <a:gd name="T32" fmla="*/ 2147483647 w 281"/>
                <a:gd name="T33" fmla="*/ 2147483647 h 232"/>
                <a:gd name="T34" fmla="*/ 2147483647 w 281"/>
                <a:gd name="T35" fmla="*/ 2147483647 h 232"/>
                <a:gd name="T36" fmla="*/ 2147483647 w 281"/>
                <a:gd name="T37" fmla="*/ 2147483647 h 232"/>
                <a:gd name="T38" fmla="*/ 2147483647 w 281"/>
                <a:gd name="T39" fmla="*/ 2147483647 h 232"/>
                <a:gd name="T40" fmla="*/ 2147483647 w 281"/>
                <a:gd name="T41" fmla="*/ 2147483647 h 232"/>
                <a:gd name="T42" fmla="*/ 2147483647 w 281"/>
                <a:gd name="T43" fmla="*/ 2147483647 h 232"/>
                <a:gd name="T44" fmla="*/ 2147483647 w 281"/>
                <a:gd name="T45" fmla="*/ 2147483647 h 232"/>
                <a:gd name="T46" fmla="*/ 2147483647 w 281"/>
                <a:gd name="T47" fmla="*/ 2147483647 h 232"/>
                <a:gd name="T48" fmla="*/ 2147483647 w 281"/>
                <a:gd name="T49" fmla="*/ 2147483647 h 232"/>
                <a:gd name="T50" fmla="*/ 2147483647 w 281"/>
                <a:gd name="T51" fmla="*/ 2147483647 h 2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1"/>
                <a:gd name="T79" fmla="*/ 0 h 232"/>
                <a:gd name="T80" fmla="*/ 281 w 281"/>
                <a:gd name="T81" fmla="*/ 232 h 23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1" h="232">
                  <a:moveTo>
                    <a:pt x="1" y="37"/>
                  </a:moveTo>
                  <a:cubicBezTo>
                    <a:pt x="0" y="33"/>
                    <a:pt x="3" y="29"/>
                    <a:pt x="7" y="28"/>
                  </a:cubicBezTo>
                  <a:lnTo>
                    <a:pt x="96" y="1"/>
                  </a:lnTo>
                  <a:cubicBezTo>
                    <a:pt x="98" y="0"/>
                    <a:pt x="100" y="1"/>
                    <a:pt x="102" y="2"/>
                  </a:cubicBezTo>
                  <a:lnTo>
                    <a:pt x="260" y="99"/>
                  </a:lnTo>
                  <a:cubicBezTo>
                    <a:pt x="262" y="100"/>
                    <a:pt x="264" y="102"/>
                    <a:pt x="264" y="104"/>
                  </a:cubicBezTo>
                  <a:lnTo>
                    <a:pt x="281" y="196"/>
                  </a:lnTo>
                  <a:cubicBezTo>
                    <a:pt x="281" y="200"/>
                    <a:pt x="279" y="203"/>
                    <a:pt x="275" y="205"/>
                  </a:cubicBezTo>
                  <a:lnTo>
                    <a:pt x="186" y="231"/>
                  </a:lnTo>
                  <a:cubicBezTo>
                    <a:pt x="184" y="232"/>
                    <a:pt x="181" y="232"/>
                    <a:pt x="180" y="231"/>
                  </a:cubicBezTo>
                  <a:lnTo>
                    <a:pt x="21" y="134"/>
                  </a:lnTo>
                  <a:cubicBezTo>
                    <a:pt x="19" y="132"/>
                    <a:pt x="18" y="130"/>
                    <a:pt x="18" y="128"/>
                  </a:cubicBezTo>
                  <a:lnTo>
                    <a:pt x="1" y="37"/>
                  </a:lnTo>
                  <a:close/>
                  <a:moveTo>
                    <a:pt x="33" y="125"/>
                  </a:moveTo>
                  <a:lnTo>
                    <a:pt x="30" y="120"/>
                  </a:lnTo>
                  <a:lnTo>
                    <a:pt x="188" y="217"/>
                  </a:lnTo>
                  <a:lnTo>
                    <a:pt x="181" y="216"/>
                  </a:lnTo>
                  <a:lnTo>
                    <a:pt x="270" y="189"/>
                  </a:lnTo>
                  <a:lnTo>
                    <a:pt x="265" y="198"/>
                  </a:lnTo>
                  <a:lnTo>
                    <a:pt x="248" y="107"/>
                  </a:lnTo>
                  <a:lnTo>
                    <a:pt x="252" y="112"/>
                  </a:lnTo>
                  <a:lnTo>
                    <a:pt x="94" y="15"/>
                  </a:lnTo>
                  <a:lnTo>
                    <a:pt x="100" y="16"/>
                  </a:lnTo>
                  <a:lnTo>
                    <a:pt x="11" y="43"/>
                  </a:lnTo>
                  <a:lnTo>
                    <a:pt x="17" y="34"/>
                  </a:lnTo>
                  <a:lnTo>
                    <a:pt x="33" y="125"/>
                  </a:lnTo>
                  <a:close/>
                </a:path>
              </a:pathLst>
            </a:custGeom>
            <a:solidFill>
              <a:srgbClr val="000000"/>
            </a:solidFill>
            <a:ln w="0">
              <a:solidFill>
                <a:srgbClr val="000000"/>
              </a:solidFill>
              <a:round/>
              <a:headEnd/>
              <a:tailEnd/>
            </a:ln>
          </p:spPr>
          <p:txBody>
            <a:bodyPr/>
            <a:lstStyle/>
            <a:p>
              <a:endParaRPr lang="ru-RU"/>
            </a:p>
          </p:txBody>
        </p:sp>
        <p:sp>
          <p:nvSpPr>
            <p:cNvPr id="28864" name="Freeform 62"/>
            <p:cNvSpPr>
              <a:spLocks/>
            </p:cNvSpPr>
            <p:nvPr/>
          </p:nvSpPr>
          <p:spPr bwMode="auto">
            <a:xfrm>
              <a:off x="6900863" y="2994025"/>
              <a:ext cx="111125" cy="109537"/>
            </a:xfrm>
            <a:custGeom>
              <a:avLst/>
              <a:gdLst>
                <a:gd name="T0" fmla="*/ 2147483647 w 70"/>
                <a:gd name="T1" fmla="*/ 2147483647 h 69"/>
                <a:gd name="T2" fmla="*/ 2147483647 w 70"/>
                <a:gd name="T3" fmla="*/ 0 h 69"/>
                <a:gd name="T4" fmla="*/ 2147483647 w 70"/>
                <a:gd name="T5" fmla="*/ 2147483647 h 69"/>
                <a:gd name="T6" fmla="*/ 2147483647 w 70"/>
                <a:gd name="T7" fmla="*/ 2147483647 h 69"/>
                <a:gd name="T8" fmla="*/ 2147483647 w 70"/>
                <a:gd name="T9" fmla="*/ 2147483647 h 69"/>
                <a:gd name="T10" fmla="*/ 0 w 70"/>
                <a:gd name="T11" fmla="*/ 2147483647 h 69"/>
                <a:gd name="T12" fmla="*/ 2147483647 w 70"/>
                <a:gd name="T13" fmla="*/ 2147483647 h 69"/>
                <a:gd name="T14" fmla="*/ 0 60000 65536"/>
                <a:gd name="T15" fmla="*/ 0 60000 65536"/>
                <a:gd name="T16" fmla="*/ 0 60000 65536"/>
                <a:gd name="T17" fmla="*/ 0 60000 65536"/>
                <a:gd name="T18" fmla="*/ 0 60000 65536"/>
                <a:gd name="T19" fmla="*/ 0 60000 65536"/>
                <a:gd name="T20" fmla="*/ 0 60000 65536"/>
                <a:gd name="T21" fmla="*/ 0 w 70"/>
                <a:gd name="T22" fmla="*/ 0 h 69"/>
                <a:gd name="T23" fmla="*/ 70 w 70"/>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69">
                  <a:moveTo>
                    <a:pt x="12" y="6"/>
                  </a:moveTo>
                  <a:lnTo>
                    <a:pt x="43" y="0"/>
                  </a:lnTo>
                  <a:lnTo>
                    <a:pt x="70" y="34"/>
                  </a:lnTo>
                  <a:lnTo>
                    <a:pt x="57" y="63"/>
                  </a:lnTo>
                  <a:lnTo>
                    <a:pt x="28" y="69"/>
                  </a:lnTo>
                  <a:lnTo>
                    <a:pt x="0" y="35"/>
                  </a:lnTo>
                  <a:lnTo>
                    <a:pt x="12" y="6"/>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65" name="Freeform 63"/>
            <p:cNvSpPr>
              <a:spLocks noEditPoints="1"/>
            </p:cNvSpPr>
            <p:nvPr/>
          </p:nvSpPr>
          <p:spPr bwMode="auto">
            <a:xfrm>
              <a:off x="6896101" y="2989263"/>
              <a:ext cx="120650" cy="119062"/>
            </a:xfrm>
            <a:custGeom>
              <a:avLst/>
              <a:gdLst>
                <a:gd name="T0" fmla="*/ 2147483647 w 170"/>
                <a:gd name="T1" fmla="*/ 2147483647 h 167"/>
                <a:gd name="T2" fmla="*/ 2147483647 w 170"/>
                <a:gd name="T3" fmla="*/ 2147483647 h 167"/>
                <a:gd name="T4" fmla="*/ 2147483647 w 170"/>
                <a:gd name="T5" fmla="*/ 2147483647 h 167"/>
                <a:gd name="T6" fmla="*/ 2147483647 w 170"/>
                <a:gd name="T7" fmla="*/ 2147483647 h 167"/>
                <a:gd name="T8" fmla="*/ 2147483647 w 170"/>
                <a:gd name="T9" fmla="*/ 2147483647 h 167"/>
                <a:gd name="T10" fmla="*/ 2147483647 w 170"/>
                <a:gd name="T11" fmla="*/ 2147483647 h 167"/>
                <a:gd name="T12" fmla="*/ 2147483647 w 170"/>
                <a:gd name="T13" fmla="*/ 2147483647 h 167"/>
                <a:gd name="T14" fmla="*/ 2147483647 w 170"/>
                <a:gd name="T15" fmla="*/ 2147483647 h 167"/>
                <a:gd name="T16" fmla="*/ 2147483647 w 170"/>
                <a:gd name="T17" fmla="*/ 2147483647 h 167"/>
                <a:gd name="T18" fmla="*/ 2147483647 w 170"/>
                <a:gd name="T19" fmla="*/ 2147483647 h 167"/>
                <a:gd name="T20" fmla="*/ 2147483647 w 170"/>
                <a:gd name="T21" fmla="*/ 2147483647 h 167"/>
                <a:gd name="T22" fmla="*/ 2147483647 w 170"/>
                <a:gd name="T23" fmla="*/ 2147483647 h 167"/>
                <a:gd name="T24" fmla="*/ 2147483647 w 170"/>
                <a:gd name="T25" fmla="*/ 2147483647 h 167"/>
                <a:gd name="T26" fmla="*/ 2147483647 w 170"/>
                <a:gd name="T27" fmla="*/ 2147483647 h 167"/>
                <a:gd name="T28" fmla="*/ 2147483647 w 170"/>
                <a:gd name="T29" fmla="*/ 2147483647 h 167"/>
                <a:gd name="T30" fmla="*/ 2147483647 w 170"/>
                <a:gd name="T31" fmla="*/ 2147483647 h 167"/>
                <a:gd name="T32" fmla="*/ 2147483647 w 170"/>
                <a:gd name="T33" fmla="*/ 2147483647 h 167"/>
                <a:gd name="T34" fmla="*/ 2147483647 w 170"/>
                <a:gd name="T35" fmla="*/ 2147483647 h 167"/>
                <a:gd name="T36" fmla="*/ 2147483647 w 170"/>
                <a:gd name="T37" fmla="*/ 2147483647 h 167"/>
                <a:gd name="T38" fmla="*/ 2147483647 w 170"/>
                <a:gd name="T39" fmla="*/ 2147483647 h 167"/>
                <a:gd name="T40" fmla="*/ 2147483647 w 170"/>
                <a:gd name="T41" fmla="*/ 2147483647 h 167"/>
                <a:gd name="T42" fmla="*/ 2147483647 w 170"/>
                <a:gd name="T43" fmla="*/ 2147483647 h 167"/>
                <a:gd name="T44" fmla="*/ 2147483647 w 170"/>
                <a:gd name="T45" fmla="*/ 2147483647 h 167"/>
                <a:gd name="T46" fmla="*/ 2147483647 w 170"/>
                <a:gd name="T47" fmla="*/ 2147483647 h 167"/>
                <a:gd name="T48" fmla="*/ 2147483647 w 170"/>
                <a:gd name="T49" fmla="*/ 2147483647 h 167"/>
                <a:gd name="T50" fmla="*/ 2147483647 w 170"/>
                <a:gd name="T51" fmla="*/ 2147483647 h 1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0"/>
                <a:gd name="T79" fmla="*/ 0 h 167"/>
                <a:gd name="T80" fmla="*/ 170 w 170"/>
                <a:gd name="T81" fmla="*/ 167 h 16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0" h="167">
                  <a:moveTo>
                    <a:pt x="28" y="18"/>
                  </a:moveTo>
                  <a:cubicBezTo>
                    <a:pt x="29" y="16"/>
                    <a:pt x="31" y="14"/>
                    <a:pt x="33" y="13"/>
                  </a:cubicBezTo>
                  <a:lnTo>
                    <a:pt x="100" y="1"/>
                  </a:lnTo>
                  <a:cubicBezTo>
                    <a:pt x="103" y="0"/>
                    <a:pt x="106" y="1"/>
                    <a:pt x="108" y="3"/>
                  </a:cubicBezTo>
                  <a:lnTo>
                    <a:pt x="168" y="78"/>
                  </a:lnTo>
                  <a:cubicBezTo>
                    <a:pt x="170" y="80"/>
                    <a:pt x="170" y="84"/>
                    <a:pt x="169" y="86"/>
                  </a:cubicBezTo>
                  <a:lnTo>
                    <a:pt x="143" y="149"/>
                  </a:lnTo>
                  <a:cubicBezTo>
                    <a:pt x="142" y="151"/>
                    <a:pt x="140" y="153"/>
                    <a:pt x="137" y="154"/>
                  </a:cubicBezTo>
                  <a:lnTo>
                    <a:pt x="70" y="166"/>
                  </a:lnTo>
                  <a:cubicBezTo>
                    <a:pt x="67" y="167"/>
                    <a:pt x="64" y="166"/>
                    <a:pt x="62" y="164"/>
                  </a:cubicBezTo>
                  <a:lnTo>
                    <a:pt x="2" y="89"/>
                  </a:lnTo>
                  <a:cubicBezTo>
                    <a:pt x="0" y="87"/>
                    <a:pt x="0" y="83"/>
                    <a:pt x="1" y="81"/>
                  </a:cubicBezTo>
                  <a:lnTo>
                    <a:pt x="28" y="18"/>
                  </a:lnTo>
                  <a:close/>
                  <a:moveTo>
                    <a:pt x="16" y="87"/>
                  </a:moveTo>
                  <a:lnTo>
                    <a:pt x="15" y="79"/>
                  </a:lnTo>
                  <a:lnTo>
                    <a:pt x="75" y="153"/>
                  </a:lnTo>
                  <a:lnTo>
                    <a:pt x="67" y="151"/>
                  </a:lnTo>
                  <a:lnTo>
                    <a:pt x="134" y="138"/>
                  </a:lnTo>
                  <a:lnTo>
                    <a:pt x="128" y="143"/>
                  </a:lnTo>
                  <a:lnTo>
                    <a:pt x="155" y="80"/>
                  </a:lnTo>
                  <a:lnTo>
                    <a:pt x="156" y="88"/>
                  </a:lnTo>
                  <a:lnTo>
                    <a:pt x="95" y="13"/>
                  </a:lnTo>
                  <a:lnTo>
                    <a:pt x="103" y="16"/>
                  </a:lnTo>
                  <a:lnTo>
                    <a:pt x="36" y="29"/>
                  </a:lnTo>
                  <a:lnTo>
                    <a:pt x="42" y="24"/>
                  </a:lnTo>
                  <a:lnTo>
                    <a:pt x="16" y="87"/>
                  </a:lnTo>
                  <a:close/>
                </a:path>
              </a:pathLst>
            </a:custGeom>
            <a:solidFill>
              <a:srgbClr val="000000"/>
            </a:solidFill>
            <a:ln w="0">
              <a:solidFill>
                <a:srgbClr val="000000"/>
              </a:solidFill>
              <a:round/>
              <a:headEnd/>
              <a:tailEnd/>
            </a:ln>
          </p:spPr>
          <p:txBody>
            <a:bodyPr/>
            <a:lstStyle/>
            <a:p>
              <a:endParaRPr lang="ru-RU"/>
            </a:p>
          </p:txBody>
        </p:sp>
        <p:sp>
          <p:nvSpPr>
            <p:cNvPr id="28866" name="Freeform 64"/>
            <p:cNvSpPr>
              <a:spLocks/>
            </p:cNvSpPr>
            <p:nvPr/>
          </p:nvSpPr>
          <p:spPr bwMode="auto">
            <a:xfrm>
              <a:off x="6954838" y="4013200"/>
              <a:ext cx="109538" cy="107950"/>
            </a:xfrm>
            <a:custGeom>
              <a:avLst/>
              <a:gdLst>
                <a:gd name="T0" fmla="*/ 2147483647 w 69"/>
                <a:gd name="T1" fmla="*/ 2147483647 h 68"/>
                <a:gd name="T2" fmla="*/ 2147483647 w 69"/>
                <a:gd name="T3" fmla="*/ 0 h 68"/>
                <a:gd name="T4" fmla="*/ 2147483647 w 69"/>
                <a:gd name="T5" fmla="*/ 2147483647 h 68"/>
                <a:gd name="T6" fmla="*/ 2147483647 w 69"/>
                <a:gd name="T7" fmla="*/ 2147483647 h 68"/>
                <a:gd name="T8" fmla="*/ 2147483647 w 69"/>
                <a:gd name="T9" fmla="*/ 2147483647 h 68"/>
                <a:gd name="T10" fmla="*/ 0 w 69"/>
                <a:gd name="T11" fmla="*/ 2147483647 h 68"/>
                <a:gd name="T12" fmla="*/ 2147483647 w 69"/>
                <a:gd name="T13" fmla="*/ 2147483647 h 68"/>
                <a:gd name="T14" fmla="*/ 0 60000 65536"/>
                <a:gd name="T15" fmla="*/ 0 60000 65536"/>
                <a:gd name="T16" fmla="*/ 0 60000 65536"/>
                <a:gd name="T17" fmla="*/ 0 60000 65536"/>
                <a:gd name="T18" fmla="*/ 0 60000 65536"/>
                <a:gd name="T19" fmla="*/ 0 60000 65536"/>
                <a:gd name="T20" fmla="*/ 0 60000 65536"/>
                <a:gd name="T21" fmla="*/ 0 w 69"/>
                <a:gd name="T22" fmla="*/ 0 h 68"/>
                <a:gd name="T23" fmla="*/ 69 w 69"/>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8">
                  <a:moveTo>
                    <a:pt x="12" y="6"/>
                  </a:moveTo>
                  <a:lnTo>
                    <a:pt x="42" y="0"/>
                  </a:lnTo>
                  <a:lnTo>
                    <a:pt x="69" y="34"/>
                  </a:lnTo>
                  <a:lnTo>
                    <a:pt x="57" y="62"/>
                  </a:lnTo>
                  <a:lnTo>
                    <a:pt x="27" y="68"/>
                  </a:lnTo>
                  <a:lnTo>
                    <a:pt x="0" y="34"/>
                  </a:lnTo>
                  <a:lnTo>
                    <a:pt x="12" y="6"/>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67" name="Freeform 65"/>
            <p:cNvSpPr>
              <a:spLocks noEditPoints="1"/>
            </p:cNvSpPr>
            <p:nvPr/>
          </p:nvSpPr>
          <p:spPr bwMode="auto">
            <a:xfrm>
              <a:off x="6948488" y="4006850"/>
              <a:ext cx="122238" cy="120650"/>
            </a:xfrm>
            <a:custGeom>
              <a:avLst/>
              <a:gdLst>
                <a:gd name="T0" fmla="*/ 2147483647 w 171"/>
                <a:gd name="T1" fmla="*/ 2147483647 h 167"/>
                <a:gd name="T2" fmla="*/ 2147483647 w 171"/>
                <a:gd name="T3" fmla="*/ 2147483647 h 167"/>
                <a:gd name="T4" fmla="*/ 2147483647 w 171"/>
                <a:gd name="T5" fmla="*/ 0 h 167"/>
                <a:gd name="T6" fmla="*/ 2147483647 w 171"/>
                <a:gd name="T7" fmla="*/ 2147483647 h 167"/>
                <a:gd name="T8" fmla="*/ 2147483647 w 171"/>
                <a:gd name="T9" fmla="*/ 2147483647 h 167"/>
                <a:gd name="T10" fmla="*/ 2147483647 w 171"/>
                <a:gd name="T11" fmla="*/ 2147483647 h 167"/>
                <a:gd name="T12" fmla="*/ 2147483647 w 171"/>
                <a:gd name="T13" fmla="*/ 2147483647 h 167"/>
                <a:gd name="T14" fmla="*/ 2147483647 w 171"/>
                <a:gd name="T15" fmla="*/ 2147483647 h 167"/>
                <a:gd name="T16" fmla="*/ 2147483647 w 171"/>
                <a:gd name="T17" fmla="*/ 2147483647 h 167"/>
                <a:gd name="T18" fmla="*/ 2147483647 w 171"/>
                <a:gd name="T19" fmla="*/ 2147483647 h 167"/>
                <a:gd name="T20" fmla="*/ 2147483647 w 171"/>
                <a:gd name="T21" fmla="*/ 2147483647 h 167"/>
                <a:gd name="T22" fmla="*/ 2147483647 w 171"/>
                <a:gd name="T23" fmla="*/ 2147483647 h 167"/>
                <a:gd name="T24" fmla="*/ 2147483647 w 171"/>
                <a:gd name="T25" fmla="*/ 2147483647 h 167"/>
                <a:gd name="T26" fmla="*/ 2147483647 w 171"/>
                <a:gd name="T27" fmla="*/ 2147483647 h 167"/>
                <a:gd name="T28" fmla="*/ 2147483647 w 171"/>
                <a:gd name="T29" fmla="*/ 2147483647 h 167"/>
                <a:gd name="T30" fmla="*/ 2147483647 w 171"/>
                <a:gd name="T31" fmla="*/ 2147483647 h 167"/>
                <a:gd name="T32" fmla="*/ 2147483647 w 171"/>
                <a:gd name="T33" fmla="*/ 2147483647 h 167"/>
                <a:gd name="T34" fmla="*/ 2147483647 w 171"/>
                <a:gd name="T35" fmla="*/ 2147483647 h 167"/>
                <a:gd name="T36" fmla="*/ 2147483647 w 171"/>
                <a:gd name="T37" fmla="*/ 2147483647 h 167"/>
                <a:gd name="T38" fmla="*/ 2147483647 w 171"/>
                <a:gd name="T39" fmla="*/ 2147483647 h 167"/>
                <a:gd name="T40" fmla="*/ 2147483647 w 171"/>
                <a:gd name="T41" fmla="*/ 2147483647 h 167"/>
                <a:gd name="T42" fmla="*/ 2147483647 w 171"/>
                <a:gd name="T43" fmla="*/ 2147483647 h 167"/>
                <a:gd name="T44" fmla="*/ 2147483647 w 171"/>
                <a:gd name="T45" fmla="*/ 2147483647 h 167"/>
                <a:gd name="T46" fmla="*/ 2147483647 w 171"/>
                <a:gd name="T47" fmla="*/ 2147483647 h 167"/>
                <a:gd name="T48" fmla="*/ 2147483647 w 171"/>
                <a:gd name="T49" fmla="*/ 2147483647 h 167"/>
                <a:gd name="T50" fmla="*/ 2147483647 w 171"/>
                <a:gd name="T51" fmla="*/ 2147483647 h 1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1"/>
                <a:gd name="T79" fmla="*/ 0 h 167"/>
                <a:gd name="T80" fmla="*/ 171 w 171"/>
                <a:gd name="T81" fmla="*/ 167 h 16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1" h="167">
                  <a:moveTo>
                    <a:pt x="28" y="18"/>
                  </a:moveTo>
                  <a:cubicBezTo>
                    <a:pt x="29" y="15"/>
                    <a:pt x="31" y="14"/>
                    <a:pt x="34" y="13"/>
                  </a:cubicBezTo>
                  <a:lnTo>
                    <a:pt x="101" y="0"/>
                  </a:lnTo>
                  <a:cubicBezTo>
                    <a:pt x="104" y="0"/>
                    <a:pt x="107" y="1"/>
                    <a:pt x="109" y="3"/>
                  </a:cubicBezTo>
                  <a:lnTo>
                    <a:pt x="169" y="78"/>
                  </a:lnTo>
                  <a:cubicBezTo>
                    <a:pt x="171" y="80"/>
                    <a:pt x="171" y="83"/>
                    <a:pt x="170" y="86"/>
                  </a:cubicBezTo>
                  <a:lnTo>
                    <a:pt x="143" y="149"/>
                  </a:lnTo>
                  <a:cubicBezTo>
                    <a:pt x="142" y="151"/>
                    <a:pt x="140" y="153"/>
                    <a:pt x="138" y="153"/>
                  </a:cubicBezTo>
                  <a:lnTo>
                    <a:pt x="71" y="166"/>
                  </a:lnTo>
                  <a:cubicBezTo>
                    <a:pt x="68" y="167"/>
                    <a:pt x="65" y="166"/>
                    <a:pt x="63" y="163"/>
                  </a:cubicBezTo>
                  <a:lnTo>
                    <a:pt x="3" y="88"/>
                  </a:lnTo>
                  <a:cubicBezTo>
                    <a:pt x="1" y="86"/>
                    <a:pt x="0" y="83"/>
                    <a:pt x="2" y="80"/>
                  </a:cubicBezTo>
                  <a:lnTo>
                    <a:pt x="28" y="18"/>
                  </a:lnTo>
                  <a:close/>
                  <a:moveTo>
                    <a:pt x="16" y="87"/>
                  </a:moveTo>
                  <a:lnTo>
                    <a:pt x="15" y="78"/>
                  </a:lnTo>
                  <a:lnTo>
                    <a:pt x="75" y="153"/>
                  </a:lnTo>
                  <a:lnTo>
                    <a:pt x="68" y="150"/>
                  </a:lnTo>
                  <a:lnTo>
                    <a:pt x="135" y="138"/>
                  </a:lnTo>
                  <a:lnTo>
                    <a:pt x="129" y="142"/>
                  </a:lnTo>
                  <a:lnTo>
                    <a:pt x="155" y="80"/>
                  </a:lnTo>
                  <a:lnTo>
                    <a:pt x="156" y="88"/>
                  </a:lnTo>
                  <a:lnTo>
                    <a:pt x="96" y="13"/>
                  </a:lnTo>
                  <a:lnTo>
                    <a:pt x="104" y="16"/>
                  </a:lnTo>
                  <a:lnTo>
                    <a:pt x="37" y="29"/>
                  </a:lnTo>
                  <a:lnTo>
                    <a:pt x="43" y="24"/>
                  </a:lnTo>
                  <a:lnTo>
                    <a:pt x="16" y="87"/>
                  </a:lnTo>
                  <a:close/>
                </a:path>
              </a:pathLst>
            </a:custGeom>
            <a:solidFill>
              <a:srgbClr val="000000"/>
            </a:solidFill>
            <a:ln w="0">
              <a:solidFill>
                <a:srgbClr val="000000"/>
              </a:solidFill>
              <a:round/>
              <a:headEnd/>
              <a:tailEnd/>
            </a:ln>
          </p:spPr>
          <p:txBody>
            <a:bodyPr/>
            <a:lstStyle/>
            <a:p>
              <a:endParaRPr lang="ru-RU"/>
            </a:p>
          </p:txBody>
        </p:sp>
        <p:sp>
          <p:nvSpPr>
            <p:cNvPr id="28868" name="Freeform 66"/>
            <p:cNvSpPr>
              <a:spLocks/>
            </p:cNvSpPr>
            <p:nvPr/>
          </p:nvSpPr>
          <p:spPr bwMode="auto">
            <a:xfrm>
              <a:off x="6794501" y="3852863"/>
              <a:ext cx="109538" cy="107950"/>
            </a:xfrm>
            <a:custGeom>
              <a:avLst/>
              <a:gdLst>
                <a:gd name="T0" fmla="*/ 2147483647 w 69"/>
                <a:gd name="T1" fmla="*/ 2147483647 h 68"/>
                <a:gd name="T2" fmla="*/ 2147483647 w 69"/>
                <a:gd name="T3" fmla="*/ 0 h 68"/>
                <a:gd name="T4" fmla="*/ 2147483647 w 69"/>
                <a:gd name="T5" fmla="*/ 2147483647 h 68"/>
                <a:gd name="T6" fmla="*/ 2147483647 w 69"/>
                <a:gd name="T7" fmla="*/ 2147483647 h 68"/>
                <a:gd name="T8" fmla="*/ 2147483647 w 69"/>
                <a:gd name="T9" fmla="*/ 2147483647 h 68"/>
                <a:gd name="T10" fmla="*/ 0 w 69"/>
                <a:gd name="T11" fmla="*/ 2147483647 h 68"/>
                <a:gd name="T12" fmla="*/ 2147483647 w 69"/>
                <a:gd name="T13" fmla="*/ 2147483647 h 68"/>
                <a:gd name="T14" fmla="*/ 0 60000 65536"/>
                <a:gd name="T15" fmla="*/ 0 60000 65536"/>
                <a:gd name="T16" fmla="*/ 0 60000 65536"/>
                <a:gd name="T17" fmla="*/ 0 60000 65536"/>
                <a:gd name="T18" fmla="*/ 0 60000 65536"/>
                <a:gd name="T19" fmla="*/ 0 60000 65536"/>
                <a:gd name="T20" fmla="*/ 0 60000 65536"/>
                <a:gd name="T21" fmla="*/ 0 w 69"/>
                <a:gd name="T22" fmla="*/ 0 h 68"/>
                <a:gd name="T23" fmla="*/ 69 w 69"/>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8">
                  <a:moveTo>
                    <a:pt x="12" y="6"/>
                  </a:moveTo>
                  <a:lnTo>
                    <a:pt x="42" y="0"/>
                  </a:lnTo>
                  <a:lnTo>
                    <a:pt x="69" y="34"/>
                  </a:lnTo>
                  <a:lnTo>
                    <a:pt x="57" y="62"/>
                  </a:lnTo>
                  <a:lnTo>
                    <a:pt x="27" y="68"/>
                  </a:lnTo>
                  <a:lnTo>
                    <a:pt x="0" y="34"/>
                  </a:lnTo>
                  <a:lnTo>
                    <a:pt x="12" y="6"/>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69" name="Freeform 67"/>
            <p:cNvSpPr>
              <a:spLocks noEditPoints="1"/>
            </p:cNvSpPr>
            <p:nvPr/>
          </p:nvSpPr>
          <p:spPr bwMode="auto">
            <a:xfrm>
              <a:off x="6788151" y="3846513"/>
              <a:ext cx="122238" cy="120650"/>
            </a:xfrm>
            <a:custGeom>
              <a:avLst/>
              <a:gdLst>
                <a:gd name="T0" fmla="*/ 2147483647 w 171"/>
                <a:gd name="T1" fmla="*/ 2147483647 h 167"/>
                <a:gd name="T2" fmla="*/ 2147483647 w 171"/>
                <a:gd name="T3" fmla="*/ 2147483647 h 167"/>
                <a:gd name="T4" fmla="*/ 2147483647 w 171"/>
                <a:gd name="T5" fmla="*/ 0 h 167"/>
                <a:gd name="T6" fmla="*/ 2147483647 w 171"/>
                <a:gd name="T7" fmla="*/ 2147483647 h 167"/>
                <a:gd name="T8" fmla="*/ 2147483647 w 171"/>
                <a:gd name="T9" fmla="*/ 2147483647 h 167"/>
                <a:gd name="T10" fmla="*/ 2147483647 w 171"/>
                <a:gd name="T11" fmla="*/ 2147483647 h 167"/>
                <a:gd name="T12" fmla="*/ 2147483647 w 171"/>
                <a:gd name="T13" fmla="*/ 2147483647 h 167"/>
                <a:gd name="T14" fmla="*/ 2147483647 w 171"/>
                <a:gd name="T15" fmla="*/ 2147483647 h 167"/>
                <a:gd name="T16" fmla="*/ 2147483647 w 171"/>
                <a:gd name="T17" fmla="*/ 2147483647 h 167"/>
                <a:gd name="T18" fmla="*/ 2147483647 w 171"/>
                <a:gd name="T19" fmla="*/ 2147483647 h 167"/>
                <a:gd name="T20" fmla="*/ 2147483647 w 171"/>
                <a:gd name="T21" fmla="*/ 2147483647 h 167"/>
                <a:gd name="T22" fmla="*/ 2147483647 w 171"/>
                <a:gd name="T23" fmla="*/ 2147483647 h 167"/>
                <a:gd name="T24" fmla="*/ 2147483647 w 171"/>
                <a:gd name="T25" fmla="*/ 2147483647 h 167"/>
                <a:gd name="T26" fmla="*/ 2147483647 w 171"/>
                <a:gd name="T27" fmla="*/ 2147483647 h 167"/>
                <a:gd name="T28" fmla="*/ 2147483647 w 171"/>
                <a:gd name="T29" fmla="*/ 2147483647 h 167"/>
                <a:gd name="T30" fmla="*/ 2147483647 w 171"/>
                <a:gd name="T31" fmla="*/ 2147483647 h 167"/>
                <a:gd name="T32" fmla="*/ 2147483647 w 171"/>
                <a:gd name="T33" fmla="*/ 2147483647 h 167"/>
                <a:gd name="T34" fmla="*/ 2147483647 w 171"/>
                <a:gd name="T35" fmla="*/ 2147483647 h 167"/>
                <a:gd name="T36" fmla="*/ 2147483647 w 171"/>
                <a:gd name="T37" fmla="*/ 2147483647 h 167"/>
                <a:gd name="T38" fmla="*/ 2147483647 w 171"/>
                <a:gd name="T39" fmla="*/ 2147483647 h 167"/>
                <a:gd name="T40" fmla="*/ 2147483647 w 171"/>
                <a:gd name="T41" fmla="*/ 2147483647 h 167"/>
                <a:gd name="T42" fmla="*/ 2147483647 w 171"/>
                <a:gd name="T43" fmla="*/ 2147483647 h 167"/>
                <a:gd name="T44" fmla="*/ 2147483647 w 171"/>
                <a:gd name="T45" fmla="*/ 2147483647 h 167"/>
                <a:gd name="T46" fmla="*/ 2147483647 w 171"/>
                <a:gd name="T47" fmla="*/ 2147483647 h 167"/>
                <a:gd name="T48" fmla="*/ 2147483647 w 171"/>
                <a:gd name="T49" fmla="*/ 2147483647 h 167"/>
                <a:gd name="T50" fmla="*/ 2147483647 w 171"/>
                <a:gd name="T51" fmla="*/ 2147483647 h 1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1"/>
                <a:gd name="T79" fmla="*/ 0 h 167"/>
                <a:gd name="T80" fmla="*/ 171 w 171"/>
                <a:gd name="T81" fmla="*/ 167 h 16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1" h="167">
                  <a:moveTo>
                    <a:pt x="28" y="18"/>
                  </a:moveTo>
                  <a:cubicBezTo>
                    <a:pt x="29" y="15"/>
                    <a:pt x="31" y="14"/>
                    <a:pt x="34" y="13"/>
                  </a:cubicBezTo>
                  <a:lnTo>
                    <a:pt x="101" y="0"/>
                  </a:lnTo>
                  <a:cubicBezTo>
                    <a:pt x="104" y="0"/>
                    <a:pt x="107" y="1"/>
                    <a:pt x="109" y="3"/>
                  </a:cubicBezTo>
                  <a:lnTo>
                    <a:pt x="169" y="78"/>
                  </a:lnTo>
                  <a:cubicBezTo>
                    <a:pt x="171" y="80"/>
                    <a:pt x="171" y="83"/>
                    <a:pt x="170" y="86"/>
                  </a:cubicBezTo>
                  <a:lnTo>
                    <a:pt x="143" y="149"/>
                  </a:lnTo>
                  <a:cubicBezTo>
                    <a:pt x="142" y="151"/>
                    <a:pt x="140" y="153"/>
                    <a:pt x="138" y="153"/>
                  </a:cubicBezTo>
                  <a:lnTo>
                    <a:pt x="71" y="166"/>
                  </a:lnTo>
                  <a:cubicBezTo>
                    <a:pt x="68" y="167"/>
                    <a:pt x="65" y="166"/>
                    <a:pt x="63" y="163"/>
                  </a:cubicBezTo>
                  <a:lnTo>
                    <a:pt x="3" y="88"/>
                  </a:lnTo>
                  <a:cubicBezTo>
                    <a:pt x="1" y="86"/>
                    <a:pt x="0" y="83"/>
                    <a:pt x="2" y="80"/>
                  </a:cubicBezTo>
                  <a:lnTo>
                    <a:pt x="28" y="18"/>
                  </a:lnTo>
                  <a:close/>
                  <a:moveTo>
                    <a:pt x="16" y="87"/>
                  </a:moveTo>
                  <a:lnTo>
                    <a:pt x="15" y="78"/>
                  </a:lnTo>
                  <a:lnTo>
                    <a:pt x="75" y="153"/>
                  </a:lnTo>
                  <a:lnTo>
                    <a:pt x="68" y="150"/>
                  </a:lnTo>
                  <a:lnTo>
                    <a:pt x="135" y="138"/>
                  </a:lnTo>
                  <a:lnTo>
                    <a:pt x="129" y="142"/>
                  </a:lnTo>
                  <a:lnTo>
                    <a:pt x="155" y="80"/>
                  </a:lnTo>
                  <a:lnTo>
                    <a:pt x="156" y="88"/>
                  </a:lnTo>
                  <a:lnTo>
                    <a:pt x="96" y="13"/>
                  </a:lnTo>
                  <a:lnTo>
                    <a:pt x="104" y="16"/>
                  </a:lnTo>
                  <a:lnTo>
                    <a:pt x="37" y="29"/>
                  </a:lnTo>
                  <a:lnTo>
                    <a:pt x="43" y="24"/>
                  </a:lnTo>
                  <a:lnTo>
                    <a:pt x="16" y="87"/>
                  </a:lnTo>
                  <a:close/>
                </a:path>
              </a:pathLst>
            </a:custGeom>
            <a:solidFill>
              <a:srgbClr val="000000"/>
            </a:solidFill>
            <a:ln w="0">
              <a:solidFill>
                <a:srgbClr val="000000"/>
              </a:solidFill>
              <a:round/>
              <a:headEnd/>
              <a:tailEnd/>
            </a:ln>
          </p:spPr>
          <p:txBody>
            <a:bodyPr/>
            <a:lstStyle/>
            <a:p>
              <a:endParaRPr lang="ru-RU"/>
            </a:p>
          </p:txBody>
        </p:sp>
        <p:sp>
          <p:nvSpPr>
            <p:cNvPr id="28870" name="Freeform 68"/>
            <p:cNvSpPr>
              <a:spLocks/>
            </p:cNvSpPr>
            <p:nvPr/>
          </p:nvSpPr>
          <p:spPr bwMode="auto">
            <a:xfrm>
              <a:off x="6969126" y="3162300"/>
              <a:ext cx="184150" cy="155575"/>
            </a:xfrm>
            <a:custGeom>
              <a:avLst/>
              <a:gdLst>
                <a:gd name="T0" fmla="*/ 0 w 116"/>
                <a:gd name="T1" fmla="*/ 2147483647 h 98"/>
                <a:gd name="T2" fmla="*/ 2147483647 w 116"/>
                <a:gd name="T3" fmla="*/ 2147483647 h 98"/>
                <a:gd name="T4" fmla="*/ 2147483647 w 116"/>
                <a:gd name="T5" fmla="*/ 0 h 98"/>
                <a:gd name="T6" fmla="*/ 2147483647 w 116"/>
                <a:gd name="T7" fmla="*/ 2147483647 h 98"/>
                <a:gd name="T8" fmla="*/ 2147483647 w 116"/>
                <a:gd name="T9" fmla="*/ 2147483647 h 98"/>
                <a:gd name="T10" fmla="*/ 2147483647 w 116"/>
                <a:gd name="T11" fmla="*/ 2147483647 h 98"/>
                <a:gd name="T12" fmla="*/ 0 w 116"/>
                <a:gd name="T13" fmla="*/ 2147483647 h 98"/>
                <a:gd name="T14" fmla="*/ 0 60000 65536"/>
                <a:gd name="T15" fmla="*/ 0 60000 65536"/>
                <a:gd name="T16" fmla="*/ 0 60000 65536"/>
                <a:gd name="T17" fmla="*/ 0 60000 65536"/>
                <a:gd name="T18" fmla="*/ 0 60000 65536"/>
                <a:gd name="T19" fmla="*/ 0 60000 65536"/>
                <a:gd name="T20" fmla="*/ 0 60000 65536"/>
                <a:gd name="T21" fmla="*/ 0 w 116"/>
                <a:gd name="T22" fmla="*/ 0 h 98"/>
                <a:gd name="T23" fmla="*/ 116 w 116"/>
                <a:gd name="T24" fmla="*/ 98 h 9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6" h="98">
                  <a:moveTo>
                    <a:pt x="0" y="88"/>
                  </a:moveTo>
                  <a:lnTo>
                    <a:pt x="5" y="46"/>
                  </a:lnTo>
                  <a:lnTo>
                    <a:pt x="75" y="0"/>
                  </a:lnTo>
                  <a:lnTo>
                    <a:pt x="116" y="10"/>
                  </a:lnTo>
                  <a:lnTo>
                    <a:pt x="110" y="52"/>
                  </a:lnTo>
                  <a:lnTo>
                    <a:pt x="40" y="98"/>
                  </a:lnTo>
                  <a:lnTo>
                    <a:pt x="0" y="88"/>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71" name="Freeform 69"/>
            <p:cNvSpPr>
              <a:spLocks noEditPoints="1"/>
            </p:cNvSpPr>
            <p:nvPr/>
          </p:nvSpPr>
          <p:spPr bwMode="auto">
            <a:xfrm>
              <a:off x="6962776" y="3155950"/>
              <a:ext cx="196850" cy="168275"/>
            </a:xfrm>
            <a:custGeom>
              <a:avLst/>
              <a:gdLst>
                <a:gd name="T0" fmla="*/ 2147483647 w 275"/>
                <a:gd name="T1" fmla="*/ 2147483647 h 235"/>
                <a:gd name="T2" fmla="*/ 2147483647 w 275"/>
                <a:gd name="T3" fmla="*/ 2147483647 h 235"/>
                <a:gd name="T4" fmla="*/ 2147483647 w 275"/>
                <a:gd name="T5" fmla="*/ 2147483647 h 235"/>
                <a:gd name="T6" fmla="*/ 2147483647 w 275"/>
                <a:gd name="T7" fmla="*/ 2147483647 h 235"/>
                <a:gd name="T8" fmla="*/ 2147483647 w 275"/>
                <a:gd name="T9" fmla="*/ 2147483647 h 235"/>
                <a:gd name="T10" fmla="*/ 2147483647 w 275"/>
                <a:gd name="T11" fmla="*/ 0 h 235"/>
                <a:gd name="T12" fmla="*/ 2147483647 w 275"/>
                <a:gd name="T13" fmla="*/ 2147483647 h 235"/>
                <a:gd name="T14" fmla="*/ 2147483647 w 275"/>
                <a:gd name="T15" fmla="*/ 2147483647 h 235"/>
                <a:gd name="T16" fmla="*/ 2147483647 w 275"/>
                <a:gd name="T17" fmla="*/ 2147483647 h 235"/>
                <a:gd name="T18" fmla="*/ 2147483647 w 275"/>
                <a:gd name="T19" fmla="*/ 2147483647 h 235"/>
                <a:gd name="T20" fmla="*/ 2147483647 w 275"/>
                <a:gd name="T21" fmla="*/ 2147483647 h 235"/>
                <a:gd name="T22" fmla="*/ 2147483647 w 275"/>
                <a:gd name="T23" fmla="*/ 2147483647 h 235"/>
                <a:gd name="T24" fmla="*/ 2147483647 w 275"/>
                <a:gd name="T25" fmla="*/ 2147483647 h 235"/>
                <a:gd name="T26" fmla="*/ 2147483647 w 275"/>
                <a:gd name="T27" fmla="*/ 2147483647 h 235"/>
                <a:gd name="T28" fmla="*/ 2147483647 w 275"/>
                <a:gd name="T29" fmla="*/ 2147483647 h 235"/>
                <a:gd name="T30" fmla="*/ 2147483647 w 275"/>
                <a:gd name="T31" fmla="*/ 2147483647 h 235"/>
                <a:gd name="T32" fmla="*/ 2147483647 w 275"/>
                <a:gd name="T33" fmla="*/ 2147483647 h 235"/>
                <a:gd name="T34" fmla="*/ 2147483647 w 275"/>
                <a:gd name="T35" fmla="*/ 2147483647 h 235"/>
                <a:gd name="T36" fmla="*/ 2147483647 w 275"/>
                <a:gd name="T37" fmla="*/ 2147483647 h 235"/>
                <a:gd name="T38" fmla="*/ 2147483647 w 275"/>
                <a:gd name="T39" fmla="*/ 2147483647 h 235"/>
                <a:gd name="T40" fmla="*/ 2147483647 w 275"/>
                <a:gd name="T41" fmla="*/ 2147483647 h 235"/>
                <a:gd name="T42" fmla="*/ 2147483647 w 275"/>
                <a:gd name="T43" fmla="*/ 2147483647 h 235"/>
                <a:gd name="T44" fmla="*/ 2147483647 w 275"/>
                <a:gd name="T45" fmla="*/ 2147483647 h 235"/>
                <a:gd name="T46" fmla="*/ 2147483647 w 275"/>
                <a:gd name="T47" fmla="*/ 2147483647 h 235"/>
                <a:gd name="T48" fmla="*/ 2147483647 w 275"/>
                <a:gd name="T49" fmla="*/ 2147483647 h 235"/>
                <a:gd name="T50" fmla="*/ 2147483647 w 275"/>
                <a:gd name="T51" fmla="*/ 2147483647 h 2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5"/>
                <a:gd name="T79" fmla="*/ 0 h 235"/>
                <a:gd name="T80" fmla="*/ 275 w 275"/>
                <a:gd name="T81" fmla="*/ 235 h 2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5" h="235">
                  <a:moveTo>
                    <a:pt x="7" y="211"/>
                  </a:moveTo>
                  <a:cubicBezTo>
                    <a:pt x="3" y="210"/>
                    <a:pt x="0" y="206"/>
                    <a:pt x="1" y="202"/>
                  </a:cubicBezTo>
                  <a:lnTo>
                    <a:pt x="14" y="110"/>
                  </a:lnTo>
                  <a:cubicBezTo>
                    <a:pt x="14" y="108"/>
                    <a:pt x="15" y="106"/>
                    <a:pt x="17" y="104"/>
                  </a:cubicBezTo>
                  <a:lnTo>
                    <a:pt x="172" y="1"/>
                  </a:lnTo>
                  <a:cubicBezTo>
                    <a:pt x="174" y="0"/>
                    <a:pt x="176" y="0"/>
                    <a:pt x="178" y="0"/>
                  </a:cubicBezTo>
                  <a:lnTo>
                    <a:pt x="268" y="24"/>
                  </a:lnTo>
                  <a:cubicBezTo>
                    <a:pt x="272" y="25"/>
                    <a:pt x="275" y="28"/>
                    <a:pt x="274" y="32"/>
                  </a:cubicBezTo>
                  <a:lnTo>
                    <a:pt x="261" y="124"/>
                  </a:lnTo>
                  <a:cubicBezTo>
                    <a:pt x="261" y="127"/>
                    <a:pt x="259" y="129"/>
                    <a:pt x="258" y="130"/>
                  </a:cubicBezTo>
                  <a:lnTo>
                    <a:pt x="103" y="233"/>
                  </a:lnTo>
                  <a:cubicBezTo>
                    <a:pt x="101" y="234"/>
                    <a:pt x="99" y="235"/>
                    <a:pt x="97" y="234"/>
                  </a:cubicBezTo>
                  <a:lnTo>
                    <a:pt x="7" y="211"/>
                  </a:lnTo>
                  <a:close/>
                  <a:moveTo>
                    <a:pt x="101" y="219"/>
                  </a:moveTo>
                  <a:lnTo>
                    <a:pt x="94" y="220"/>
                  </a:lnTo>
                  <a:lnTo>
                    <a:pt x="249" y="117"/>
                  </a:lnTo>
                  <a:lnTo>
                    <a:pt x="245" y="122"/>
                  </a:lnTo>
                  <a:lnTo>
                    <a:pt x="258" y="30"/>
                  </a:lnTo>
                  <a:lnTo>
                    <a:pt x="264" y="39"/>
                  </a:lnTo>
                  <a:lnTo>
                    <a:pt x="174" y="16"/>
                  </a:lnTo>
                  <a:lnTo>
                    <a:pt x="181" y="15"/>
                  </a:lnTo>
                  <a:lnTo>
                    <a:pt x="26" y="118"/>
                  </a:lnTo>
                  <a:lnTo>
                    <a:pt x="30" y="112"/>
                  </a:lnTo>
                  <a:lnTo>
                    <a:pt x="17" y="204"/>
                  </a:lnTo>
                  <a:lnTo>
                    <a:pt x="11" y="195"/>
                  </a:lnTo>
                  <a:lnTo>
                    <a:pt x="101" y="219"/>
                  </a:lnTo>
                  <a:close/>
                </a:path>
              </a:pathLst>
            </a:custGeom>
            <a:solidFill>
              <a:srgbClr val="000000"/>
            </a:solidFill>
            <a:ln w="0">
              <a:solidFill>
                <a:srgbClr val="000000"/>
              </a:solidFill>
              <a:round/>
              <a:headEnd/>
              <a:tailEnd/>
            </a:ln>
          </p:spPr>
          <p:txBody>
            <a:bodyPr/>
            <a:lstStyle/>
            <a:p>
              <a:endParaRPr lang="ru-RU"/>
            </a:p>
          </p:txBody>
        </p:sp>
        <p:sp>
          <p:nvSpPr>
            <p:cNvPr id="28872" name="Freeform 70"/>
            <p:cNvSpPr>
              <a:spLocks/>
            </p:cNvSpPr>
            <p:nvPr/>
          </p:nvSpPr>
          <p:spPr bwMode="auto">
            <a:xfrm>
              <a:off x="6411913" y="2662238"/>
              <a:ext cx="220663" cy="119062"/>
            </a:xfrm>
            <a:custGeom>
              <a:avLst/>
              <a:gdLst>
                <a:gd name="T0" fmla="*/ 0 w 139"/>
                <a:gd name="T1" fmla="*/ 2147483647 h 75"/>
                <a:gd name="T2" fmla="*/ 2147483647 w 139"/>
                <a:gd name="T3" fmla="*/ 0 h 75"/>
                <a:gd name="T4" fmla="*/ 2147483647 w 139"/>
                <a:gd name="T5" fmla="*/ 2147483647 h 75"/>
                <a:gd name="T6" fmla="*/ 2147483647 w 139"/>
                <a:gd name="T7" fmla="*/ 2147483647 h 75"/>
                <a:gd name="T8" fmla="*/ 2147483647 w 139"/>
                <a:gd name="T9" fmla="*/ 2147483647 h 75"/>
                <a:gd name="T10" fmla="*/ 2147483647 w 139"/>
                <a:gd name="T11" fmla="*/ 2147483647 h 75"/>
                <a:gd name="T12" fmla="*/ 0 w 139"/>
                <a:gd name="T13" fmla="*/ 2147483647 h 75"/>
                <a:gd name="T14" fmla="*/ 0 60000 65536"/>
                <a:gd name="T15" fmla="*/ 0 60000 65536"/>
                <a:gd name="T16" fmla="*/ 0 60000 65536"/>
                <a:gd name="T17" fmla="*/ 0 60000 65536"/>
                <a:gd name="T18" fmla="*/ 0 60000 65536"/>
                <a:gd name="T19" fmla="*/ 0 60000 65536"/>
                <a:gd name="T20" fmla="*/ 0 60000 65536"/>
                <a:gd name="T21" fmla="*/ 0 w 139"/>
                <a:gd name="T22" fmla="*/ 0 h 75"/>
                <a:gd name="T23" fmla="*/ 139 w 139"/>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9" h="75">
                  <a:moveTo>
                    <a:pt x="0" y="26"/>
                  </a:moveTo>
                  <a:lnTo>
                    <a:pt x="33" y="0"/>
                  </a:lnTo>
                  <a:lnTo>
                    <a:pt x="116" y="13"/>
                  </a:lnTo>
                  <a:lnTo>
                    <a:pt x="139" y="48"/>
                  </a:lnTo>
                  <a:lnTo>
                    <a:pt x="107" y="75"/>
                  </a:lnTo>
                  <a:lnTo>
                    <a:pt x="23" y="62"/>
                  </a:lnTo>
                  <a:lnTo>
                    <a:pt x="0" y="26"/>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73" name="Freeform 71"/>
            <p:cNvSpPr>
              <a:spLocks noEditPoints="1"/>
            </p:cNvSpPr>
            <p:nvPr/>
          </p:nvSpPr>
          <p:spPr bwMode="auto">
            <a:xfrm>
              <a:off x="6405563" y="2655888"/>
              <a:ext cx="233363" cy="131762"/>
            </a:xfrm>
            <a:custGeom>
              <a:avLst/>
              <a:gdLst>
                <a:gd name="T0" fmla="*/ 2147483647 w 326"/>
                <a:gd name="T1" fmla="*/ 2147483647 h 183"/>
                <a:gd name="T2" fmla="*/ 2147483647 w 326"/>
                <a:gd name="T3" fmla="*/ 2147483647 h 183"/>
                <a:gd name="T4" fmla="*/ 2147483647 w 326"/>
                <a:gd name="T5" fmla="*/ 2147483647 h 183"/>
                <a:gd name="T6" fmla="*/ 2147483647 w 326"/>
                <a:gd name="T7" fmla="*/ 2147483647 h 183"/>
                <a:gd name="T8" fmla="*/ 2147483647 w 326"/>
                <a:gd name="T9" fmla="*/ 2147483647 h 183"/>
                <a:gd name="T10" fmla="*/ 2147483647 w 326"/>
                <a:gd name="T11" fmla="*/ 2147483647 h 183"/>
                <a:gd name="T12" fmla="*/ 2147483647 w 326"/>
                <a:gd name="T13" fmla="*/ 2147483647 h 183"/>
                <a:gd name="T14" fmla="*/ 2147483647 w 326"/>
                <a:gd name="T15" fmla="*/ 2147483647 h 183"/>
                <a:gd name="T16" fmla="*/ 2147483647 w 326"/>
                <a:gd name="T17" fmla="*/ 2147483647 h 183"/>
                <a:gd name="T18" fmla="*/ 2147483647 w 326"/>
                <a:gd name="T19" fmla="*/ 2147483647 h 183"/>
                <a:gd name="T20" fmla="*/ 2147483647 w 326"/>
                <a:gd name="T21" fmla="*/ 2147483647 h 183"/>
                <a:gd name="T22" fmla="*/ 2147483647 w 326"/>
                <a:gd name="T23" fmla="*/ 2147483647 h 183"/>
                <a:gd name="T24" fmla="*/ 2147483647 w 326"/>
                <a:gd name="T25" fmla="*/ 2147483647 h 183"/>
                <a:gd name="T26" fmla="*/ 2147483647 w 326"/>
                <a:gd name="T27" fmla="*/ 2147483647 h 183"/>
                <a:gd name="T28" fmla="*/ 2147483647 w 326"/>
                <a:gd name="T29" fmla="*/ 2147483647 h 183"/>
                <a:gd name="T30" fmla="*/ 2147483647 w 326"/>
                <a:gd name="T31" fmla="*/ 2147483647 h 183"/>
                <a:gd name="T32" fmla="*/ 2147483647 w 326"/>
                <a:gd name="T33" fmla="*/ 2147483647 h 183"/>
                <a:gd name="T34" fmla="*/ 2147483647 w 326"/>
                <a:gd name="T35" fmla="*/ 2147483647 h 183"/>
                <a:gd name="T36" fmla="*/ 2147483647 w 326"/>
                <a:gd name="T37" fmla="*/ 2147483647 h 183"/>
                <a:gd name="T38" fmla="*/ 2147483647 w 326"/>
                <a:gd name="T39" fmla="*/ 2147483647 h 183"/>
                <a:gd name="T40" fmla="*/ 2147483647 w 326"/>
                <a:gd name="T41" fmla="*/ 2147483647 h 183"/>
                <a:gd name="T42" fmla="*/ 2147483647 w 326"/>
                <a:gd name="T43" fmla="*/ 2147483647 h 183"/>
                <a:gd name="T44" fmla="*/ 2147483647 w 326"/>
                <a:gd name="T45" fmla="*/ 2147483647 h 183"/>
                <a:gd name="T46" fmla="*/ 2147483647 w 326"/>
                <a:gd name="T47" fmla="*/ 2147483647 h 183"/>
                <a:gd name="T48" fmla="*/ 2147483647 w 326"/>
                <a:gd name="T49" fmla="*/ 2147483647 h 183"/>
                <a:gd name="T50" fmla="*/ 2147483647 w 326"/>
                <a:gd name="T51" fmla="*/ 2147483647 h 18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6"/>
                <a:gd name="T79" fmla="*/ 0 h 183"/>
                <a:gd name="T80" fmla="*/ 326 w 326"/>
                <a:gd name="T81" fmla="*/ 183 h 18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6" h="183">
                  <a:moveTo>
                    <a:pt x="2" y="72"/>
                  </a:moveTo>
                  <a:cubicBezTo>
                    <a:pt x="0" y="68"/>
                    <a:pt x="0" y="64"/>
                    <a:pt x="4" y="61"/>
                  </a:cubicBezTo>
                  <a:lnTo>
                    <a:pt x="76" y="2"/>
                  </a:lnTo>
                  <a:cubicBezTo>
                    <a:pt x="78" y="1"/>
                    <a:pt x="80" y="0"/>
                    <a:pt x="82" y="1"/>
                  </a:cubicBezTo>
                  <a:lnTo>
                    <a:pt x="267" y="29"/>
                  </a:lnTo>
                  <a:cubicBezTo>
                    <a:pt x="269" y="30"/>
                    <a:pt x="271" y="31"/>
                    <a:pt x="273" y="33"/>
                  </a:cubicBezTo>
                  <a:lnTo>
                    <a:pt x="324" y="111"/>
                  </a:lnTo>
                  <a:cubicBezTo>
                    <a:pt x="326" y="115"/>
                    <a:pt x="325" y="119"/>
                    <a:pt x="322" y="122"/>
                  </a:cubicBezTo>
                  <a:lnTo>
                    <a:pt x="250" y="181"/>
                  </a:lnTo>
                  <a:cubicBezTo>
                    <a:pt x="248" y="182"/>
                    <a:pt x="246" y="183"/>
                    <a:pt x="243" y="182"/>
                  </a:cubicBezTo>
                  <a:lnTo>
                    <a:pt x="58" y="153"/>
                  </a:lnTo>
                  <a:cubicBezTo>
                    <a:pt x="56" y="153"/>
                    <a:pt x="54" y="152"/>
                    <a:pt x="53" y="150"/>
                  </a:cubicBezTo>
                  <a:lnTo>
                    <a:pt x="2" y="72"/>
                  </a:lnTo>
                  <a:close/>
                  <a:moveTo>
                    <a:pt x="66" y="141"/>
                  </a:moveTo>
                  <a:lnTo>
                    <a:pt x="61" y="138"/>
                  </a:lnTo>
                  <a:lnTo>
                    <a:pt x="246" y="167"/>
                  </a:lnTo>
                  <a:lnTo>
                    <a:pt x="240" y="168"/>
                  </a:lnTo>
                  <a:lnTo>
                    <a:pt x="312" y="109"/>
                  </a:lnTo>
                  <a:lnTo>
                    <a:pt x="310" y="120"/>
                  </a:lnTo>
                  <a:lnTo>
                    <a:pt x="259" y="42"/>
                  </a:lnTo>
                  <a:lnTo>
                    <a:pt x="265" y="45"/>
                  </a:lnTo>
                  <a:lnTo>
                    <a:pt x="80" y="16"/>
                  </a:lnTo>
                  <a:lnTo>
                    <a:pt x="86" y="15"/>
                  </a:lnTo>
                  <a:lnTo>
                    <a:pt x="14" y="74"/>
                  </a:lnTo>
                  <a:lnTo>
                    <a:pt x="15" y="63"/>
                  </a:lnTo>
                  <a:lnTo>
                    <a:pt x="66" y="141"/>
                  </a:lnTo>
                  <a:close/>
                </a:path>
              </a:pathLst>
            </a:custGeom>
            <a:solidFill>
              <a:srgbClr val="000000"/>
            </a:solidFill>
            <a:ln w="0">
              <a:solidFill>
                <a:srgbClr val="000000"/>
              </a:solidFill>
              <a:round/>
              <a:headEnd/>
              <a:tailEnd/>
            </a:ln>
          </p:spPr>
          <p:txBody>
            <a:bodyPr/>
            <a:lstStyle/>
            <a:p>
              <a:endParaRPr lang="ru-RU"/>
            </a:p>
          </p:txBody>
        </p:sp>
        <p:sp>
          <p:nvSpPr>
            <p:cNvPr id="28874" name="Freeform 72"/>
            <p:cNvSpPr>
              <a:spLocks/>
            </p:cNvSpPr>
            <p:nvPr/>
          </p:nvSpPr>
          <p:spPr bwMode="auto">
            <a:xfrm>
              <a:off x="6861176" y="3482975"/>
              <a:ext cx="184150" cy="157162"/>
            </a:xfrm>
            <a:custGeom>
              <a:avLst/>
              <a:gdLst>
                <a:gd name="T0" fmla="*/ 0 w 116"/>
                <a:gd name="T1" fmla="*/ 2147483647 h 99"/>
                <a:gd name="T2" fmla="*/ 2147483647 w 116"/>
                <a:gd name="T3" fmla="*/ 2147483647 h 99"/>
                <a:gd name="T4" fmla="*/ 2147483647 w 116"/>
                <a:gd name="T5" fmla="*/ 0 h 99"/>
                <a:gd name="T6" fmla="*/ 2147483647 w 116"/>
                <a:gd name="T7" fmla="*/ 2147483647 h 99"/>
                <a:gd name="T8" fmla="*/ 2147483647 w 116"/>
                <a:gd name="T9" fmla="*/ 2147483647 h 99"/>
                <a:gd name="T10" fmla="*/ 2147483647 w 116"/>
                <a:gd name="T11" fmla="*/ 2147483647 h 99"/>
                <a:gd name="T12" fmla="*/ 0 w 116"/>
                <a:gd name="T13" fmla="*/ 2147483647 h 99"/>
                <a:gd name="T14" fmla="*/ 0 60000 65536"/>
                <a:gd name="T15" fmla="*/ 0 60000 65536"/>
                <a:gd name="T16" fmla="*/ 0 60000 65536"/>
                <a:gd name="T17" fmla="*/ 0 60000 65536"/>
                <a:gd name="T18" fmla="*/ 0 60000 65536"/>
                <a:gd name="T19" fmla="*/ 0 60000 65536"/>
                <a:gd name="T20" fmla="*/ 0 60000 65536"/>
                <a:gd name="T21" fmla="*/ 0 w 116"/>
                <a:gd name="T22" fmla="*/ 0 h 99"/>
                <a:gd name="T23" fmla="*/ 116 w 116"/>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6" h="99">
                  <a:moveTo>
                    <a:pt x="0" y="88"/>
                  </a:moveTo>
                  <a:lnTo>
                    <a:pt x="6" y="47"/>
                  </a:lnTo>
                  <a:lnTo>
                    <a:pt x="76" y="0"/>
                  </a:lnTo>
                  <a:lnTo>
                    <a:pt x="116" y="11"/>
                  </a:lnTo>
                  <a:lnTo>
                    <a:pt x="110" y="52"/>
                  </a:lnTo>
                  <a:lnTo>
                    <a:pt x="40" y="99"/>
                  </a:lnTo>
                  <a:lnTo>
                    <a:pt x="0" y="88"/>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75" name="Freeform 73"/>
            <p:cNvSpPr>
              <a:spLocks noEditPoints="1"/>
            </p:cNvSpPr>
            <p:nvPr/>
          </p:nvSpPr>
          <p:spPr bwMode="auto">
            <a:xfrm>
              <a:off x="6854826" y="3478213"/>
              <a:ext cx="196850" cy="168275"/>
            </a:xfrm>
            <a:custGeom>
              <a:avLst/>
              <a:gdLst>
                <a:gd name="T0" fmla="*/ 2147483647 w 274"/>
                <a:gd name="T1" fmla="*/ 2147483647 h 235"/>
                <a:gd name="T2" fmla="*/ 2147483647 w 274"/>
                <a:gd name="T3" fmla="*/ 2147483647 h 235"/>
                <a:gd name="T4" fmla="*/ 2147483647 w 274"/>
                <a:gd name="T5" fmla="*/ 2147483647 h 235"/>
                <a:gd name="T6" fmla="*/ 2147483647 w 274"/>
                <a:gd name="T7" fmla="*/ 2147483647 h 235"/>
                <a:gd name="T8" fmla="*/ 2147483647 w 274"/>
                <a:gd name="T9" fmla="*/ 2147483647 h 235"/>
                <a:gd name="T10" fmla="*/ 2147483647 w 274"/>
                <a:gd name="T11" fmla="*/ 0 h 235"/>
                <a:gd name="T12" fmla="*/ 2147483647 w 274"/>
                <a:gd name="T13" fmla="*/ 2147483647 h 235"/>
                <a:gd name="T14" fmla="*/ 2147483647 w 274"/>
                <a:gd name="T15" fmla="*/ 2147483647 h 235"/>
                <a:gd name="T16" fmla="*/ 2147483647 w 274"/>
                <a:gd name="T17" fmla="*/ 2147483647 h 235"/>
                <a:gd name="T18" fmla="*/ 2147483647 w 274"/>
                <a:gd name="T19" fmla="*/ 2147483647 h 235"/>
                <a:gd name="T20" fmla="*/ 2147483647 w 274"/>
                <a:gd name="T21" fmla="*/ 2147483647 h 235"/>
                <a:gd name="T22" fmla="*/ 2147483647 w 274"/>
                <a:gd name="T23" fmla="*/ 2147483647 h 235"/>
                <a:gd name="T24" fmla="*/ 2147483647 w 274"/>
                <a:gd name="T25" fmla="*/ 2147483647 h 235"/>
                <a:gd name="T26" fmla="*/ 2147483647 w 274"/>
                <a:gd name="T27" fmla="*/ 2147483647 h 235"/>
                <a:gd name="T28" fmla="*/ 2147483647 w 274"/>
                <a:gd name="T29" fmla="*/ 2147483647 h 235"/>
                <a:gd name="T30" fmla="*/ 2147483647 w 274"/>
                <a:gd name="T31" fmla="*/ 2147483647 h 235"/>
                <a:gd name="T32" fmla="*/ 2147483647 w 274"/>
                <a:gd name="T33" fmla="*/ 2147483647 h 235"/>
                <a:gd name="T34" fmla="*/ 2147483647 w 274"/>
                <a:gd name="T35" fmla="*/ 2147483647 h 235"/>
                <a:gd name="T36" fmla="*/ 2147483647 w 274"/>
                <a:gd name="T37" fmla="*/ 2147483647 h 235"/>
                <a:gd name="T38" fmla="*/ 2147483647 w 274"/>
                <a:gd name="T39" fmla="*/ 2147483647 h 235"/>
                <a:gd name="T40" fmla="*/ 2147483647 w 274"/>
                <a:gd name="T41" fmla="*/ 2147483647 h 235"/>
                <a:gd name="T42" fmla="*/ 2147483647 w 274"/>
                <a:gd name="T43" fmla="*/ 2147483647 h 235"/>
                <a:gd name="T44" fmla="*/ 2147483647 w 274"/>
                <a:gd name="T45" fmla="*/ 2147483647 h 235"/>
                <a:gd name="T46" fmla="*/ 2147483647 w 274"/>
                <a:gd name="T47" fmla="*/ 2147483647 h 235"/>
                <a:gd name="T48" fmla="*/ 2147483647 w 274"/>
                <a:gd name="T49" fmla="*/ 2147483647 h 235"/>
                <a:gd name="T50" fmla="*/ 2147483647 w 274"/>
                <a:gd name="T51" fmla="*/ 2147483647 h 2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4"/>
                <a:gd name="T79" fmla="*/ 0 h 235"/>
                <a:gd name="T80" fmla="*/ 274 w 274"/>
                <a:gd name="T81" fmla="*/ 235 h 2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4" h="235">
                  <a:moveTo>
                    <a:pt x="6" y="211"/>
                  </a:moveTo>
                  <a:cubicBezTo>
                    <a:pt x="3" y="210"/>
                    <a:pt x="0" y="206"/>
                    <a:pt x="1" y="202"/>
                  </a:cubicBezTo>
                  <a:lnTo>
                    <a:pt x="14" y="110"/>
                  </a:lnTo>
                  <a:cubicBezTo>
                    <a:pt x="14" y="108"/>
                    <a:pt x="15" y="106"/>
                    <a:pt x="17" y="104"/>
                  </a:cubicBezTo>
                  <a:lnTo>
                    <a:pt x="171" y="1"/>
                  </a:lnTo>
                  <a:cubicBezTo>
                    <a:pt x="173" y="0"/>
                    <a:pt x="176" y="0"/>
                    <a:pt x="178" y="0"/>
                  </a:cubicBezTo>
                  <a:lnTo>
                    <a:pt x="268" y="24"/>
                  </a:lnTo>
                  <a:cubicBezTo>
                    <a:pt x="272" y="25"/>
                    <a:pt x="274" y="28"/>
                    <a:pt x="274" y="32"/>
                  </a:cubicBezTo>
                  <a:lnTo>
                    <a:pt x="261" y="124"/>
                  </a:lnTo>
                  <a:cubicBezTo>
                    <a:pt x="260" y="127"/>
                    <a:pt x="259" y="129"/>
                    <a:pt x="257" y="130"/>
                  </a:cubicBezTo>
                  <a:lnTo>
                    <a:pt x="103" y="233"/>
                  </a:lnTo>
                  <a:cubicBezTo>
                    <a:pt x="101" y="234"/>
                    <a:pt x="99" y="235"/>
                    <a:pt x="96" y="234"/>
                  </a:cubicBezTo>
                  <a:lnTo>
                    <a:pt x="6" y="211"/>
                  </a:lnTo>
                  <a:close/>
                  <a:moveTo>
                    <a:pt x="100" y="219"/>
                  </a:moveTo>
                  <a:lnTo>
                    <a:pt x="94" y="220"/>
                  </a:lnTo>
                  <a:lnTo>
                    <a:pt x="248" y="117"/>
                  </a:lnTo>
                  <a:lnTo>
                    <a:pt x="245" y="122"/>
                  </a:lnTo>
                  <a:lnTo>
                    <a:pt x="258" y="30"/>
                  </a:lnTo>
                  <a:lnTo>
                    <a:pt x="264" y="39"/>
                  </a:lnTo>
                  <a:lnTo>
                    <a:pt x="174" y="16"/>
                  </a:lnTo>
                  <a:lnTo>
                    <a:pt x="180" y="15"/>
                  </a:lnTo>
                  <a:lnTo>
                    <a:pt x="26" y="118"/>
                  </a:lnTo>
                  <a:lnTo>
                    <a:pt x="29" y="112"/>
                  </a:lnTo>
                  <a:lnTo>
                    <a:pt x="16" y="204"/>
                  </a:lnTo>
                  <a:lnTo>
                    <a:pt x="10" y="195"/>
                  </a:lnTo>
                  <a:lnTo>
                    <a:pt x="100" y="219"/>
                  </a:lnTo>
                  <a:close/>
                </a:path>
              </a:pathLst>
            </a:custGeom>
            <a:solidFill>
              <a:srgbClr val="000000"/>
            </a:solidFill>
            <a:ln w="0">
              <a:solidFill>
                <a:srgbClr val="000000"/>
              </a:solidFill>
              <a:round/>
              <a:headEnd/>
              <a:tailEnd/>
            </a:ln>
          </p:spPr>
          <p:txBody>
            <a:bodyPr/>
            <a:lstStyle/>
            <a:p>
              <a:endParaRPr lang="ru-RU"/>
            </a:p>
          </p:txBody>
        </p:sp>
        <p:sp>
          <p:nvSpPr>
            <p:cNvPr id="28876" name="Freeform 74"/>
            <p:cNvSpPr>
              <a:spLocks/>
            </p:cNvSpPr>
            <p:nvPr/>
          </p:nvSpPr>
          <p:spPr bwMode="auto">
            <a:xfrm>
              <a:off x="7026276" y="3543300"/>
              <a:ext cx="163513" cy="163512"/>
            </a:xfrm>
            <a:custGeom>
              <a:avLst/>
              <a:gdLst>
                <a:gd name="T0" fmla="*/ 2147483647 w 103"/>
                <a:gd name="T1" fmla="*/ 2147483647 h 103"/>
                <a:gd name="T2" fmla="*/ 2147483647 w 103"/>
                <a:gd name="T3" fmla="*/ 2147483647 h 103"/>
                <a:gd name="T4" fmla="*/ 0 w 103"/>
                <a:gd name="T5" fmla="*/ 2147483647 h 103"/>
                <a:gd name="T6" fmla="*/ 2147483647 w 103"/>
                <a:gd name="T7" fmla="*/ 2147483647 h 103"/>
                <a:gd name="T8" fmla="*/ 2147483647 w 103"/>
                <a:gd name="T9" fmla="*/ 0 h 103"/>
                <a:gd name="T10" fmla="*/ 2147483647 w 103"/>
                <a:gd name="T11" fmla="*/ 2147483647 h 103"/>
                <a:gd name="T12" fmla="*/ 2147483647 w 103"/>
                <a:gd name="T13" fmla="*/ 2147483647 h 103"/>
                <a:gd name="T14" fmla="*/ 0 60000 65536"/>
                <a:gd name="T15" fmla="*/ 0 60000 65536"/>
                <a:gd name="T16" fmla="*/ 0 60000 65536"/>
                <a:gd name="T17" fmla="*/ 0 60000 65536"/>
                <a:gd name="T18" fmla="*/ 0 60000 65536"/>
                <a:gd name="T19" fmla="*/ 0 60000 65536"/>
                <a:gd name="T20" fmla="*/ 0 60000 65536"/>
                <a:gd name="T21" fmla="*/ 0 w 103"/>
                <a:gd name="T22" fmla="*/ 0 h 103"/>
                <a:gd name="T23" fmla="*/ 103 w 103"/>
                <a:gd name="T24" fmla="*/ 103 h 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 h="103">
                  <a:moveTo>
                    <a:pt x="103" y="99"/>
                  </a:moveTo>
                  <a:lnTo>
                    <a:pt x="61" y="103"/>
                  </a:lnTo>
                  <a:lnTo>
                    <a:pt x="0" y="45"/>
                  </a:lnTo>
                  <a:lnTo>
                    <a:pt x="1" y="3"/>
                  </a:lnTo>
                  <a:lnTo>
                    <a:pt x="43" y="0"/>
                  </a:lnTo>
                  <a:lnTo>
                    <a:pt x="103" y="57"/>
                  </a:lnTo>
                  <a:lnTo>
                    <a:pt x="103" y="99"/>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77" name="Freeform 75"/>
            <p:cNvSpPr>
              <a:spLocks noEditPoints="1"/>
            </p:cNvSpPr>
            <p:nvPr/>
          </p:nvSpPr>
          <p:spPr bwMode="auto">
            <a:xfrm>
              <a:off x="7019926" y="3536950"/>
              <a:ext cx="176213" cy="176212"/>
            </a:xfrm>
            <a:custGeom>
              <a:avLst/>
              <a:gdLst>
                <a:gd name="T0" fmla="*/ 2147483647 w 246"/>
                <a:gd name="T1" fmla="*/ 2147483647 h 244"/>
                <a:gd name="T2" fmla="*/ 2147483647 w 246"/>
                <a:gd name="T3" fmla="*/ 2147483647 h 244"/>
                <a:gd name="T4" fmla="*/ 2147483647 w 246"/>
                <a:gd name="T5" fmla="*/ 2147483647 h 244"/>
                <a:gd name="T6" fmla="*/ 2147483647 w 246"/>
                <a:gd name="T7" fmla="*/ 2147483647 h 244"/>
                <a:gd name="T8" fmla="*/ 2147483647 w 246"/>
                <a:gd name="T9" fmla="*/ 2147483647 h 244"/>
                <a:gd name="T10" fmla="*/ 0 w 246"/>
                <a:gd name="T11" fmla="*/ 2147483647 h 244"/>
                <a:gd name="T12" fmla="*/ 2147483647 w 246"/>
                <a:gd name="T13" fmla="*/ 2147483647 h 244"/>
                <a:gd name="T14" fmla="*/ 2147483647 w 246"/>
                <a:gd name="T15" fmla="*/ 2147483647 h 244"/>
                <a:gd name="T16" fmla="*/ 2147483647 w 246"/>
                <a:gd name="T17" fmla="*/ 0 h 244"/>
                <a:gd name="T18" fmla="*/ 2147483647 w 246"/>
                <a:gd name="T19" fmla="*/ 2147483647 h 244"/>
                <a:gd name="T20" fmla="*/ 2147483647 w 246"/>
                <a:gd name="T21" fmla="*/ 2147483647 h 244"/>
                <a:gd name="T22" fmla="*/ 2147483647 w 246"/>
                <a:gd name="T23" fmla="*/ 2147483647 h 244"/>
                <a:gd name="T24" fmla="*/ 2147483647 w 246"/>
                <a:gd name="T25" fmla="*/ 2147483647 h 244"/>
                <a:gd name="T26" fmla="*/ 2147483647 w 246"/>
                <a:gd name="T27" fmla="*/ 2147483647 h 244"/>
                <a:gd name="T28" fmla="*/ 2147483647 w 246"/>
                <a:gd name="T29" fmla="*/ 2147483647 h 244"/>
                <a:gd name="T30" fmla="*/ 2147483647 w 246"/>
                <a:gd name="T31" fmla="*/ 2147483647 h 244"/>
                <a:gd name="T32" fmla="*/ 2147483647 w 246"/>
                <a:gd name="T33" fmla="*/ 2147483647 h 244"/>
                <a:gd name="T34" fmla="*/ 2147483647 w 246"/>
                <a:gd name="T35" fmla="*/ 2147483647 h 244"/>
                <a:gd name="T36" fmla="*/ 2147483647 w 246"/>
                <a:gd name="T37" fmla="*/ 2147483647 h 244"/>
                <a:gd name="T38" fmla="*/ 2147483647 w 246"/>
                <a:gd name="T39" fmla="*/ 2147483647 h 244"/>
                <a:gd name="T40" fmla="*/ 2147483647 w 246"/>
                <a:gd name="T41" fmla="*/ 2147483647 h 244"/>
                <a:gd name="T42" fmla="*/ 2147483647 w 246"/>
                <a:gd name="T43" fmla="*/ 2147483647 h 244"/>
                <a:gd name="T44" fmla="*/ 2147483647 w 246"/>
                <a:gd name="T45" fmla="*/ 2147483647 h 244"/>
                <a:gd name="T46" fmla="*/ 2147483647 w 246"/>
                <a:gd name="T47" fmla="*/ 2147483647 h 244"/>
                <a:gd name="T48" fmla="*/ 2147483647 w 246"/>
                <a:gd name="T49" fmla="*/ 2147483647 h 244"/>
                <a:gd name="T50" fmla="*/ 2147483647 w 246"/>
                <a:gd name="T51" fmla="*/ 2147483647 h 2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6"/>
                <a:gd name="T79" fmla="*/ 0 h 244"/>
                <a:gd name="T80" fmla="*/ 246 w 246"/>
                <a:gd name="T81" fmla="*/ 244 h 24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6" h="244">
                  <a:moveTo>
                    <a:pt x="244" y="229"/>
                  </a:moveTo>
                  <a:cubicBezTo>
                    <a:pt x="243" y="233"/>
                    <a:pt x="240" y="236"/>
                    <a:pt x="236" y="236"/>
                  </a:cubicBezTo>
                  <a:lnTo>
                    <a:pt x="144" y="244"/>
                  </a:lnTo>
                  <a:cubicBezTo>
                    <a:pt x="141" y="244"/>
                    <a:pt x="139" y="244"/>
                    <a:pt x="138" y="242"/>
                  </a:cubicBezTo>
                  <a:lnTo>
                    <a:pt x="3" y="115"/>
                  </a:lnTo>
                  <a:cubicBezTo>
                    <a:pt x="1" y="113"/>
                    <a:pt x="0" y="111"/>
                    <a:pt x="0" y="109"/>
                  </a:cubicBezTo>
                  <a:lnTo>
                    <a:pt x="3" y="16"/>
                  </a:lnTo>
                  <a:cubicBezTo>
                    <a:pt x="3" y="12"/>
                    <a:pt x="6" y="8"/>
                    <a:pt x="10" y="8"/>
                  </a:cubicBezTo>
                  <a:lnTo>
                    <a:pt x="103" y="0"/>
                  </a:lnTo>
                  <a:cubicBezTo>
                    <a:pt x="105" y="0"/>
                    <a:pt x="107" y="1"/>
                    <a:pt x="109" y="2"/>
                  </a:cubicBezTo>
                  <a:lnTo>
                    <a:pt x="244" y="130"/>
                  </a:lnTo>
                  <a:cubicBezTo>
                    <a:pt x="245" y="131"/>
                    <a:pt x="246" y="133"/>
                    <a:pt x="246" y="136"/>
                  </a:cubicBezTo>
                  <a:lnTo>
                    <a:pt x="244" y="229"/>
                  </a:lnTo>
                  <a:close/>
                  <a:moveTo>
                    <a:pt x="230" y="135"/>
                  </a:moveTo>
                  <a:lnTo>
                    <a:pt x="233" y="141"/>
                  </a:lnTo>
                  <a:lnTo>
                    <a:pt x="98" y="14"/>
                  </a:lnTo>
                  <a:lnTo>
                    <a:pt x="104" y="16"/>
                  </a:lnTo>
                  <a:lnTo>
                    <a:pt x="11" y="24"/>
                  </a:lnTo>
                  <a:lnTo>
                    <a:pt x="19" y="16"/>
                  </a:lnTo>
                  <a:lnTo>
                    <a:pt x="16" y="109"/>
                  </a:lnTo>
                  <a:lnTo>
                    <a:pt x="14" y="103"/>
                  </a:lnTo>
                  <a:lnTo>
                    <a:pt x="149" y="230"/>
                  </a:lnTo>
                  <a:lnTo>
                    <a:pt x="142" y="228"/>
                  </a:lnTo>
                  <a:lnTo>
                    <a:pt x="235" y="220"/>
                  </a:lnTo>
                  <a:lnTo>
                    <a:pt x="228" y="228"/>
                  </a:lnTo>
                  <a:lnTo>
                    <a:pt x="230" y="135"/>
                  </a:lnTo>
                  <a:close/>
                </a:path>
              </a:pathLst>
            </a:custGeom>
            <a:solidFill>
              <a:srgbClr val="000000"/>
            </a:solidFill>
            <a:ln w="0">
              <a:solidFill>
                <a:srgbClr val="000000"/>
              </a:solidFill>
              <a:round/>
              <a:headEnd/>
              <a:tailEnd/>
            </a:ln>
          </p:spPr>
          <p:txBody>
            <a:bodyPr/>
            <a:lstStyle/>
            <a:p>
              <a:endParaRPr lang="ru-RU"/>
            </a:p>
          </p:txBody>
        </p:sp>
        <p:sp>
          <p:nvSpPr>
            <p:cNvPr id="28878" name="Freeform 76"/>
            <p:cNvSpPr>
              <a:spLocks/>
            </p:cNvSpPr>
            <p:nvPr/>
          </p:nvSpPr>
          <p:spPr bwMode="auto">
            <a:xfrm>
              <a:off x="7105651" y="2767013"/>
              <a:ext cx="127000" cy="173037"/>
            </a:xfrm>
            <a:custGeom>
              <a:avLst/>
              <a:gdLst>
                <a:gd name="T0" fmla="*/ 2147483647 w 80"/>
                <a:gd name="T1" fmla="*/ 2147483647 h 109"/>
                <a:gd name="T2" fmla="*/ 0 w 80"/>
                <a:gd name="T3" fmla="*/ 2147483647 h 109"/>
                <a:gd name="T4" fmla="*/ 0 w 80"/>
                <a:gd name="T5" fmla="*/ 2147483647 h 109"/>
                <a:gd name="T6" fmla="*/ 2147483647 w 80"/>
                <a:gd name="T7" fmla="*/ 0 h 109"/>
                <a:gd name="T8" fmla="*/ 2147483647 w 80"/>
                <a:gd name="T9" fmla="*/ 2147483647 h 109"/>
                <a:gd name="T10" fmla="*/ 2147483647 w 80"/>
                <a:gd name="T11" fmla="*/ 2147483647 h 109"/>
                <a:gd name="T12" fmla="*/ 2147483647 w 80"/>
                <a:gd name="T13" fmla="*/ 2147483647 h 109"/>
                <a:gd name="T14" fmla="*/ 0 60000 65536"/>
                <a:gd name="T15" fmla="*/ 0 60000 65536"/>
                <a:gd name="T16" fmla="*/ 0 60000 65536"/>
                <a:gd name="T17" fmla="*/ 0 60000 65536"/>
                <a:gd name="T18" fmla="*/ 0 60000 65536"/>
                <a:gd name="T19" fmla="*/ 0 60000 65536"/>
                <a:gd name="T20" fmla="*/ 0 60000 65536"/>
                <a:gd name="T21" fmla="*/ 0 w 80"/>
                <a:gd name="T22" fmla="*/ 0 h 109"/>
                <a:gd name="T23" fmla="*/ 80 w 80"/>
                <a:gd name="T24" fmla="*/ 109 h 1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109">
                  <a:moveTo>
                    <a:pt x="40" y="109"/>
                  </a:moveTo>
                  <a:lnTo>
                    <a:pt x="0" y="87"/>
                  </a:lnTo>
                  <a:lnTo>
                    <a:pt x="0" y="22"/>
                  </a:lnTo>
                  <a:lnTo>
                    <a:pt x="40" y="0"/>
                  </a:lnTo>
                  <a:lnTo>
                    <a:pt x="80" y="22"/>
                  </a:lnTo>
                  <a:lnTo>
                    <a:pt x="80" y="87"/>
                  </a:lnTo>
                  <a:lnTo>
                    <a:pt x="40" y="109"/>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79" name="Freeform 77"/>
            <p:cNvSpPr>
              <a:spLocks noEditPoints="1"/>
            </p:cNvSpPr>
            <p:nvPr/>
          </p:nvSpPr>
          <p:spPr bwMode="auto">
            <a:xfrm>
              <a:off x="7100888" y="2760663"/>
              <a:ext cx="136525" cy="185737"/>
            </a:xfrm>
            <a:custGeom>
              <a:avLst/>
              <a:gdLst>
                <a:gd name="T0" fmla="*/ 2147483647 w 192"/>
                <a:gd name="T1" fmla="*/ 2147483647 h 257"/>
                <a:gd name="T2" fmla="*/ 2147483647 w 192"/>
                <a:gd name="T3" fmla="*/ 2147483647 h 257"/>
                <a:gd name="T4" fmla="*/ 2147483647 w 192"/>
                <a:gd name="T5" fmla="*/ 2147483647 h 257"/>
                <a:gd name="T6" fmla="*/ 0 w 192"/>
                <a:gd name="T7" fmla="*/ 2147483647 h 257"/>
                <a:gd name="T8" fmla="*/ 0 w 192"/>
                <a:gd name="T9" fmla="*/ 2147483647 h 257"/>
                <a:gd name="T10" fmla="*/ 2147483647 w 192"/>
                <a:gd name="T11" fmla="*/ 2147483647 h 257"/>
                <a:gd name="T12" fmla="*/ 2147483647 w 192"/>
                <a:gd name="T13" fmla="*/ 2147483647 h 257"/>
                <a:gd name="T14" fmla="*/ 2147483647 w 192"/>
                <a:gd name="T15" fmla="*/ 2147483647 h 257"/>
                <a:gd name="T16" fmla="*/ 2147483647 w 192"/>
                <a:gd name="T17" fmla="*/ 2147483647 h 257"/>
                <a:gd name="T18" fmla="*/ 2147483647 w 192"/>
                <a:gd name="T19" fmla="*/ 2147483647 h 257"/>
                <a:gd name="T20" fmla="*/ 2147483647 w 192"/>
                <a:gd name="T21" fmla="*/ 2147483647 h 257"/>
                <a:gd name="T22" fmla="*/ 2147483647 w 192"/>
                <a:gd name="T23" fmla="*/ 2147483647 h 257"/>
                <a:gd name="T24" fmla="*/ 2147483647 w 192"/>
                <a:gd name="T25" fmla="*/ 2147483647 h 257"/>
                <a:gd name="T26" fmla="*/ 2147483647 w 192"/>
                <a:gd name="T27" fmla="*/ 2147483647 h 257"/>
                <a:gd name="T28" fmla="*/ 2147483647 w 192"/>
                <a:gd name="T29" fmla="*/ 2147483647 h 257"/>
                <a:gd name="T30" fmla="*/ 2147483647 w 192"/>
                <a:gd name="T31" fmla="*/ 2147483647 h 257"/>
                <a:gd name="T32" fmla="*/ 2147483647 w 192"/>
                <a:gd name="T33" fmla="*/ 2147483647 h 257"/>
                <a:gd name="T34" fmla="*/ 2147483647 w 192"/>
                <a:gd name="T35" fmla="*/ 2147483647 h 257"/>
                <a:gd name="T36" fmla="*/ 2147483647 w 192"/>
                <a:gd name="T37" fmla="*/ 2147483647 h 257"/>
                <a:gd name="T38" fmla="*/ 2147483647 w 192"/>
                <a:gd name="T39" fmla="*/ 2147483647 h 257"/>
                <a:gd name="T40" fmla="*/ 2147483647 w 192"/>
                <a:gd name="T41" fmla="*/ 2147483647 h 257"/>
                <a:gd name="T42" fmla="*/ 2147483647 w 192"/>
                <a:gd name="T43" fmla="*/ 2147483647 h 257"/>
                <a:gd name="T44" fmla="*/ 2147483647 w 192"/>
                <a:gd name="T45" fmla="*/ 2147483647 h 257"/>
                <a:gd name="T46" fmla="*/ 2147483647 w 192"/>
                <a:gd name="T47" fmla="*/ 2147483647 h 257"/>
                <a:gd name="T48" fmla="*/ 2147483647 w 192"/>
                <a:gd name="T49" fmla="*/ 2147483647 h 257"/>
                <a:gd name="T50" fmla="*/ 2147483647 w 192"/>
                <a:gd name="T51" fmla="*/ 2147483647 h 2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2"/>
                <a:gd name="T79" fmla="*/ 0 h 257"/>
                <a:gd name="T80" fmla="*/ 192 w 192"/>
                <a:gd name="T81" fmla="*/ 257 h 2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2" h="257">
                  <a:moveTo>
                    <a:pt x="100" y="255"/>
                  </a:moveTo>
                  <a:cubicBezTo>
                    <a:pt x="98" y="257"/>
                    <a:pt x="95" y="257"/>
                    <a:pt x="93" y="255"/>
                  </a:cubicBezTo>
                  <a:lnTo>
                    <a:pt x="5" y="207"/>
                  </a:lnTo>
                  <a:cubicBezTo>
                    <a:pt x="2" y="206"/>
                    <a:pt x="0" y="203"/>
                    <a:pt x="0" y="200"/>
                  </a:cubicBezTo>
                  <a:lnTo>
                    <a:pt x="0" y="56"/>
                  </a:lnTo>
                  <a:cubicBezTo>
                    <a:pt x="0" y="54"/>
                    <a:pt x="2" y="51"/>
                    <a:pt x="5" y="49"/>
                  </a:cubicBezTo>
                  <a:lnTo>
                    <a:pt x="93" y="1"/>
                  </a:lnTo>
                  <a:cubicBezTo>
                    <a:pt x="95" y="0"/>
                    <a:pt x="98" y="0"/>
                    <a:pt x="100" y="1"/>
                  </a:cubicBezTo>
                  <a:lnTo>
                    <a:pt x="188" y="49"/>
                  </a:lnTo>
                  <a:cubicBezTo>
                    <a:pt x="191" y="51"/>
                    <a:pt x="192" y="54"/>
                    <a:pt x="192" y="56"/>
                  </a:cubicBezTo>
                  <a:lnTo>
                    <a:pt x="192" y="200"/>
                  </a:lnTo>
                  <a:cubicBezTo>
                    <a:pt x="192" y="203"/>
                    <a:pt x="191" y="206"/>
                    <a:pt x="188" y="207"/>
                  </a:cubicBezTo>
                  <a:lnTo>
                    <a:pt x="100" y="255"/>
                  </a:lnTo>
                  <a:close/>
                  <a:moveTo>
                    <a:pt x="181" y="193"/>
                  </a:moveTo>
                  <a:lnTo>
                    <a:pt x="176" y="200"/>
                  </a:lnTo>
                  <a:lnTo>
                    <a:pt x="176" y="56"/>
                  </a:lnTo>
                  <a:lnTo>
                    <a:pt x="181" y="63"/>
                  </a:lnTo>
                  <a:lnTo>
                    <a:pt x="93" y="15"/>
                  </a:lnTo>
                  <a:lnTo>
                    <a:pt x="100" y="15"/>
                  </a:lnTo>
                  <a:lnTo>
                    <a:pt x="12" y="63"/>
                  </a:lnTo>
                  <a:lnTo>
                    <a:pt x="16" y="56"/>
                  </a:lnTo>
                  <a:lnTo>
                    <a:pt x="16" y="200"/>
                  </a:lnTo>
                  <a:lnTo>
                    <a:pt x="12" y="193"/>
                  </a:lnTo>
                  <a:lnTo>
                    <a:pt x="100" y="241"/>
                  </a:lnTo>
                  <a:lnTo>
                    <a:pt x="93" y="241"/>
                  </a:lnTo>
                  <a:lnTo>
                    <a:pt x="181" y="193"/>
                  </a:lnTo>
                  <a:close/>
                </a:path>
              </a:pathLst>
            </a:custGeom>
            <a:solidFill>
              <a:srgbClr val="000000"/>
            </a:solidFill>
            <a:ln w="0">
              <a:solidFill>
                <a:srgbClr val="000000"/>
              </a:solidFill>
              <a:round/>
              <a:headEnd/>
              <a:tailEnd/>
            </a:ln>
          </p:spPr>
          <p:txBody>
            <a:bodyPr/>
            <a:lstStyle/>
            <a:p>
              <a:endParaRPr lang="ru-RU"/>
            </a:p>
          </p:txBody>
        </p:sp>
        <p:sp>
          <p:nvSpPr>
            <p:cNvPr id="28880" name="Freeform 78"/>
            <p:cNvSpPr>
              <a:spLocks/>
            </p:cNvSpPr>
            <p:nvPr/>
          </p:nvSpPr>
          <p:spPr bwMode="auto">
            <a:xfrm>
              <a:off x="6877051" y="3697288"/>
              <a:ext cx="125413" cy="173037"/>
            </a:xfrm>
            <a:custGeom>
              <a:avLst/>
              <a:gdLst>
                <a:gd name="T0" fmla="*/ 2147483647 w 79"/>
                <a:gd name="T1" fmla="*/ 2147483647 h 109"/>
                <a:gd name="T2" fmla="*/ 0 w 79"/>
                <a:gd name="T3" fmla="*/ 2147483647 h 109"/>
                <a:gd name="T4" fmla="*/ 0 w 79"/>
                <a:gd name="T5" fmla="*/ 2147483647 h 109"/>
                <a:gd name="T6" fmla="*/ 2147483647 w 79"/>
                <a:gd name="T7" fmla="*/ 0 h 109"/>
                <a:gd name="T8" fmla="*/ 2147483647 w 79"/>
                <a:gd name="T9" fmla="*/ 2147483647 h 109"/>
                <a:gd name="T10" fmla="*/ 2147483647 w 79"/>
                <a:gd name="T11" fmla="*/ 2147483647 h 109"/>
                <a:gd name="T12" fmla="*/ 2147483647 w 79"/>
                <a:gd name="T13" fmla="*/ 2147483647 h 109"/>
                <a:gd name="T14" fmla="*/ 0 60000 65536"/>
                <a:gd name="T15" fmla="*/ 0 60000 65536"/>
                <a:gd name="T16" fmla="*/ 0 60000 65536"/>
                <a:gd name="T17" fmla="*/ 0 60000 65536"/>
                <a:gd name="T18" fmla="*/ 0 60000 65536"/>
                <a:gd name="T19" fmla="*/ 0 60000 65536"/>
                <a:gd name="T20" fmla="*/ 0 60000 65536"/>
                <a:gd name="T21" fmla="*/ 0 w 79"/>
                <a:gd name="T22" fmla="*/ 0 h 109"/>
                <a:gd name="T23" fmla="*/ 79 w 79"/>
                <a:gd name="T24" fmla="*/ 109 h 1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109">
                  <a:moveTo>
                    <a:pt x="40" y="109"/>
                  </a:moveTo>
                  <a:lnTo>
                    <a:pt x="0" y="87"/>
                  </a:lnTo>
                  <a:lnTo>
                    <a:pt x="0" y="22"/>
                  </a:lnTo>
                  <a:lnTo>
                    <a:pt x="40" y="0"/>
                  </a:lnTo>
                  <a:lnTo>
                    <a:pt x="79" y="22"/>
                  </a:lnTo>
                  <a:lnTo>
                    <a:pt x="79" y="87"/>
                  </a:lnTo>
                  <a:lnTo>
                    <a:pt x="40" y="109"/>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81" name="Freeform 79"/>
            <p:cNvSpPr>
              <a:spLocks noEditPoints="1"/>
            </p:cNvSpPr>
            <p:nvPr/>
          </p:nvSpPr>
          <p:spPr bwMode="auto">
            <a:xfrm>
              <a:off x="6870701" y="3690938"/>
              <a:ext cx="138113" cy="185737"/>
            </a:xfrm>
            <a:custGeom>
              <a:avLst/>
              <a:gdLst>
                <a:gd name="T0" fmla="*/ 2147483647 w 192"/>
                <a:gd name="T1" fmla="*/ 2147483647 h 257"/>
                <a:gd name="T2" fmla="*/ 2147483647 w 192"/>
                <a:gd name="T3" fmla="*/ 2147483647 h 257"/>
                <a:gd name="T4" fmla="*/ 2147483647 w 192"/>
                <a:gd name="T5" fmla="*/ 2147483647 h 257"/>
                <a:gd name="T6" fmla="*/ 0 w 192"/>
                <a:gd name="T7" fmla="*/ 2147483647 h 257"/>
                <a:gd name="T8" fmla="*/ 0 w 192"/>
                <a:gd name="T9" fmla="*/ 2147483647 h 257"/>
                <a:gd name="T10" fmla="*/ 2147483647 w 192"/>
                <a:gd name="T11" fmla="*/ 2147483647 h 257"/>
                <a:gd name="T12" fmla="*/ 2147483647 w 192"/>
                <a:gd name="T13" fmla="*/ 2147483647 h 257"/>
                <a:gd name="T14" fmla="*/ 2147483647 w 192"/>
                <a:gd name="T15" fmla="*/ 2147483647 h 257"/>
                <a:gd name="T16" fmla="*/ 2147483647 w 192"/>
                <a:gd name="T17" fmla="*/ 2147483647 h 257"/>
                <a:gd name="T18" fmla="*/ 2147483647 w 192"/>
                <a:gd name="T19" fmla="*/ 2147483647 h 257"/>
                <a:gd name="T20" fmla="*/ 2147483647 w 192"/>
                <a:gd name="T21" fmla="*/ 2147483647 h 257"/>
                <a:gd name="T22" fmla="*/ 2147483647 w 192"/>
                <a:gd name="T23" fmla="*/ 2147483647 h 257"/>
                <a:gd name="T24" fmla="*/ 2147483647 w 192"/>
                <a:gd name="T25" fmla="*/ 2147483647 h 257"/>
                <a:gd name="T26" fmla="*/ 2147483647 w 192"/>
                <a:gd name="T27" fmla="*/ 2147483647 h 257"/>
                <a:gd name="T28" fmla="*/ 2147483647 w 192"/>
                <a:gd name="T29" fmla="*/ 2147483647 h 257"/>
                <a:gd name="T30" fmla="*/ 2147483647 w 192"/>
                <a:gd name="T31" fmla="*/ 2147483647 h 257"/>
                <a:gd name="T32" fmla="*/ 2147483647 w 192"/>
                <a:gd name="T33" fmla="*/ 2147483647 h 257"/>
                <a:gd name="T34" fmla="*/ 2147483647 w 192"/>
                <a:gd name="T35" fmla="*/ 2147483647 h 257"/>
                <a:gd name="T36" fmla="*/ 2147483647 w 192"/>
                <a:gd name="T37" fmla="*/ 2147483647 h 257"/>
                <a:gd name="T38" fmla="*/ 2147483647 w 192"/>
                <a:gd name="T39" fmla="*/ 2147483647 h 257"/>
                <a:gd name="T40" fmla="*/ 2147483647 w 192"/>
                <a:gd name="T41" fmla="*/ 2147483647 h 257"/>
                <a:gd name="T42" fmla="*/ 2147483647 w 192"/>
                <a:gd name="T43" fmla="*/ 2147483647 h 257"/>
                <a:gd name="T44" fmla="*/ 2147483647 w 192"/>
                <a:gd name="T45" fmla="*/ 2147483647 h 257"/>
                <a:gd name="T46" fmla="*/ 2147483647 w 192"/>
                <a:gd name="T47" fmla="*/ 2147483647 h 257"/>
                <a:gd name="T48" fmla="*/ 2147483647 w 192"/>
                <a:gd name="T49" fmla="*/ 2147483647 h 257"/>
                <a:gd name="T50" fmla="*/ 2147483647 w 192"/>
                <a:gd name="T51" fmla="*/ 2147483647 h 2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2"/>
                <a:gd name="T79" fmla="*/ 0 h 257"/>
                <a:gd name="T80" fmla="*/ 192 w 192"/>
                <a:gd name="T81" fmla="*/ 257 h 2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2" h="257">
                  <a:moveTo>
                    <a:pt x="100" y="255"/>
                  </a:moveTo>
                  <a:cubicBezTo>
                    <a:pt x="98" y="257"/>
                    <a:pt x="95" y="257"/>
                    <a:pt x="93" y="255"/>
                  </a:cubicBezTo>
                  <a:lnTo>
                    <a:pt x="5" y="207"/>
                  </a:lnTo>
                  <a:cubicBezTo>
                    <a:pt x="2" y="206"/>
                    <a:pt x="0" y="203"/>
                    <a:pt x="0" y="200"/>
                  </a:cubicBezTo>
                  <a:lnTo>
                    <a:pt x="0" y="56"/>
                  </a:lnTo>
                  <a:cubicBezTo>
                    <a:pt x="0" y="54"/>
                    <a:pt x="2" y="51"/>
                    <a:pt x="5" y="49"/>
                  </a:cubicBezTo>
                  <a:lnTo>
                    <a:pt x="93" y="1"/>
                  </a:lnTo>
                  <a:cubicBezTo>
                    <a:pt x="95" y="0"/>
                    <a:pt x="98" y="0"/>
                    <a:pt x="100" y="1"/>
                  </a:cubicBezTo>
                  <a:lnTo>
                    <a:pt x="188" y="49"/>
                  </a:lnTo>
                  <a:cubicBezTo>
                    <a:pt x="191" y="51"/>
                    <a:pt x="192" y="54"/>
                    <a:pt x="192" y="56"/>
                  </a:cubicBezTo>
                  <a:lnTo>
                    <a:pt x="192" y="200"/>
                  </a:lnTo>
                  <a:cubicBezTo>
                    <a:pt x="192" y="203"/>
                    <a:pt x="191" y="206"/>
                    <a:pt x="188" y="207"/>
                  </a:cubicBezTo>
                  <a:lnTo>
                    <a:pt x="100" y="255"/>
                  </a:lnTo>
                  <a:close/>
                  <a:moveTo>
                    <a:pt x="181" y="193"/>
                  </a:moveTo>
                  <a:lnTo>
                    <a:pt x="176" y="200"/>
                  </a:lnTo>
                  <a:lnTo>
                    <a:pt x="176" y="56"/>
                  </a:lnTo>
                  <a:lnTo>
                    <a:pt x="181" y="63"/>
                  </a:lnTo>
                  <a:lnTo>
                    <a:pt x="93" y="15"/>
                  </a:lnTo>
                  <a:lnTo>
                    <a:pt x="100" y="15"/>
                  </a:lnTo>
                  <a:lnTo>
                    <a:pt x="12" y="63"/>
                  </a:lnTo>
                  <a:lnTo>
                    <a:pt x="16" y="56"/>
                  </a:lnTo>
                  <a:lnTo>
                    <a:pt x="16" y="200"/>
                  </a:lnTo>
                  <a:lnTo>
                    <a:pt x="12" y="193"/>
                  </a:lnTo>
                  <a:lnTo>
                    <a:pt x="100" y="241"/>
                  </a:lnTo>
                  <a:lnTo>
                    <a:pt x="93" y="241"/>
                  </a:lnTo>
                  <a:lnTo>
                    <a:pt x="181" y="193"/>
                  </a:lnTo>
                  <a:close/>
                </a:path>
              </a:pathLst>
            </a:custGeom>
            <a:solidFill>
              <a:srgbClr val="000000"/>
            </a:solidFill>
            <a:ln w="0">
              <a:solidFill>
                <a:srgbClr val="000000"/>
              </a:solidFill>
              <a:round/>
              <a:headEnd/>
              <a:tailEnd/>
            </a:ln>
          </p:spPr>
          <p:txBody>
            <a:bodyPr/>
            <a:lstStyle/>
            <a:p>
              <a:endParaRPr lang="ru-RU"/>
            </a:p>
          </p:txBody>
        </p:sp>
        <p:sp>
          <p:nvSpPr>
            <p:cNvPr id="28882" name="Freeform 80"/>
            <p:cNvSpPr>
              <a:spLocks/>
            </p:cNvSpPr>
            <p:nvPr/>
          </p:nvSpPr>
          <p:spPr bwMode="auto">
            <a:xfrm>
              <a:off x="6842126" y="3352800"/>
              <a:ext cx="127000" cy="184150"/>
            </a:xfrm>
            <a:custGeom>
              <a:avLst/>
              <a:gdLst>
                <a:gd name="T0" fmla="*/ 2147483647 w 80"/>
                <a:gd name="T1" fmla="*/ 2147483647 h 116"/>
                <a:gd name="T2" fmla="*/ 0 w 80"/>
                <a:gd name="T3" fmla="*/ 2147483647 h 116"/>
                <a:gd name="T4" fmla="*/ 0 w 80"/>
                <a:gd name="T5" fmla="*/ 2147483647 h 116"/>
                <a:gd name="T6" fmla="*/ 2147483647 w 80"/>
                <a:gd name="T7" fmla="*/ 0 h 116"/>
                <a:gd name="T8" fmla="*/ 2147483647 w 80"/>
                <a:gd name="T9" fmla="*/ 2147483647 h 116"/>
                <a:gd name="T10" fmla="*/ 2147483647 w 80"/>
                <a:gd name="T11" fmla="*/ 2147483647 h 116"/>
                <a:gd name="T12" fmla="*/ 2147483647 w 80"/>
                <a:gd name="T13" fmla="*/ 2147483647 h 116"/>
                <a:gd name="T14" fmla="*/ 0 60000 65536"/>
                <a:gd name="T15" fmla="*/ 0 60000 65536"/>
                <a:gd name="T16" fmla="*/ 0 60000 65536"/>
                <a:gd name="T17" fmla="*/ 0 60000 65536"/>
                <a:gd name="T18" fmla="*/ 0 60000 65536"/>
                <a:gd name="T19" fmla="*/ 0 60000 65536"/>
                <a:gd name="T20" fmla="*/ 0 60000 65536"/>
                <a:gd name="T21" fmla="*/ 0 w 80"/>
                <a:gd name="T22" fmla="*/ 0 h 116"/>
                <a:gd name="T23" fmla="*/ 80 w 80"/>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116">
                  <a:moveTo>
                    <a:pt x="40" y="116"/>
                  </a:moveTo>
                  <a:lnTo>
                    <a:pt x="0" y="93"/>
                  </a:lnTo>
                  <a:lnTo>
                    <a:pt x="0" y="23"/>
                  </a:lnTo>
                  <a:lnTo>
                    <a:pt x="40" y="0"/>
                  </a:lnTo>
                  <a:lnTo>
                    <a:pt x="80" y="23"/>
                  </a:lnTo>
                  <a:lnTo>
                    <a:pt x="80" y="93"/>
                  </a:lnTo>
                  <a:lnTo>
                    <a:pt x="40" y="116"/>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83" name="Freeform 81"/>
            <p:cNvSpPr>
              <a:spLocks noEditPoints="1"/>
            </p:cNvSpPr>
            <p:nvPr/>
          </p:nvSpPr>
          <p:spPr bwMode="auto">
            <a:xfrm>
              <a:off x="6837363" y="3346450"/>
              <a:ext cx="136525" cy="196850"/>
            </a:xfrm>
            <a:custGeom>
              <a:avLst/>
              <a:gdLst>
                <a:gd name="T0" fmla="*/ 2147483647 w 192"/>
                <a:gd name="T1" fmla="*/ 2147483647 h 273"/>
                <a:gd name="T2" fmla="*/ 2147483647 w 192"/>
                <a:gd name="T3" fmla="*/ 2147483647 h 273"/>
                <a:gd name="T4" fmla="*/ 2147483647 w 192"/>
                <a:gd name="T5" fmla="*/ 2147483647 h 273"/>
                <a:gd name="T6" fmla="*/ 0 w 192"/>
                <a:gd name="T7" fmla="*/ 2147483647 h 273"/>
                <a:gd name="T8" fmla="*/ 0 w 192"/>
                <a:gd name="T9" fmla="*/ 2147483647 h 273"/>
                <a:gd name="T10" fmla="*/ 2147483647 w 192"/>
                <a:gd name="T11" fmla="*/ 2147483647 h 273"/>
                <a:gd name="T12" fmla="*/ 2147483647 w 192"/>
                <a:gd name="T13" fmla="*/ 2147483647 h 273"/>
                <a:gd name="T14" fmla="*/ 2147483647 w 192"/>
                <a:gd name="T15" fmla="*/ 2147483647 h 273"/>
                <a:gd name="T16" fmla="*/ 2147483647 w 192"/>
                <a:gd name="T17" fmla="*/ 2147483647 h 273"/>
                <a:gd name="T18" fmla="*/ 2147483647 w 192"/>
                <a:gd name="T19" fmla="*/ 2147483647 h 273"/>
                <a:gd name="T20" fmla="*/ 2147483647 w 192"/>
                <a:gd name="T21" fmla="*/ 2147483647 h 273"/>
                <a:gd name="T22" fmla="*/ 2147483647 w 192"/>
                <a:gd name="T23" fmla="*/ 2147483647 h 273"/>
                <a:gd name="T24" fmla="*/ 2147483647 w 192"/>
                <a:gd name="T25" fmla="*/ 2147483647 h 273"/>
                <a:gd name="T26" fmla="*/ 2147483647 w 192"/>
                <a:gd name="T27" fmla="*/ 2147483647 h 273"/>
                <a:gd name="T28" fmla="*/ 2147483647 w 192"/>
                <a:gd name="T29" fmla="*/ 2147483647 h 273"/>
                <a:gd name="T30" fmla="*/ 2147483647 w 192"/>
                <a:gd name="T31" fmla="*/ 2147483647 h 273"/>
                <a:gd name="T32" fmla="*/ 2147483647 w 192"/>
                <a:gd name="T33" fmla="*/ 2147483647 h 273"/>
                <a:gd name="T34" fmla="*/ 2147483647 w 192"/>
                <a:gd name="T35" fmla="*/ 2147483647 h 273"/>
                <a:gd name="T36" fmla="*/ 2147483647 w 192"/>
                <a:gd name="T37" fmla="*/ 2147483647 h 273"/>
                <a:gd name="T38" fmla="*/ 2147483647 w 192"/>
                <a:gd name="T39" fmla="*/ 2147483647 h 273"/>
                <a:gd name="T40" fmla="*/ 2147483647 w 192"/>
                <a:gd name="T41" fmla="*/ 2147483647 h 273"/>
                <a:gd name="T42" fmla="*/ 2147483647 w 192"/>
                <a:gd name="T43" fmla="*/ 2147483647 h 273"/>
                <a:gd name="T44" fmla="*/ 2147483647 w 192"/>
                <a:gd name="T45" fmla="*/ 2147483647 h 273"/>
                <a:gd name="T46" fmla="*/ 2147483647 w 192"/>
                <a:gd name="T47" fmla="*/ 2147483647 h 273"/>
                <a:gd name="T48" fmla="*/ 2147483647 w 192"/>
                <a:gd name="T49" fmla="*/ 2147483647 h 273"/>
                <a:gd name="T50" fmla="*/ 2147483647 w 192"/>
                <a:gd name="T51" fmla="*/ 2147483647 h 2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2"/>
                <a:gd name="T79" fmla="*/ 0 h 273"/>
                <a:gd name="T80" fmla="*/ 192 w 192"/>
                <a:gd name="T81" fmla="*/ 273 h 27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2" h="273">
                  <a:moveTo>
                    <a:pt x="100" y="271"/>
                  </a:moveTo>
                  <a:cubicBezTo>
                    <a:pt x="98" y="273"/>
                    <a:pt x="95" y="273"/>
                    <a:pt x="92" y="271"/>
                  </a:cubicBezTo>
                  <a:lnTo>
                    <a:pt x="4" y="220"/>
                  </a:lnTo>
                  <a:cubicBezTo>
                    <a:pt x="2" y="219"/>
                    <a:pt x="0" y="216"/>
                    <a:pt x="0" y="213"/>
                  </a:cubicBezTo>
                  <a:lnTo>
                    <a:pt x="0" y="60"/>
                  </a:lnTo>
                  <a:cubicBezTo>
                    <a:pt x="0" y="57"/>
                    <a:pt x="2" y="54"/>
                    <a:pt x="4" y="53"/>
                  </a:cubicBezTo>
                  <a:lnTo>
                    <a:pt x="92" y="2"/>
                  </a:lnTo>
                  <a:cubicBezTo>
                    <a:pt x="95" y="0"/>
                    <a:pt x="98" y="0"/>
                    <a:pt x="100" y="2"/>
                  </a:cubicBezTo>
                  <a:lnTo>
                    <a:pt x="188" y="53"/>
                  </a:lnTo>
                  <a:cubicBezTo>
                    <a:pt x="191" y="54"/>
                    <a:pt x="192" y="57"/>
                    <a:pt x="192" y="60"/>
                  </a:cubicBezTo>
                  <a:lnTo>
                    <a:pt x="192" y="213"/>
                  </a:lnTo>
                  <a:cubicBezTo>
                    <a:pt x="192" y="216"/>
                    <a:pt x="191" y="219"/>
                    <a:pt x="188" y="220"/>
                  </a:cubicBezTo>
                  <a:lnTo>
                    <a:pt x="100" y="271"/>
                  </a:lnTo>
                  <a:close/>
                  <a:moveTo>
                    <a:pt x="180" y="206"/>
                  </a:moveTo>
                  <a:lnTo>
                    <a:pt x="176" y="213"/>
                  </a:lnTo>
                  <a:lnTo>
                    <a:pt x="176" y="60"/>
                  </a:lnTo>
                  <a:lnTo>
                    <a:pt x="180" y="67"/>
                  </a:lnTo>
                  <a:lnTo>
                    <a:pt x="92" y="15"/>
                  </a:lnTo>
                  <a:lnTo>
                    <a:pt x="100" y="15"/>
                  </a:lnTo>
                  <a:lnTo>
                    <a:pt x="12" y="67"/>
                  </a:lnTo>
                  <a:lnTo>
                    <a:pt x="16" y="60"/>
                  </a:lnTo>
                  <a:lnTo>
                    <a:pt x="16" y="213"/>
                  </a:lnTo>
                  <a:lnTo>
                    <a:pt x="12" y="206"/>
                  </a:lnTo>
                  <a:lnTo>
                    <a:pt x="100" y="258"/>
                  </a:lnTo>
                  <a:lnTo>
                    <a:pt x="92" y="258"/>
                  </a:lnTo>
                  <a:lnTo>
                    <a:pt x="180" y="206"/>
                  </a:lnTo>
                  <a:close/>
                </a:path>
              </a:pathLst>
            </a:custGeom>
            <a:solidFill>
              <a:srgbClr val="000000"/>
            </a:solidFill>
            <a:ln w="0">
              <a:solidFill>
                <a:srgbClr val="000000"/>
              </a:solidFill>
              <a:round/>
              <a:headEnd/>
              <a:tailEnd/>
            </a:ln>
          </p:spPr>
          <p:txBody>
            <a:bodyPr/>
            <a:lstStyle/>
            <a:p>
              <a:endParaRPr lang="ru-RU"/>
            </a:p>
          </p:txBody>
        </p:sp>
        <p:sp>
          <p:nvSpPr>
            <p:cNvPr id="28884" name="Freeform 82"/>
            <p:cNvSpPr>
              <a:spLocks/>
            </p:cNvSpPr>
            <p:nvPr/>
          </p:nvSpPr>
          <p:spPr bwMode="auto">
            <a:xfrm>
              <a:off x="6945313" y="3146425"/>
              <a:ext cx="92075" cy="114300"/>
            </a:xfrm>
            <a:custGeom>
              <a:avLst/>
              <a:gdLst>
                <a:gd name="T0" fmla="*/ 2147483647 w 58"/>
                <a:gd name="T1" fmla="*/ 2147483647 h 72"/>
                <a:gd name="T2" fmla="*/ 0 w 58"/>
                <a:gd name="T3" fmla="*/ 2147483647 h 72"/>
                <a:gd name="T4" fmla="*/ 0 w 58"/>
                <a:gd name="T5" fmla="*/ 2147483647 h 72"/>
                <a:gd name="T6" fmla="*/ 2147483647 w 58"/>
                <a:gd name="T7" fmla="*/ 0 h 72"/>
                <a:gd name="T8" fmla="*/ 2147483647 w 58"/>
                <a:gd name="T9" fmla="*/ 2147483647 h 72"/>
                <a:gd name="T10" fmla="*/ 2147483647 w 58"/>
                <a:gd name="T11" fmla="*/ 2147483647 h 72"/>
                <a:gd name="T12" fmla="*/ 2147483647 w 58"/>
                <a:gd name="T13" fmla="*/ 2147483647 h 72"/>
                <a:gd name="T14" fmla="*/ 0 60000 65536"/>
                <a:gd name="T15" fmla="*/ 0 60000 65536"/>
                <a:gd name="T16" fmla="*/ 0 60000 65536"/>
                <a:gd name="T17" fmla="*/ 0 60000 65536"/>
                <a:gd name="T18" fmla="*/ 0 60000 65536"/>
                <a:gd name="T19" fmla="*/ 0 60000 65536"/>
                <a:gd name="T20" fmla="*/ 0 60000 65536"/>
                <a:gd name="T21" fmla="*/ 0 w 58"/>
                <a:gd name="T22" fmla="*/ 0 h 72"/>
                <a:gd name="T23" fmla="*/ 58 w 58"/>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72">
                  <a:moveTo>
                    <a:pt x="29" y="72"/>
                  </a:moveTo>
                  <a:lnTo>
                    <a:pt x="0" y="58"/>
                  </a:lnTo>
                  <a:lnTo>
                    <a:pt x="0" y="14"/>
                  </a:lnTo>
                  <a:lnTo>
                    <a:pt x="29" y="0"/>
                  </a:lnTo>
                  <a:lnTo>
                    <a:pt x="58" y="14"/>
                  </a:lnTo>
                  <a:lnTo>
                    <a:pt x="58" y="58"/>
                  </a:lnTo>
                  <a:lnTo>
                    <a:pt x="29" y="72"/>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85" name="Freeform 83"/>
            <p:cNvSpPr>
              <a:spLocks noEditPoints="1"/>
            </p:cNvSpPr>
            <p:nvPr/>
          </p:nvSpPr>
          <p:spPr bwMode="auto">
            <a:xfrm>
              <a:off x="6940551" y="3140075"/>
              <a:ext cx="103188" cy="127000"/>
            </a:xfrm>
            <a:custGeom>
              <a:avLst/>
              <a:gdLst>
                <a:gd name="T0" fmla="*/ 2147483647 w 144"/>
                <a:gd name="T1" fmla="*/ 2147483647 h 177"/>
                <a:gd name="T2" fmla="*/ 2147483647 w 144"/>
                <a:gd name="T3" fmla="*/ 2147483647 h 177"/>
                <a:gd name="T4" fmla="*/ 2147483647 w 144"/>
                <a:gd name="T5" fmla="*/ 2147483647 h 177"/>
                <a:gd name="T6" fmla="*/ 0 w 144"/>
                <a:gd name="T7" fmla="*/ 2147483647 h 177"/>
                <a:gd name="T8" fmla="*/ 0 w 144"/>
                <a:gd name="T9" fmla="*/ 2147483647 h 177"/>
                <a:gd name="T10" fmla="*/ 2147483647 w 144"/>
                <a:gd name="T11" fmla="*/ 2147483647 h 177"/>
                <a:gd name="T12" fmla="*/ 2147483647 w 144"/>
                <a:gd name="T13" fmla="*/ 2147483647 h 177"/>
                <a:gd name="T14" fmla="*/ 2147483647 w 144"/>
                <a:gd name="T15" fmla="*/ 2147483647 h 177"/>
                <a:gd name="T16" fmla="*/ 2147483647 w 144"/>
                <a:gd name="T17" fmla="*/ 2147483647 h 177"/>
                <a:gd name="T18" fmla="*/ 2147483647 w 144"/>
                <a:gd name="T19" fmla="*/ 2147483647 h 177"/>
                <a:gd name="T20" fmla="*/ 2147483647 w 144"/>
                <a:gd name="T21" fmla="*/ 2147483647 h 177"/>
                <a:gd name="T22" fmla="*/ 2147483647 w 144"/>
                <a:gd name="T23" fmla="*/ 2147483647 h 177"/>
                <a:gd name="T24" fmla="*/ 2147483647 w 144"/>
                <a:gd name="T25" fmla="*/ 2147483647 h 177"/>
                <a:gd name="T26" fmla="*/ 2147483647 w 144"/>
                <a:gd name="T27" fmla="*/ 2147483647 h 177"/>
                <a:gd name="T28" fmla="*/ 2147483647 w 144"/>
                <a:gd name="T29" fmla="*/ 2147483647 h 177"/>
                <a:gd name="T30" fmla="*/ 2147483647 w 144"/>
                <a:gd name="T31" fmla="*/ 2147483647 h 177"/>
                <a:gd name="T32" fmla="*/ 2147483647 w 144"/>
                <a:gd name="T33" fmla="*/ 2147483647 h 177"/>
                <a:gd name="T34" fmla="*/ 2147483647 w 144"/>
                <a:gd name="T35" fmla="*/ 2147483647 h 177"/>
                <a:gd name="T36" fmla="*/ 2147483647 w 144"/>
                <a:gd name="T37" fmla="*/ 2147483647 h 177"/>
                <a:gd name="T38" fmla="*/ 2147483647 w 144"/>
                <a:gd name="T39" fmla="*/ 2147483647 h 177"/>
                <a:gd name="T40" fmla="*/ 2147483647 w 144"/>
                <a:gd name="T41" fmla="*/ 2147483647 h 177"/>
                <a:gd name="T42" fmla="*/ 2147483647 w 144"/>
                <a:gd name="T43" fmla="*/ 2147483647 h 177"/>
                <a:gd name="T44" fmla="*/ 2147483647 w 144"/>
                <a:gd name="T45" fmla="*/ 2147483647 h 177"/>
                <a:gd name="T46" fmla="*/ 2147483647 w 144"/>
                <a:gd name="T47" fmla="*/ 2147483647 h 177"/>
                <a:gd name="T48" fmla="*/ 2147483647 w 144"/>
                <a:gd name="T49" fmla="*/ 2147483647 h 177"/>
                <a:gd name="T50" fmla="*/ 2147483647 w 144"/>
                <a:gd name="T51" fmla="*/ 2147483647 h 1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4"/>
                <a:gd name="T79" fmla="*/ 0 h 177"/>
                <a:gd name="T80" fmla="*/ 144 w 144"/>
                <a:gd name="T81" fmla="*/ 177 h 1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4" h="177">
                  <a:moveTo>
                    <a:pt x="76" y="176"/>
                  </a:moveTo>
                  <a:cubicBezTo>
                    <a:pt x="74" y="177"/>
                    <a:pt x="71" y="177"/>
                    <a:pt x="69" y="176"/>
                  </a:cubicBezTo>
                  <a:lnTo>
                    <a:pt x="5" y="144"/>
                  </a:lnTo>
                  <a:cubicBezTo>
                    <a:pt x="2" y="142"/>
                    <a:pt x="0" y="140"/>
                    <a:pt x="0" y="136"/>
                  </a:cubicBezTo>
                  <a:lnTo>
                    <a:pt x="0" y="40"/>
                  </a:lnTo>
                  <a:cubicBezTo>
                    <a:pt x="0" y="37"/>
                    <a:pt x="2" y="35"/>
                    <a:pt x="5" y="33"/>
                  </a:cubicBezTo>
                  <a:lnTo>
                    <a:pt x="69" y="1"/>
                  </a:lnTo>
                  <a:cubicBezTo>
                    <a:pt x="71" y="0"/>
                    <a:pt x="74" y="0"/>
                    <a:pt x="76" y="1"/>
                  </a:cubicBezTo>
                  <a:lnTo>
                    <a:pt x="140" y="33"/>
                  </a:lnTo>
                  <a:cubicBezTo>
                    <a:pt x="143" y="35"/>
                    <a:pt x="144" y="37"/>
                    <a:pt x="144" y="40"/>
                  </a:cubicBezTo>
                  <a:lnTo>
                    <a:pt x="144" y="136"/>
                  </a:lnTo>
                  <a:cubicBezTo>
                    <a:pt x="144" y="140"/>
                    <a:pt x="143" y="142"/>
                    <a:pt x="140" y="144"/>
                  </a:cubicBezTo>
                  <a:lnTo>
                    <a:pt x="76" y="176"/>
                  </a:lnTo>
                  <a:close/>
                  <a:moveTo>
                    <a:pt x="133" y="129"/>
                  </a:moveTo>
                  <a:lnTo>
                    <a:pt x="128" y="136"/>
                  </a:lnTo>
                  <a:lnTo>
                    <a:pt x="128" y="40"/>
                  </a:lnTo>
                  <a:lnTo>
                    <a:pt x="133" y="48"/>
                  </a:lnTo>
                  <a:lnTo>
                    <a:pt x="69" y="16"/>
                  </a:lnTo>
                  <a:lnTo>
                    <a:pt x="76" y="16"/>
                  </a:lnTo>
                  <a:lnTo>
                    <a:pt x="12" y="48"/>
                  </a:lnTo>
                  <a:lnTo>
                    <a:pt x="16" y="40"/>
                  </a:lnTo>
                  <a:lnTo>
                    <a:pt x="16" y="136"/>
                  </a:lnTo>
                  <a:lnTo>
                    <a:pt x="12" y="129"/>
                  </a:lnTo>
                  <a:lnTo>
                    <a:pt x="76" y="161"/>
                  </a:lnTo>
                  <a:lnTo>
                    <a:pt x="69" y="161"/>
                  </a:lnTo>
                  <a:lnTo>
                    <a:pt x="133" y="129"/>
                  </a:lnTo>
                  <a:close/>
                </a:path>
              </a:pathLst>
            </a:custGeom>
            <a:solidFill>
              <a:srgbClr val="000000"/>
            </a:solidFill>
            <a:ln w="0">
              <a:solidFill>
                <a:srgbClr val="000000"/>
              </a:solidFill>
              <a:round/>
              <a:headEnd/>
              <a:tailEnd/>
            </a:ln>
          </p:spPr>
          <p:txBody>
            <a:bodyPr/>
            <a:lstStyle/>
            <a:p>
              <a:endParaRPr lang="ru-RU"/>
            </a:p>
          </p:txBody>
        </p:sp>
        <p:sp>
          <p:nvSpPr>
            <p:cNvPr id="28886" name="Freeform 84"/>
            <p:cNvSpPr>
              <a:spLocks/>
            </p:cNvSpPr>
            <p:nvPr/>
          </p:nvSpPr>
          <p:spPr bwMode="auto">
            <a:xfrm>
              <a:off x="6877051" y="3949700"/>
              <a:ext cx="79375" cy="115887"/>
            </a:xfrm>
            <a:custGeom>
              <a:avLst/>
              <a:gdLst>
                <a:gd name="T0" fmla="*/ 2147483647 w 50"/>
                <a:gd name="T1" fmla="*/ 2147483647 h 73"/>
                <a:gd name="T2" fmla="*/ 0 w 50"/>
                <a:gd name="T3" fmla="*/ 2147483647 h 73"/>
                <a:gd name="T4" fmla="*/ 0 w 50"/>
                <a:gd name="T5" fmla="*/ 2147483647 h 73"/>
                <a:gd name="T6" fmla="*/ 2147483647 w 50"/>
                <a:gd name="T7" fmla="*/ 0 h 73"/>
                <a:gd name="T8" fmla="*/ 2147483647 w 50"/>
                <a:gd name="T9" fmla="*/ 2147483647 h 73"/>
                <a:gd name="T10" fmla="*/ 2147483647 w 50"/>
                <a:gd name="T11" fmla="*/ 2147483647 h 73"/>
                <a:gd name="T12" fmla="*/ 2147483647 w 50"/>
                <a:gd name="T13" fmla="*/ 2147483647 h 73"/>
                <a:gd name="T14" fmla="*/ 0 60000 65536"/>
                <a:gd name="T15" fmla="*/ 0 60000 65536"/>
                <a:gd name="T16" fmla="*/ 0 60000 65536"/>
                <a:gd name="T17" fmla="*/ 0 60000 65536"/>
                <a:gd name="T18" fmla="*/ 0 60000 65536"/>
                <a:gd name="T19" fmla="*/ 0 60000 65536"/>
                <a:gd name="T20" fmla="*/ 0 60000 65536"/>
                <a:gd name="T21" fmla="*/ 0 w 50"/>
                <a:gd name="T22" fmla="*/ 0 h 73"/>
                <a:gd name="T23" fmla="*/ 50 w 50"/>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73">
                  <a:moveTo>
                    <a:pt x="25" y="73"/>
                  </a:moveTo>
                  <a:lnTo>
                    <a:pt x="0" y="58"/>
                  </a:lnTo>
                  <a:lnTo>
                    <a:pt x="0" y="15"/>
                  </a:lnTo>
                  <a:lnTo>
                    <a:pt x="25" y="0"/>
                  </a:lnTo>
                  <a:lnTo>
                    <a:pt x="50" y="15"/>
                  </a:lnTo>
                  <a:lnTo>
                    <a:pt x="50" y="58"/>
                  </a:lnTo>
                  <a:lnTo>
                    <a:pt x="25" y="73"/>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87" name="Freeform 85"/>
            <p:cNvSpPr>
              <a:spLocks noEditPoints="1"/>
            </p:cNvSpPr>
            <p:nvPr/>
          </p:nvSpPr>
          <p:spPr bwMode="auto">
            <a:xfrm>
              <a:off x="6870701" y="3944938"/>
              <a:ext cx="92075" cy="127000"/>
            </a:xfrm>
            <a:custGeom>
              <a:avLst/>
              <a:gdLst>
                <a:gd name="T0" fmla="*/ 2147483647 w 128"/>
                <a:gd name="T1" fmla="*/ 2147483647 h 177"/>
                <a:gd name="T2" fmla="*/ 2147483647 w 128"/>
                <a:gd name="T3" fmla="*/ 2147483647 h 177"/>
                <a:gd name="T4" fmla="*/ 2147483647 w 128"/>
                <a:gd name="T5" fmla="*/ 2147483647 h 177"/>
                <a:gd name="T6" fmla="*/ 0 w 128"/>
                <a:gd name="T7" fmla="*/ 2147483647 h 177"/>
                <a:gd name="T8" fmla="*/ 0 w 128"/>
                <a:gd name="T9" fmla="*/ 2147483647 h 177"/>
                <a:gd name="T10" fmla="*/ 2147483647 w 128"/>
                <a:gd name="T11" fmla="*/ 2147483647 h 177"/>
                <a:gd name="T12" fmla="*/ 2147483647 w 128"/>
                <a:gd name="T13" fmla="*/ 2147483647 h 177"/>
                <a:gd name="T14" fmla="*/ 2147483647 w 128"/>
                <a:gd name="T15" fmla="*/ 2147483647 h 177"/>
                <a:gd name="T16" fmla="*/ 2147483647 w 128"/>
                <a:gd name="T17" fmla="*/ 2147483647 h 177"/>
                <a:gd name="T18" fmla="*/ 2147483647 w 128"/>
                <a:gd name="T19" fmla="*/ 2147483647 h 177"/>
                <a:gd name="T20" fmla="*/ 2147483647 w 128"/>
                <a:gd name="T21" fmla="*/ 2147483647 h 177"/>
                <a:gd name="T22" fmla="*/ 2147483647 w 128"/>
                <a:gd name="T23" fmla="*/ 2147483647 h 177"/>
                <a:gd name="T24" fmla="*/ 2147483647 w 128"/>
                <a:gd name="T25" fmla="*/ 2147483647 h 177"/>
                <a:gd name="T26" fmla="*/ 2147483647 w 128"/>
                <a:gd name="T27" fmla="*/ 2147483647 h 177"/>
                <a:gd name="T28" fmla="*/ 2147483647 w 128"/>
                <a:gd name="T29" fmla="*/ 2147483647 h 177"/>
                <a:gd name="T30" fmla="*/ 2147483647 w 128"/>
                <a:gd name="T31" fmla="*/ 2147483647 h 177"/>
                <a:gd name="T32" fmla="*/ 2147483647 w 128"/>
                <a:gd name="T33" fmla="*/ 2147483647 h 177"/>
                <a:gd name="T34" fmla="*/ 2147483647 w 128"/>
                <a:gd name="T35" fmla="*/ 2147483647 h 177"/>
                <a:gd name="T36" fmla="*/ 2147483647 w 128"/>
                <a:gd name="T37" fmla="*/ 2147483647 h 177"/>
                <a:gd name="T38" fmla="*/ 2147483647 w 128"/>
                <a:gd name="T39" fmla="*/ 2147483647 h 177"/>
                <a:gd name="T40" fmla="*/ 2147483647 w 128"/>
                <a:gd name="T41" fmla="*/ 2147483647 h 177"/>
                <a:gd name="T42" fmla="*/ 2147483647 w 128"/>
                <a:gd name="T43" fmla="*/ 2147483647 h 177"/>
                <a:gd name="T44" fmla="*/ 2147483647 w 128"/>
                <a:gd name="T45" fmla="*/ 2147483647 h 177"/>
                <a:gd name="T46" fmla="*/ 2147483647 w 128"/>
                <a:gd name="T47" fmla="*/ 2147483647 h 177"/>
                <a:gd name="T48" fmla="*/ 2147483647 w 128"/>
                <a:gd name="T49" fmla="*/ 2147483647 h 177"/>
                <a:gd name="T50" fmla="*/ 2147483647 w 128"/>
                <a:gd name="T51" fmla="*/ 2147483647 h 1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77"/>
                <a:gd name="T80" fmla="*/ 128 w 128"/>
                <a:gd name="T81" fmla="*/ 177 h 1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77">
                  <a:moveTo>
                    <a:pt x="68" y="175"/>
                  </a:moveTo>
                  <a:cubicBezTo>
                    <a:pt x="66" y="177"/>
                    <a:pt x="63" y="177"/>
                    <a:pt x="60" y="175"/>
                  </a:cubicBezTo>
                  <a:lnTo>
                    <a:pt x="4" y="143"/>
                  </a:lnTo>
                  <a:cubicBezTo>
                    <a:pt x="2" y="142"/>
                    <a:pt x="0" y="139"/>
                    <a:pt x="0" y="136"/>
                  </a:cubicBezTo>
                  <a:lnTo>
                    <a:pt x="0" y="40"/>
                  </a:lnTo>
                  <a:cubicBezTo>
                    <a:pt x="0" y="38"/>
                    <a:pt x="2" y="35"/>
                    <a:pt x="4" y="34"/>
                  </a:cubicBezTo>
                  <a:lnTo>
                    <a:pt x="60" y="2"/>
                  </a:lnTo>
                  <a:cubicBezTo>
                    <a:pt x="63" y="0"/>
                    <a:pt x="66" y="0"/>
                    <a:pt x="68" y="2"/>
                  </a:cubicBezTo>
                  <a:lnTo>
                    <a:pt x="124" y="34"/>
                  </a:lnTo>
                  <a:cubicBezTo>
                    <a:pt x="127" y="35"/>
                    <a:pt x="128" y="38"/>
                    <a:pt x="128" y="40"/>
                  </a:cubicBezTo>
                  <a:lnTo>
                    <a:pt x="128" y="136"/>
                  </a:lnTo>
                  <a:cubicBezTo>
                    <a:pt x="128" y="139"/>
                    <a:pt x="127" y="142"/>
                    <a:pt x="124" y="143"/>
                  </a:cubicBezTo>
                  <a:lnTo>
                    <a:pt x="68" y="175"/>
                  </a:lnTo>
                  <a:close/>
                  <a:moveTo>
                    <a:pt x="116" y="130"/>
                  </a:moveTo>
                  <a:lnTo>
                    <a:pt x="112" y="136"/>
                  </a:lnTo>
                  <a:lnTo>
                    <a:pt x="112" y="40"/>
                  </a:lnTo>
                  <a:lnTo>
                    <a:pt x="116" y="47"/>
                  </a:lnTo>
                  <a:lnTo>
                    <a:pt x="60" y="15"/>
                  </a:lnTo>
                  <a:lnTo>
                    <a:pt x="68" y="15"/>
                  </a:lnTo>
                  <a:lnTo>
                    <a:pt x="12" y="47"/>
                  </a:lnTo>
                  <a:lnTo>
                    <a:pt x="16" y="40"/>
                  </a:lnTo>
                  <a:lnTo>
                    <a:pt x="16" y="136"/>
                  </a:lnTo>
                  <a:lnTo>
                    <a:pt x="12" y="130"/>
                  </a:lnTo>
                  <a:lnTo>
                    <a:pt x="68" y="162"/>
                  </a:lnTo>
                  <a:lnTo>
                    <a:pt x="60" y="162"/>
                  </a:lnTo>
                  <a:lnTo>
                    <a:pt x="116" y="130"/>
                  </a:lnTo>
                  <a:close/>
                </a:path>
              </a:pathLst>
            </a:custGeom>
            <a:solidFill>
              <a:srgbClr val="000000"/>
            </a:solidFill>
            <a:ln w="0">
              <a:solidFill>
                <a:srgbClr val="000000"/>
              </a:solidFill>
              <a:round/>
              <a:headEnd/>
              <a:tailEnd/>
            </a:ln>
          </p:spPr>
          <p:txBody>
            <a:bodyPr/>
            <a:lstStyle/>
            <a:p>
              <a:endParaRPr lang="ru-RU"/>
            </a:p>
          </p:txBody>
        </p:sp>
        <p:sp>
          <p:nvSpPr>
            <p:cNvPr id="28888" name="Freeform 86"/>
            <p:cNvSpPr>
              <a:spLocks/>
            </p:cNvSpPr>
            <p:nvPr/>
          </p:nvSpPr>
          <p:spPr bwMode="auto">
            <a:xfrm>
              <a:off x="7002463" y="2824163"/>
              <a:ext cx="80963" cy="115887"/>
            </a:xfrm>
            <a:custGeom>
              <a:avLst/>
              <a:gdLst>
                <a:gd name="T0" fmla="*/ 2147483647 w 51"/>
                <a:gd name="T1" fmla="*/ 2147483647 h 73"/>
                <a:gd name="T2" fmla="*/ 0 w 51"/>
                <a:gd name="T3" fmla="*/ 2147483647 h 73"/>
                <a:gd name="T4" fmla="*/ 0 w 51"/>
                <a:gd name="T5" fmla="*/ 2147483647 h 73"/>
                <a:gd name="T6" fmla="*/ 2147483647 w 51"/>
                <a:gd name="T7" fmla="*/ 0 h 73"/>
                <a:gd name="T8" fmla="*/ 2147483647 w 51"/>
                <a:gd name="T9" fmla="*/ 2147483647 h 73"/>
                <a:gd name="T10" fmla="*/ 2147483647 w 51"/>
                <a:gd name="T11" fmla="*/ 2147483647 h 73"/>
                <a:gd name="T12" fmla="*/ 2147483647 w 51"/>
                <a:gd name="T13" fmla="*/ 2147483647 h 73"/>
                <a:gd name="T14" fmla="*/ 0 60000 65536"/>
                <a:gd name="T15" fmla="*/ 0 60000 65536"/>
                <a:gd name="T16" fmla="*/ 0 60000 65536"/>
                <a:gd name="T17" fmla="*/ 0 60000 65536"/>
                <a:gd name="T18" fmla="*/ 0 60000 65536"/>
                <a:gd name="T19" fmla="*/ 0 60000 65536"/>
                <a:gd name="T20" fmla="*/ 0 60000 65536"/>
                <a:gd name="T21" fmla="*/ 0 w 51"/>
                <a:gd name="T22" fmla="*/ 0 h 73"/>
                <a:gd name="T23" fmla="*/ 51 w 51"/>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73">
                  <a:moveTo>
                    <a:pt x="26" y="73"/>
                  </a:moveTo>
                  <a:lnTo>
                    <a:pt x="0" y="58"/>
                  </a:lnTo>
                  <a:lnTo>
                    <a:pt x="0" y="15"/>
                  </a:lnTo>
                  <a:lnTo>
                    <a:pt x="26" y="0"/>
                  </a:lnTo>
                  <a:lnTo>
                    <a:pt x="51" y="15"/>
                  </a:lnTo>
                  <a:lnTo>
                    <a:pt x="51" y="58"/>
                  </a:lnTo>
                  <a:lnTo>
                    <a:pt x="26" y="73"/>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89" name="Freeform 87"/>
            <p:cNvSpPr>
              <a:spLocks noEditPoints="1"/>
            </p:cNvSpPr>
            <p:nvPr/>
          </p:nvSpPr>
          <p:spPr bwMode="auto">
            <a:xfrm>
              <a:off x="6997701" y="2819400"/>
              <a:ext cx="90488" cy="127000"/>
            </a:xfrm>
            <a:custGeom>
              <a:avLst/>
              <a:gdLst>
                <a:gd name="T0" fmla="*/ 2147483647 w 128"/>
                <a:gd name="T1" fmla="*/ 2147483647 h 177"/>
                <a:gd name="T2" fmla="*/ 2147483647 w 128"/>
                <a:gd name="T3" fmla="*/ 2147483647 h 177"/>
                <a:gd name="T4" fmla="*/ 2147483647 w 128"/>
                <a:gd name="T5" fmla="*/ 2147483647 h 177"/>
                <a:gd name="T6" fmla="*/ 0 w 128"/>
                <a:gd name="T7" fmla="*/ 2147483647 h 177"/>
                <a:gd name="T8" fmla="*/ 0 w 128"/>
                <a:gd name="T9" fmla="*/ 2147483647 h 177"/>
                <a:gd name="T10" fmla="*/ 2147483647 w 128"/>
                <a:gd name="T11" fmla="*/ 2147483647 h 177"/>
                <a:gd name="T12" fmla="*/ 2147483647 w 128"/>
                <a:gd name="T13" fmla="*/ 2147483647 h 177"/>
                <a:gd name="T14" fmla="*/ 2147483647 w 128"/>
                <a:gd name="T15" fmla="*/ 2147483647 h 177"/>
                <a:gd name="T16" fmla="*/ 2147483647 w 128"/>
                <a:gd name="T17" fmla="*/ 2147483647 h 177"/>
                <a:gd name="T18" fmla="*/ 2147483647 w 128"/>
                <a:gd name="T19" fmla="*/ 2147483647 h 177"/>
                <a:gd name="T20" fmla="*/ 2147483647 w 128"/>
                <a:gd name="T21" fmla="*/ 2147483647 h 177"/>
                <a:gd name="T22" fmla="*/ 2147483647 w 128"/>
                <a:gd name="T23" fmla="*/ 2147483647 h 177"/>
                <a:gd name="T24" fmla="*/ 2147483647 w 128"/>
                <a:gd name="T25" fmla="*/ 2147483647 h 177"/>
                <a:gd name="T26" fmla="*/ 2147483647 w 128"/>
                <a:gd name="T27" fmla="*/ 2147483647 h 177"/>
                <a:gd name="T28" fmla="*/ 2147483647 w 128"/>
                <a:gd name="T29" fmla="*/ 2147483647 h 177"/>
                <a:gd name="T30" fmla="*/ 2147483647 w 128"/>
                <a:gd name="T31" fmla="*/ 2147483647 h 177"/>
                <a:gd name="T32" fmla="*/ 2147483647 w 128"/>
                <a:gd name="T33" fmla="*/ 2147483647 h 177"/>
                <a:gd name="T34" fmla="*/ 2147483647 w 128"/>
                <a:gd name="T35" fmla="*/ 2147483647 h 177"/>
                <a:gd name="T36" fmla="*/ 2147483647 w 128"/>
                <a:gd name="T37" fmla="*/ 2147483647 h 177"/>
                <a:gd name="T38" fmla="*/ 2147483647 w 128"/>
                <a:gd name="T39" fmla="*/ 2147483647 h 177"/>
                <a:gd name="T40" fmla="*/ 2147483647 w 128"/>
                <a:gd name="T41" fmla="*/ 2147483647 h 177"/>
                <a:gd name="T42" fmla="*/ 2147483647 w 128"/>
                <a:gd name="T43" fmla="*/ 2147483647 h 177"/>
                <a:gd name="T44" fmla="*/ 2147483647 w 128"/>
                <a:gd name="T45" fmla="*/ 2147483647 h 177"/>
                <a:gd name="T46" fmla="*/ 2147483647 w 128"/>
                <a:gd name="T47" fmla="*/ 2147483647 h 177"/>
                <a:gd name="T48" fmla="*/ 2147483647 w 128"/>
                <a:gd name="T49" fmla="*/ 2147483647 h 177"/>
                <a:gd name="T50" fmla="*/ 2147483647 w 128"/>
                <a:gd name="T51" fmla="*/ 2147483647 h 1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77"/>
                <a:gd name="T80" fmla="*/ 128 w 128"/>
                <a:gd name="T81" fmla="*/ 177 h 1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77">
                  <a:moveTo>
                    <a:pt x="68" y="175"/>
                  </a:moveTo>
                  <a:cubicBezTo>
                    <a:pt x="66" y="177"/>
                    <a:pt x="63" y="177"/>
                    <a:pt x="60" y="175"/>
                  </a:cubicBezTo>
                  <a:lnTo>
                    <a:pt x="4" y="143"/>
                  </a:lnTo>
                  <a:cubicBezTo>
                    <a:pt x="2" y="142"/>
                    <a:pt x="0" y="139"/>
                    <a:pt x="0" y="136"/>
                  </a:cubicBezTo>
                  <a:lnTo>
                    <a:pt x="0" y="40"/>
                  </a:lnTo>
                  <a:cubicBezTo>
                    <a:pt x="0" y="38"/>
                    <a:pt x="2" y="35"/>
                    <a:pt x="4" y="34"/>
                  </a:cubicBezTo>
                  <a:lnTo>
                    <a:pt x="60" y="2"/>
                  </a:lnTo>
                  <a:cubicBezTo>
                    <a:pt x="63" y="0"/>
                    <a:pt x="66" y="0"/>
                    <a:pt x="68" y="2"/>
                  </a:cubicBezTo>
                  <a:lnTo>
                    <a:pt x="124" y="34"/>
                  </a:lnTo>
                  <a:cubicBezTo>
                    <a:pt x="127" y="35"/>
                    <a:pt x="128" y="38"/>
                    <a:pt x="128" y="40"/>
                  </a:cubicBezTo>
                  <a:lnTo>
                    <a:pt x="128" y="136"/>
                  </a:lnTo>
                  <a:cubicBezTo>
                    <a:pt x="128" y="139"/>
                    <a:pt x="127" y="142"/>
                    <a:pt x="124" y="143"/>
                  </a:cubicBezTo>
                  <a:lnTo>
                    <a:pt x="68" y="175"/>
                  </a:lnTo>
                  <a:close/>
                  <a:moveTo>
                    <a:pt x="116" y="130"/>
                  </a:moveTo>
                  <a:lnTo>
                    <a:pt x="112" y="136"/>
                  </a:lnTo>
                  <a:lnTo>
                    <a:pt x="112" y="40"/>
                  </a:lnTo>
                  <a:lnTo>
                    <a:pt x="116" y="47"/>
                  </a:lnTo>
                  <a:lnTo>
                    <a:pt x="60" y="15"/>
                  </a:lnTo>
                  <a:lnTo>
                    <a:pt x="68" y="15"/>
                  </a:lnTo>
                  <a:lnTo>
                    <a:pt x="12" y="47"/>
                  </a:lnTo>
                  <a:lnTo>
                    <a:pt x="16" y="40"/>
                  </a:lnTo>
                  <a:lnTo>
                    <a:pt x="16" y="136"/>
                  </a:lnTo>
                  <a:lnTo>
                    <a:pt x="12" y="130"/>
                  </a:lnTo>
                  <a:lnTo>
                    <a:pt x="68" y="162"/>
                  </a:lnTo>
                  <a:lnTo>
                    <a:pt x="60" y="162"/>
                  </a:lnTo>
                  <a:lnTo>
                    <a:pt x="116" y="130"/>
                  </a:lnTo>
                  <a:close/>
                </a:path>
              </a:pathLst>
            </a:custGeom>
            <a:solidFill>
              <a:srgbClr val="000000"/>
            </a:solidFill>
            <a:ln w="0">
              <a:solidFill>
                <a:srgbClr val="000000"/>
              </a:solidFill>
              <a:round/>
              <a:headEnd/>
              <a:tailEnd/>
            </a:ln>
          </p:spPr>
          <p:txBody>
            <a:bodyPr/>
            <a:lstStyle/>
            <a:p>
              <a:endParaRPr lang="ru-RU"/>
            </a:p>
          </p:txBody>
        </p:sp>
        <p:sp>
          <p:nvSpPr>
            <p:cNvPr id="28890" name="Freeform 88"/>
            <p:cNvSpPr>
              <a:spLocks/>
            </p:cNvSpPr>
            <p:nvPr/>
          </p:nvSpPr>
          <p:spPr bwMode="auto">
            <a:xfrm>
              <a:off x="7265988" y="2709863"/>
              <a:ext cx="92075" cy="114300"/>
            </a:xfrm>
            <a:custGeom>
              <a:avLst/>
              <a:gdLst>
                <a:gd name="T0" fmla="*/ 2147483647 w 58"/>
                <a:gd name="T1" fmla="*/ 2147483647 h 72"/>
                <a:gd name="T2" fmla="*/ 0 w 58"/>
                <a:gd name="T3" fmla="*/ 2147483647 h 72"/>
                <a:gd name="T4" fmla="*/ 0 w 58"/>
                <a:gd name="T5" fmla="*/ 2147483647 h 72"/>
                <a:gd name="T6" fmla="*/ 2147483647 w 58"/>
                <a:gd name="T7" fmla="*/ 0 h 72"/>
                <a:gd name="T8" fmla="*/ 2147483647 w 58"/>
                <a:gd name="T9" fmla="*/ 2147483647 h 72"/>
                <a:gd name="T10" fmla="*/ 2147483647 w 58"/>
                <a:gd name="T11" fmla="*/ 2147483647 h 72"/>
                <a:gd name="T12" fmla="*/ 2147483647 w 58"/>
                <a:gd name="T13" fmla="*/ 2147483647 h 72"/>
                <a:gd name="T14" fmla="*/ 0 60000 65536"/>
                <a:gd name="T15" fmla="*/ 0 60000 65536"/>
                <a:gd name="T16" fmla="*/ 0 60000 65536"/>
                <a:gd name="T17" fmla="*/ 0 60000 65536"/>
                <a:gd name="T18" fmla="*/ 0 60000 65536"/>
                <a:gd name="T19" fmla="*/ 0 60000 65536"/>
                <a:gd name="T20" fmla="*/ 0 60000 65536"/>
                <a:gd name="T21" fmla="*/ 0 w 58"/>
                <a:gd name="T22" fmla="*/ 0 h 72"/>
                <a:gd name="T23" fmla="*/ 58 w 58"/>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72">
                  <a:moveTo>
                    <a:pt x="29" y="72"/>
                  </a:moveTo>
                  <a:lnTo>
                    <a:pt x="0" y="58"/>
                  </a:lnTo>
                  <a:lnTo>
                    <a:pt x="0" y="14"/>
                  </a:lnTo>
                  <a:lnTo>
                    <a:pt x="29" y="0"/>
                  </a:lnTo>
                  <a:lnTo>
                    <a:pt x="58" y="14"/>
                  </a:lnTo>
                  <a:lnTo>
                    <a:pt x="58" y="58"/>
                  </a:lnTo>
                  <a:lnTo>
                    <a:pt x="29" y="72"/>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91" name="Freeform 89"/>
            <p:cNvSpPr>
              <a:spLocks noEditPoints="1"/>
            </p:cNvSpPr>
            <p:nvPr/>
          </p:nvSpPr>
          <p:spPr bwMode="auto">
            <a:xfrm>
              <a:off x="7261226" y="2703513"/>
              <a:ext cx="103188" cy="127000"/>
            </a:xfrm>
            <a:custGeom>
              <a:avLst/>
              <a:gdLst>
                <a:gd name="T0" fmla="*/ 2147483647 w 144"/>
                <a:gd name="T1" fmla="*/ 2147483647 h 177"/>
                <a:gd name="T2" fmla="*/ 2147483647 w 144"/>
                <a:gd name="T3" fmla="*/ 2147483647 h 177"/>
                <a:gd name="T4" fmla="*/ 2147483647 w 144"/>
                <a:gd name="T5" fmla="*/ 2147483647 h 177"/>
                <a:gd name="T6" fmla="*/ 0 w 144"/>
                <a:gd name="T7" fmla="*/ 2147483647 h 177"/>
                <a:gd name="T8" fmla="*/ 0 w 144"/>
                <a:gd name="T9" fmla="*/ 2147483647 h 177"/>
                <a:gd name="T10" fmla="*/ 2147483647 w 144"/>
                <a:gd name="T11" fmla="*/ 2147483647 h 177"/>
                <a:gd name="T12" fmla="*/ 2147483647 w 144"/>
                <a:gd name="T13" fmla="*/ 2147483647 h 177"/>
                <a:gd name="T14" fmla="*/ 2147483647 w 144"/>
                <a:gd name="T15" fmla="*/ 2147483647 h 177"/>
                <a:gd name="T16" fmla="*/ 2147483647 w 144"/>
                <a:gd name="T17" fmla="*/ 2147483647 h 177"/>
                <a:gd name="T18" fmla="*/ 2147483647 w 144"/>
                <a:gd name="T19" fmla="*/ 2147483647 h 177"/>
                <a:gd name="T20" fmla="*/ 2147483647 w 144"/>
                <a:gd name="T21" fmla="*/ 2147483647 h 177"/>
                <a:gd name="T22" fmla="*/ 2147483647 w 144"/>
                <a:gd name="T23" fmla="*/ 2147483647 h 177"/>
                <a:gd name="T24" fmla="*/ 2147483647 w 144"/>
                <a:gd name="T25" fmla="*/ 2147483647 h 177"/>
                <a:gd name="T26" fmla="*/ 2147483647 w 144"/>
                <a:gd name="T27" fmla="*/ 2147483647 h 177"/>
                <a:gd name="T28" fmla="*/ 2147483647 w 144"/>
                <a:gd name="T29" fmla="*/ 2147483647 h 177"/>
                <a:gd name="T30" fmla="*/ 2147483647 w 144"/>
                <a:gd name="T31" fmla="*/ 2147483647 h 177"/>
                <a:gd name="T32" fmla="*/ 2147483647 w 144"/>
                <a:gd name="T33" fmla="*/ 2147483647 h 177"/>
                <a:gd name="T34" fmla="*/ 2147483647 w 144"/>
                <a:gd name="T35" fmla="*/ 2147483647 h 177"/>
                <a:gd name="T36" fmla="*/ 2147483647 w 144"/>
                <a:gd name="T37" fmla="*/ 2147483647 h 177"/>
                <a:gd name="T38" fmla="*/ 2147483647 w 144"/>
                <a:gd name="T39" fmla="*/ 2147483647 h 177"/>
                <a:gd name="T40" fmla="*/ 2147483647 w 144"/>
                <a:gd name="T41" fmla="*/ 2147483647 h 177"/>
                <a:gd name="T42" fmla="*/ 2147483647 w 144"/>
                <a:gd name="T43" fmla="*/ 2147483647 h 177"/>
                <a:gd name="T44" fmla="*/ 2147483647 w 144"/>
                <a:gd name="T45" fmla="*/ 2147483647 h 177"/>
                <a:gd name="T46" fmla="*/ 2147483647 w 144"/>
                <a:gd name="T47" fmla="*/ 2147483647 h 177"/>
                <a:gd name="T48" fmla="*/ 2147483647 w 144"/>
                <a:gd name="T49" fmla="*/ 2147483647 h 177"/>
                <a:gd name="T50" fmla="*/ 2147483647 w 144"/>
                <a:gd name="T51" fmla="*/ 2147483647 h 1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4"/>
                <a:gd name="T79" fmla="*/ 0 h 177"/>
                <a:gd name="T80" fmla="*/ 144 w 144"/>
                <a:gd name="T81" fmla="*/ 177 h 1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4" h="177">
                  <a:moveTo>
                    <a:pt x="76" y="176"/>
                  </a:moveTo>
                  <a:cubicBezTo>
                    <a:pt x="74" y="177"/>
                    <a:pt x="71" y="177"/>
                    <a:pt x="69" y="176"/>
                  </a:cubicBezTo>
                  <a:lnTo>
                    <a:pt x="5" y="144"/>
                  </a:lnTo>
                  <a:cubicBezTo>
                    <a:pt x="2" y="142"/>
                    <a:pt x="0" y="140"/>
                    <a:pt x="0" y="136"/>
                  </a:cubicBezTo>
                  <a:lnTo>
                    <a:pt x="0" y="40"/>
                  </a:lnTo>
                  <a:cubicBezTo>
                    <a:pt x="0" y="37"/>
                    <a:pt x="2" y="35"/>
                    <a:pt x="5" y="33"/>
                  </a:cubicBezTo>
                  <a:lnTo>
                    <a:pt x="69" y="1"/>
                  </a:lnTo>
                  <a:cubicBezTo>
                    <a:pt x="71" y="0"/>
                    <a:pt x="74" y="0"/>
                    <a:pt x="76" y="1"/>
                  </a:cubicBezTo>
                  <a:lnTo>
                    <a:pt x="140" y="33"/>
                  </a:lnTo>
                  <a:cubicBezTo>
                    <a:pt x="143" y="35"/>
                    <a:pt x="144" y="37"/>
                    <a:pt x="144" y="40"/>
                  </a:cubicBezTo>
                  <a:lnTo>
                    <a:pt x="144" y="136"/>
                  </a:lnTo>
                  <a:cubicBezTo>
                    <a:pt x="144" y="140"/>
                    <a:pt x="143" y="142"/>
                    <a:pt x="140" y="144"/>
                  </a:cubicBezTo>
                  <a:lnTo>
                    <a:pt x="76" y="176"/>
                  </a:lnTo>
                  <a:close/>
                  <a:moveTo>
                    <a:pt x="133" y="129"/>
                  </a:moveTo>
                  <a:lnTo>
                    <a:pt x="128" y="136"/>
                  </a:lnTo>
                  <a:lnTo>
                    <a:pt x="128" y="40"/>
                  </a:lnTo>
                  <a:lnTo>
                    <a:pt x="133" y="48"/>
                  </a:lnTo>
                  <a:lnTo>
                    <a:pt x="69" y="16"/>
                  </a:lnTo>
                  <a:lnTo>
                    <a:pt x="76" y="16"/>
                  </a:lnTo>
                  <a:lnTo>
                    <a:pt x="12" y="48"/>
                  </a:lnTo>
                  <a:lnTo>
                    <a:pt x="16" y="40"/>
                  </a:lnTo>
                  <a:lnTo>
                    <a:pt x="16" y="136"/>
                  </a:lnTo>
                  <a:lnTo>
                    <a:pt x="12" y="129"/>
                  </a:lnTo>
                  <a:lnTo>
                    <a:pt x="76" y="161"/>
                  </a:lnTo>
                  <a:lnTo>
                    <a:pt x="69" y="161"/>
                  </a:lnTo>
                  <a:lnTo>
                    <a:pt x="133" y="129"/>
                  </a:lnTo>
                  <a:close/>
                </a:path>
              </a:pathLst>
            </a:custGeom>
            <a:solidFill>
              <a:srgbClr val="000000"/>
            </a:solidFill>
            <a:ln w="0">
              <a:solidFill>
                <a:srgbClr val="000000"/>
              </a:solidFill>
              <a:round/>
              <a:headEnd/>
              <a:tailEnd/>
            </a:ln>
          </p:spPr>
          <p:txBody>
            <a:bodyPr/>
            <a:lstStyle/>
            <a:p>
              <a:endParaRPr lang="ru-RU"/>
            </a:p>
          </p:txBody>
        </p:sp>
        <p:sp>
          <p:nvSpPr>
            <p:cNvPr id="28892" name="Freeform 90"/>
            <p:cNvSpPr>
              <a:spLocks/>
            </p:cNvSpPr>
            <p:nvPr/>
          </p:nvSpPr>
          <p:spPr bwMode="auto">
            <a:xfrm>
              <a:off x="6686551" y="2617788"/>
              <a:ext cx="111125" cy="109537"/>
            </a:xfrm>
            <a:custGeom>
              <a:avLst/>
              <a:gdLst>
                <a:gd name="T0" fmla="*/ 2147483647 w 70"/>
                <a:gd name="T1" fmla="*/ 2147483647 h 69"/>
                <a:gd name="T2" fmla="*/ 2147483647 w 70"/>
                <a:gd name="T3" fmla="*/ 0 h 69"/>
                <a:gd name="T4" fmla="*/ 2147483647 w 70"/>
                <a:gd name="T5" fmla="*/ 2147483647 h 69"/>
                <a:gd name="T6" fmla="*/ 2147483647 w 70"/>
                <a:gd name="T7" fmla="*/ 2147483647 h 69"/>
                <a:gd name="T8" fmla="*/ 2147483647 w 70"/>
                <a:gd name="T9" fmla="*/ 2147483647 h 69"/>
                <a:gd name="T10" fmla="*/ 0 w 70"/>
                <a:gd name="T11" fmla="*/ 2147483647 h 69"/>
                <a:gd name="T12" fmla="*/ 2147483647 w 70"/>
                <a:gd name="T13" fmla="*/ 2147483647 h 69"/>
                <a:gd name="T14" fmla="*/ 0 60000 65536"/>
                <a:gd name="T15" fmla="*/ 0 60000 65536"/>
                <a:gd name="T16" fmla="*/ 0 60000 65536"/>
                <a:gd name="T17" fmla="*/ 0 60000 65536"/>
                <a:gd name="T18" fmla="*/ 0 60000 65536"/>
                <a:gd name="T19" fmla="*/ 0 60000 65536"/>
                <a:gd name="T20" fmla="*/ 0 60000 65536"/>
                <a:gd name="T21" fmla="*/ 0 w 70"/>
                <a:gd name="T22" fmla="*/ 0 h 69"/>
                <a:gd name="T23" fmla="*/ 70 w 70"/>
                <a:gd name="T24" fmla="*/ 69 h 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69">
                  <a:moveTo>
                    <a:pt x="12" y="6"/>
                  </a:moveTo>
                  <a:lnTo>
                    <a:pt x="43" y="0"/>
                  </a:lnTo>
                  <a:lnTo>
                    <a:pt x="70" y="35"/>
                  </a:lnTo>
                  <a:lnTo>
                    <a:pt x="58" y="63"/>
                  </a:lnTo>
                  <a:lnTo>
                    <a:pt x="28" y="69"/>
                  </a:lnTo>
                  <a:lnTo>
                    <a:pt x="0" y="34"/>
                  </a:lnTo>
                  <a:lnTo>
                    <a:pt x="12" y="6"/>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93" name="Freeform 91"/>
            <p:cNvSpPr>
              <a:spLocks noEditPoints="1"/>
            </p:cNvSpPr>
            <p:nvPr/>
          </p:nvSpPr>
          <p:spPr bwMode="auto">
            <a:xfrm>
              <a:off x="6681788" y="2611438"/>
              <a:ext cx="122238" cy="122237"/>
            </a:xfrm>
            <a:custGeom>
              <a:avLst/>
              <a:gdLst>
                <a:gd name="T0" fmla="*/ 2147483647 w 171"/>
                <a:gd name="T1" fmla="*/ 2147483647 h 169"/>
                <a:gd name="T2" fmla="*/ 2147483647 w 171"/>
                <a:gd name="T3" fmla="*/ 2147483647 h 169"/>
                <a:gd name="T4" fmla="*/ 2147483647 w 171"/>
                <a:gd name="T5" fmla="*/ 2147483647 h 169"/>
                <a:gd name="T6" fmla="*/ 2147483647 w 171"/>
                <a:gd name="T7" fmla="*/ 2147483647 h 169"/>
                <a:gd name="T8" fmla="*/ 2147483647 w 171"/>
                <a:gd name="T9" fmla="*/ 2147483647 h 169"/>
                <a:gd name="T10" fmla="*/ 2147483647 w 171"/>
                <a:gd name="T11" fmla="*/ 2147483647 h 169"/>
                <a:gd name="T12" fmla="*/ 2147483647 w 171"/>
                <a:gd name="T13" fmla="*/ 2147483647 h 169"/>
                <a:gd name="T14" fmla="*/ 2147483647 w 171"/>
                <a:gd name="T15" fmla="*/ 2147483647 h 169"/>
                <a:gd name="T16" fmla="*/ 2147483647 w 171"/>
                <a:gd name="T17" fmla="*/ 2147483647 h 169"/>
                <a:gd name="T18" fmla="*/ 2147483647 w 171"/>
                <a:gd name="T19" fmla="*/ 2147483647 h 169"/>
                <a:gd name="T20" fmla="*/ 2147483647 w 171"/>
                <a:gd name="T21" fmla="*/ 2147483647 h 169"/>
                <a:gd name="T22" fmla="*/ 2147483647 w 171"/>
                <a:gd name="T23" fmla="*/ 2147483647 h 169"/>
                <a:gd name="T24" fmla="*/ 2147483647 w 171"/>
                <a:gd name="T25" fmla="*/ 2147483647 h 169"/>
                <a:gd name="T26" fmla="*/ 2147483647 w 171"/>
                <a:gd name="T27" fmla="*/ 2147483647 h 169"/>
                <a:gd name="T28" fmla="*/ 2147483647 w 171"/>
                <a:gd name="T29" fmla="*/ 2147483647 h 169"/>
                <a:gd name="T30" fmla="*/ 2147483647 w 171"/>
                <a:gd name="T31" fmla="*/ 2147483647 h 169"/>
                <a:gd name="T32" fmla="*/ 2147483647 w 171"/>
                <a:gd name="T33" fmla="*/ 2147483647 h 169"/>
                <a:gd name="T34" fmla="*/ 2147483647 w 171"/>
                <a:gd name="T35" fmla="*/ 2147483647 h 169"/>
                <a:gd name="T36" fmla="*/ 2147483647 w 171"/>
                <a:gd name="T37" fmla="*/ 2147483647 h 169"/>
                <a:gd name="T38" fmla="*/ 2147483647 w 171"/>
                <a:gd name="T39" fmla="*/ 2147483647 h 169"/>
                <a:gd name="T40" fmla="*/ 2147483647 w 171"/>
                <a:gd name="T41" fmla="*/ 2147483647 h 169"/>
                <a:gd name="T42" fmla="*/ 2147483647 w 171"/>
                <a:gd name="T43" fmla="*/ 2147483647 h 169"/>
                <a:gd name="T44" fmla="*/ 2147483647 w 171"/>
                <a:gd name="T45" fmla="*/ 2147483647 h 169"/>
                <a:gd name="T46" fmla="*/ 2147483647 w 171"/>
                <a:gd name="T47" fmla="*/ 2147483647 h 169"/>
                <a:gd name="T48" fmla="*/ 2147483647 w 171"/>
                <a:gd name="T49" fmla="*/ 2147483647 h 169"/>
                <a:gd name="T50" fmla="*/ 2147483647 w 171"/>
                <a:gd name="T51" fmla="*/ 2147483647 h 16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1"/>
                <a:gd name="T79" fmla="*/ 0 h 169"/>
                <a:gd name="T80" fmla="*/ 171 w 171"/>
                <a:gd name="T81" fmla="*/ 169 h 16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1" h="169">
                  <a:moveTo>
                    <a:pt x="27" y="18"/>
                  </a:moveTo>
                  <a:cubicBezTo>
                    <a:pt x="28" y="16"/>
                    <a:pt x="30" y="14"/>
                    <a:pt x="33" y="13"/>
                  </a:cubicBezTo>
                  <a:lnTo>
                    <a:pt x="100" y="1"/>
                  </a:lnTo>
                  <a:cubicBezTo>
                    <a:pt x="103" y="0"/>
                    <a:pt x="106" y="1"/>
                    <a:pt x="108" y="4"/>
                  </a:cubicBezTo>
                  <a:lnTo>
                    <a:pt x="169" y="80"/>
                  </a:lnTo>
                  <a:cubicBezTo>
                    <a:pt x="171" y="82"/>
                    <a:pt x="171" y="85"/>
                    <a:pt x="170" y="88"/>
                  </a:cubicBezTo>
                  <a:lnTo>
                    <a:pt x="144" y="151"/>
                  </a:lnTo>
                  <a:cubicBezTo>
                    <a:pt x="143" y="153"/>
                    <a:pt x="141" y="155"/>
                    <a:pt x="138" y="156"/>
                  </a:cubicBezTo>
                  <a:lnTo>
                    <a:pt x="71" y="168"/>
                  </a:lnTo>
                  <a:cubicBezTo>
                    <a:pt x="68" y="169"/>
                    <a:pt x="65" y="167"/>
                    <a:pt x="63" y="165"/>
                  </a:cubicBezTo>
                  <a:lnTo>
                    <a:pt x="2" y="89"/>
                  </a:lnTo>
                  <a:cubicBezTo>
                    <a:pt x="0" y="87"/>
                    <a:pt x="0" y="84"/>
                    <a:pt x="1" y="81"/>
                  </a:cubicBezTo>
                  <a:lnTo>
                    <a:pt x="27" y="18"/>
                  </a:lnTo>
                  <a:close/>
                  <a:moveTo>
                    <a:pt x="16" y="87"/>
                  </a:moveTo>
                  <a:lnTo>
                    <a:pt x="14" y="79"/>
                  </a:lnTo>
                  <a:lnTo>
                    <a:pt x="76" y="155"/>
                  </a:lnTo>
                  <a:lnTo>
                    <a:pt x="68" y="152"/>
                  </a:lnTo>
                  <a:lnTo>
                    <a:pt x="135" y="140"/>
                  </a:lnTo>
                  <a:lnTo>
                    <a:pt x="129" y="145"/>
                  </a:lnTo>
                  <a:lnTo>
                    <a:pt x="155" y="82"/>
                  </a:lnTo>
                  <a:lnTo>
                    <a:pt x="157" y="90"/>
                  </a:lnTo>
                  <a:lnTo>
                    <a:pt x="95" y="14"/>
                  </a:lnTo>
                  <a:lnTo>
                    <a:pt x="103" y="17"/>
                  </a:lnTo>
                  <a:lnTo>
                    <a:pt x="36" y="29"/>
                  </a:lnTo>
                  <a:lnTo>
                    <a:pt x="42" y="24"/>
                  </a:lnTo>
                  <a:lnTo>
                    <a:pt x="16" y="87"/>
                  </a:lnTo>
                  <a:close/>
                </a:path>
              </a:pathLst>
            </a:custGeom>
            <a:solidFill>
              <a:srgbClr val="000000"/>
            </a:solidFill>
            <a:ln w="0">
              <a:solidFill>
                <a:srgbClr val="000000"/>
              </a:solidFill>
              <a:round/>
              <a:headEnd/>
              <a:tailEnd/>
            </a:ln>
          </p:spPr>
          <p:txBody>
            <a:bodyPr/>
            <a:lstStyle/>
            <a:p>
              <a:endParaRPr lang="ru-RU"/>
            </a:p>
          </p:txBody>
        </p:sp>
        <p:sp>
          <p:nvSpPr>
            <p:cNvPr id="28894" name="Freeform 92"/>
            <p:cNvSpPr>
              <a:spLocks/>
            </p:cNvSpPr>
            <p:nvPr/>
          </p:nvSpPr>
          <p:spPr bwMode="auto">
            <a:xfrm>
              <a:off x="6704013" y="2682875"/>
              <a:ext cx="173038" cy="161925"/>
            </a:xfrm>
            <a:custGeom>
              <a:avLst/>
              <a:gdLst>
                <a:gd name="T0" fmla="*/ 0 w 109"/>
                <a:gd name="T1" fmla="*/ 2147483647 h 102"/>
                <a:gd name="T2" fmla="*/ 2147483647 w 109"/>
                <a:gd name="T3" fmla="*/ 2147483647 h 102"/>
                <a:gd name="T4" fmla="*/ 2147483647 w 109"/>
                <a:gd name="T5" fmla="*/ 0 h 102"/>
                <a:gd name="T6" fmla="*/ 2147483647 w 109"/>
                <a:gd name="T7" fmla="*/ 2147483647 h 102"/>
                <a:gd name="T8" fmla="*/ 2147483647 w 109"/>
                <a:gd name="T9" fmla="*/ 2147483647 h 102"/>
                <a:gd name="T10" fmla="*/ 2147483647 w 109"/>
                <a:gd name="T11" fmla="*/ 2147483647 h 102"/>
                <a:gd name="T12" fmla="*/ 0 w 109"/>
                <a:gd name="T13" fmla="*/ 2147483647 h 102"/>
                <a:gd name="T14" fmla="*/ 0 60000 65536"/>
                <a:gd name="T15" fmla="*/ 0 60000 65536"/>
                <a:gd name="T16" fmla="*/ 0 60000 65536"/>
                <a:gd name="T17" fmla="*/ 0 60000 65536"/>
                <a:gd name="T18" fmla="*/ 0 60000 65536"/>
                <a:gd name="T19" fmla="*/ 0 60000 65536"/>
                <a:gd name="T20" fmla="*/ 0 60000 65536"/>
                <a:gd name="T21" fmla="*/ 0 w 109"/>
                <a:gd name="T22" fmla="*/ 0 h 102"/>
                <a:gd name="T23" fmla="*/ 109 w 109"/>
                <a:gd name="T24" fmla="*/ 102 h 1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 h="102">
                  <a:moveTo>
                    <a:pt x="0" y="95"/>
                  </a:moveTo>
                  <a:lnTo>
                    <a:pt x="2" y="53"/>
                  </a:lnTo>
                  <a:lnTo>
                    <a:pt x="67" y="0"/>
                  </a:lnTo>
                  <a:lnTo>
                    <a:pt x="109" y="6"/>
                  </a:lnTo>
                  <a:lnTo>
                    <a:pt x="107" y="48"/>
                  </a:lnTo>
                  <a:lnTo>
                    <a:pt x="41" y="102"/>
                  </a:lnTo>
                  <a:lnTo>
                    <a:pt x="0" y="95"/>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95" name="Freeform 93"/>
            <p:cNvSpPr>
              <a:spLocks noEditPoints="1"/>
            </p:cNvSpPr>
            <p:nvPr/>
          </p:nvSpPr>
          <p:spPr bwMode="auto">
            <a:xfrm>
              <a:off x="6697663" y="2676525"/>
              <a:ext cx="184150" cy="173037"/>
            </a:xfrm>
            <a:custGeom>
              <a:avLst/>
              <a:gdLst>
                <a:gd name="T0" fmla="*/ 2147483647 w 258"/>
                <a:gd name="T1" fmla="*/ 2147483647 h 242"/>
                <a:gd name="T2" fmla="*/ 0 w 258"/>
                <a:gd name="T3" fmla="*/ 2147483647 h 242"/>
                <a:gd name="T4" fmla="*/ 2147483647 w 258"/>
                <a:gd name="T5" fmla="*/ 2147483647 h 242"/>
                <a:gd name="T6" fmla="*/ 2147483647 w 258"/>
                <a:gd name="T7" fmla="*/ 2147483647 h 242"/>
                <a:gd name="T8" fmla="*/ 2147483647 w 258"/>
                <a:gd name="T9" fmla="*/ 2147483647 h 242"/>
                <a:gd name="T10" fmla="*/ 2147483647 w 258"/>
                <a:gd name="T11" fmla="*/ 0 h 242"/>
                <a:gd name="T12" fmla="*/ 2147483647 w 258"/>
                <a:gd name="T13" fmla="*/ 2147483647 h 242"/>
                <a:gd name="T14" fmla="*/ 2147483647 w 258"/>
                <a:gd name="T15" fmla="*/ 2147483647 h 242"/>
                <a:gd name="T16" fmla="*/ 2147483647 w 258"/>
                <a:gd name="T17" fmla="*/ 2147483647 h 242"/>
                <a:gd name="T18" fmla="*/ 2147483647 w 258"/>
                <a:gd name="T19" fmla="*/ 2147483647 h 242"/>
                <a:gd name="T20" fmla="*/ 2147483647 w 258"/>
                <a:gd name="T21" fmla="*/ 2147483647 h 242"/>
                <a:gd name="T22" fmla="*/ 2147483647 w 258"/>
                <a:gd name="T23" fmla="*/ 2147483647 h 242"/>
                <a:gd name="T24" fmla="*/ 2147483647 w 258"/>
                <a:gd name="T25" fmla="*/ 2147483647 h 242"/>
                <a:gd name="T26" fmla="*/ 2147483647 w 258"/>
                <a:gd name="T27" fmla="*/ 2147483647 h 242"/>
                <a:gd name="T28" fmla="*/ 2147483647 w 258"/>
                <a:gd name="T29" fmla="*/ 2147483647 h 242"/>
                <a:gd name="T30" fmla="*/ 2147483647 w 258"/>
                <a:gd name="T31" fmla="*/ 2147483647 h 242"/>
                <a:gd name="T32" fmla="*/ 2147483647 w 258"/>
                <a:gd name="T33" fmla="*/ 2147483647 h 242"/>
                <a:gd name="T34" fmla="*/ 2147483647 w 258"/>
                <a:gd name="T35" fmla="*/ 2147483647 h 242"/>
                <a:gd name="T36" fmla="*/ 2147483647 w 258"/>
                <a:gd name="T37" fmla="*/ 2147483647 h 242"/>
                <a:gd name="T38" fmla="*/ 2147483647 w 258"/>
                <a:gd name="T39" fmla="*/ 2147483647 h 242"/>
                <a:gd name="T40" fmla="*/ 2147483647 w 258"/>
                <a:gd name="T41" fmla="*/ 2147483647 h 242"/>
                <a:gd name="T42" fmla="*/ 2147483647 w 258"/>
                <a:gd name="T43" fmla="*/ 2147483647 h 242"/>
                <a:gd name="T44" fmla="*/ 2147483647 w 258"/>
                <a:gd name="T45" fmla="*/ 2147483647 h 242"/>
                <a:gd name="T46" fmla="*/ 2147483647 w 258"/>
                <a:gd name="T47" fmla="*/ 2147483647 h 242"/>
                <a:gd name="T48" fmla="*/ 2147483647 w 258"/>
                <a:gd name="T49" fmla="*/ 2147483647 h 242"/>
                <a:gd name="T50" fmla="*/ 2147483647 w 258"/>
                <a:gd name="T51" fmla="*/ 2147483647 h 2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8"/>
                <a:gd name="T79" fmla="*/ 0 h 242"/>
                <a:gd name="T80" fmla="*/ 258 w 258"/>
                <a:gd name="T81" fmla="*/ 242 h 2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8" h="242">
                  <a:moveTo>
                    <a:pt x="7" y="227"/>
                  </a:moveTo>
                  <a:cubicBezTo>
                    <a:pt x="3" y="227"/>
                    <a:pt x="0" y="223"/>
                    <a:pt x="0" y="219"/>
                  </a:cubicBezTo>
                  <a:lnTo>
                    <a:pt x="5" y="126"/>
                  </a:lnTo>
                  <a:cubicBezTo>
                    <a:pt x="5" y="124"/>
                    <a:pt x="6" y="122"/>
                    <a:pt x="8" y="120"/>
                  </a:cubicBezTo>
                  <a:lnTo>
                    <a:pt x="153" y="2"/>
                  </a:lnTo>
                  <a:cubicBezTo>
                    <a:pt x="155" y="1"/>
                    <a:pt x="157" y="0"/>
                    <a:pt x="159" y="0"/>
                  </a:cubicBezTo>
                  <a:lnTo>
                    <a:pt x="251" y="15"/>
                  </a:lnTo>
                  <a:cubicBezTo>
                    <a:pt x="255" y="15"/>
                    <a:pt x="258" y="19"/>
                    <a:pt x="258" y="23"/>
                  </a:cubicBezTo>
                  <a:lnTo>
                    <a:pt x="253" y="116"/>
                  </a:lnTo>
                  <a:cubicBezTo>
                    <a:pt x="253" y="119"/>
                    <a:pt x="252" y="121"/>
                    <a:pt x="251" y="122"/>
                  </a:cubicBezTo>
                  <a:lnTo>
                    <a:pt x="105" y="240"/>
                  </a:lnTo>
                  <a:cubicBezTo>
                    <a:pt x="103" y="242"/>
                    <a:pt x="101" y="242"/>
                    <a:pt x="99" y="242"/>
                  </a:cubicBezTo>
                  <a:lnTo>
                    <a:pt x="7" y="227"/>
                  </a:lnTo>
                  <a:close/>
                  <a:moveTo>
                    <a:pt x="101" y="226"/>
                  </a:moveTo>
                  <a:lnTo>
                    <a:pt x="95" y="228"/>
                  </a:lnTo>
                  <a:lnTo>
                    <a:pt x="240" y="110"/>
                  </a:lnTo>
                  <a:lnTo>
                    <a:pt x="237" y="116"/>
                  </a:lnTo>
                  <a:lnTo>
                    <a:pt x="242" y="22"/>
                  </a:lnTo>
                  <a:lnTo>
                    <a:pt x="249" y="31"/>
                  </a:lnTo>
                  <a:lnTo>
                    <a:pt x="157" y="16"/>
                  </a:lnTo>
                  <a:lnTo>
                    <a:pt x="163" y="15"/>
                  </a:lnTo>
                  <a:lnTo>
                    <a:pt x="18" y="133"/>
                  </a:lnTo>
                  <a:lnTo>
                    <a:pt x="21" y="127"/>
                  </a:lnTo>
                  <a:lnTo>
                    <a:pt x="16" y="220"/>
                  </a:lnTo>
                  <a:lnTo>
                    <a:pt x="9" y="212"/>
                  </a:lnTo>
                  <a:lnTo>
                    <a:pt x="101" y="226"/>
                  </a:lnTo>
                  <a:close/>
                </a:path>
              </a:pathLst>
            </a:custGeom>
            <a:solidFill>
              <a:srgbClr val="000000"/>
            </a:solidFill>
            <a:ln w="0">
              <a:solidFill>
                <a:srgbClr val="000000"/>
              </a:solidFill>
              <a:round/>
              <a:headEnd/>
              <a:tailEnd/>
            </a:ln>
          </p:spPr>
          <p:txBody>
            <a:bodyPr/>
            <a:lstStyle/>
            <a:p>
              <a:endParaRPr lang="ru-RU"/>
            </a:p>
          </p:txBody>
        </p:sp>
        <p:sp>
          <p:nvSpPr>
            <p:cNvPr id="28896" name="Freeform 94"/>
            <p:cNvSpPr>
              <a:spLocks/>
            </p:cNvSpPr>
            <p:nvPr/>
          </p:nvSpPr>
          <p:spPr bwMode="auto">
            <a:xfrm>
              <a:off x="7048501" y="2606675"/>
              <a:ext cx="92075" cy="114300"/>
            </a:xfrm>
            <a:custGeom>
              <a:avLst/>
              <a:gdLst>
                <a:gd name="T0" fmla="*/ 2147483647 w 58"/>
                <a:gd name="T1" fmla="*/ 2147483647 h 72"/>
                <a:gd name="T2" fmla="*/ 0 w 58"/>
                <a:gd name="T3" fmla="*/ 2147483647 h 72"/>
                <a:gd name="T4" fmla="*/ 0 w 58"/>
                <a:gd name="T5" fmla="*/ 2147483647 h 72"/>
                <a:gd name="T6" fmla="*/ 2147483647 w 58"/>
                <a:gd name="T7" fmla="*/ 0 h 72"/>
                <a:gd name="T8" fmla="*/ 2147483647 w 58"/>
                <a:gd name="T9" fmla="*/ 2147483647 h 72"/>
                <a:gd name="T10" fmla="*/ 2147483647 w 58"/>
                <a:gd name="T11" fmla="*/ 2147483647 h 72"/>
                <a:gd name="T12" fmla="*/ 2147483647 w 58"/>
                <a:gd name="T13" fmla="*/ 2147483647 h 72"/>
                <a:gd name="T14" fmla="*/ 0 60000 65536"/>
                <a:gd name="T15" fmla="*/ 0 60000 65536"/>
                <a:gd name="T16" fmla="*/ 0 60000 65536"/>
                <a:gd name="T17" fmla="*/ 0 60000 65536"/>
                <a:gd name="T18" fmla="*/ 0 60000 65536"/>
                <a:gd name="T19" fmla="*/ 0 60000 65536"/>
                <a:gd name="T20" fmla="*/ 0 60000 65536"/>
                <a:gd name="T21" fmla="*/ 0 w 58"/>
                <a:gd name="T22" fmla="*/ 0 h 72"/>
                <a:gd name="T23" fmla="*/ 58 w 58"/>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72">
                  <a:moveTo>
                    <a:pt x="29" y="72"/>
                  </a:moveTo>
                  <a:lnTo>
                    <a:pt x="0" y="58"/>
                  </a:lnTo>
                  <a:lnTo>
                    <a:pt x="0" y="14"/>
                  </a:lnTo>
                  <a:lnTo>
                    <a:pt x="29" y="0"/>
                  </a:lnTo>
                  <a:lnTo>
                    <a:pt x="58" y="14"/>
                  </a:lnTo>
                  <a:lnTo>
                    <a:pt x="58" y="58"/>
                  </a:lnTo>
                  <a:lnTo>
                    <a:pt x="29" y="72"/>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97" name="Freeform 95"/>
            <p:cNvSpPr>
              <a:spLocks noEditPoints="1"/>
            </p:cNvSpPr>
            <p:nvPr/>
          </p:nvSpPr>
          <p:spPr bwMode="auto">
            <a:xfrm>
              <a:off x="7043738" y="2600325"/>
              <a:ext cx="101600" cy="127000"/>
            </a:xfrm>
            <a:custGeom>
              <a:avLst/>
              <a:gdLst>
                <a:gd name="T0" fmla="*/ 2147483647 w 144"/>
                <a:gd name="T1" fmla="*/ 2147483647 h 177"/>
                <a:gd name="T2" fmla="*/ 2147483647 w 144"/>
                <a:gd name="T3" fmla="*/ 2147483647 h 177"/>
                <a:gd name="T4" fmla="*/ 2147483647 w 144"/>
                <a:gd name="T5" fmla="*/ 2147483647 h 177"/>
                <a:gd name="T6" fmla="*/ 0 w 144"/>
                <a:gd name="T7" fmla="*/ 2147483647 h 177"/>
                <a:gd name="T8" fmla="*/ 0 w 144"/>
                <a:gd name="T9" fmla="*/ 2147483647 h 177"/>
                <a:gd name="T10" fmla="*/ 2147483647 w 144"/>
                <a:gd name="T11" fmla="*/ 2147483647 h 177"/>
                <a:gd name="T12" fmla="*/ 2147483647 w 144"/>
                <a:gd name="T13" fmla="*/ 2147483647 h 177"/>
                <a:gd name="T14" fmla="*/ 2147483647 w 144"/>
                <a:gd name="T15" fmla="*/ 2147483647 h 177"/>
                <a:gd name="T16" fmla="*/ 2147483647 w 144"/>
                <a:gd name="T17" fmla="*/ 2147483647 h 177"/>
                <a:gd name="T18" fmla="*/ 2147483647 w 144"/>
                <a:gd name="T19" fmla="*/ 2147483647 h 177"/>
                <a:gd name="T20" fmla="*/ 2147483647 w 144"/>
                <a:gd name="T21" fmla="*/ 2147483647 h 177"/>
                <a:gd name="T22" fmla="*/ 2147483647 w 144"/>
                <a:gd name="T23" fmla="*/ 2147483647 h 177"/>
                <a:gd name="T24" fmla="*/ 2147483647 w 144"/>
                <a:gd name="T25" fmla="*/ 2147483647 h 177"/>
                <a:gd name="T26" fmla="*/ 2147483647 w 144"/>
                <a:gd name="T27" fmla="*/ 2147483647 h 177"/>
                <a:gd name="T28" fmla="*/ 2147483647 w 144"/>
                <a:gd name="T29" fmla="*/ 2147483647 h 177"/>
                <a:gd name="T30" fmla="*/ 2147483647 w 144"/>
                <a:gd name="T31" fmla="*/ 2147483647 h 177"/>
                <a:gd name="T32" fmla="*/ 2147483647 w 144"/>
                <a:gd name="T33" fmla="*/ 2147483647 h 177"/>
                <a:gd name="T34" fmla="*/ 2147483647 w 144"/>
                <a:gd name="T35" fmla="*/ 2147483647 h 177"/>
                <a:gd name="T36" fmla="*/ 2147483647 w 144"/>
                <a:gd name="T37" fmla="*/ 2147483647 h 177"/>
                <a:gd name="T38" fmla="*/ 2147483647 w 144"/>
                <a:gd name="T39" fmla="*/ 2147483647 h 177"/>
                <a:gd name="T40" fmla="*/ 2147483647 w 144"/>
                <a:gd name="T41" fmla="*/ 2147483647 h 177"/>
                <a:gd name="T42" fmla="*/ 2147483647 w 144"/>
                <a:gd name="T43" fmla="*/ 2147483647 h 177"/>
                <a:gd name="T44" fmla="*/ 2147483647 w 144"/>
                <a:gd name="T45" fmla="*/ 2147483647 h 177"/>
                <a:gd name="T46" fmla="*/ 2147483647 w 144"/>
                <a:gd name="T47" fmla="*/ 2147483647 h 177"/>
                <a:gd name="T48" fmla="*/ 2147483647 w 144"/>
                <a:gd name="T49" fmla="*/ 2147483647 h 177"/>
                <a:gd name="T50" fmla="*/ 2147483647 w 144"/>
                <a:gd name="T51" fmla="*/ 2147483647 h 1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4"/>
                <a:gd name="T79" fmla="*/ 0 h 177"/>
                <a:gd name="T80" fmla="*/ 144 w 144"/>
                <a:gd name="T81" fmla="*/ 177 h 1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4" h="177">
                  <a:moveTo>
                    <a:pt x="76" y="176"/>
                  </a:moveTo>
                  <a:cubicBezTo>
                    <a:pt x="74" y="177"/>
                    <a:pt x="71" y="177"/>
                    <a:pt x="69" y="176"/>
                  </a:cubicBezTo>
                  <a:lnTo>
                    <a:pt x="5" y="144"/>
                  </a:lnTo>
                  <a:cubicBezTo>
                    <a:pt x="2" y="142"/>
                    <a:pt x="0" y="140"/>
                    <a:pt x="0" y="136"/>
                  </a:cubicBezTo>
                  <a:lnTo>
                    <a:pt x="0" y="40"/>
                  </a:lnTo>
                  <a:cubicBezTo>
                    <a:pt x="0" y="37"/>
                    <a:pt x="2" y="35"/>
                    <a:pt x="5" y="33"/>
                  </a:cubicBezTo>
                  <a:lnTo>
                    <a:pt x="69" y="1"/>
                  </a:lnTo>
                  <a:cubicBezTo>
                    <a:pt x="71" y="0"/>
                    <a:pt x="74" y="0"/>
                    <a:pt x="76" y="1"/>
                  </a:cubicBezTo>
                  <a:lnTo>
                    <a:pt x="140" y="33"/>
                  </a:lnTo>
                  <a:cubicBezTo>
                    <a:pt x="143" y="35"/>
                    <a:pt x="144" y="37"/>
                    <a:pt x="144" y="40"/>
                  </a:cubicBezTo>
                  <a:lnTo>
                    <a:pt x="144" y="136"/>
                  </a:lnTo>
                  <a:cubicBezTo>
                    <a:pt x="144" y="140"/>
                    <a:pt x="143" y="142"/>
                    <a:pt x="140" y="144"/>
                  </a:cubicBezTo>
                  <a:lnTo>
                    <a:pt x="76" y="176"/>
                  </a:lnTo>
                  <a:close/>
                  <a:moveTo>
                    <a:pt x="133" y="129"/>
                  </a:moveTo>
                  <a:lnTo>
                    <a:pt x="128" y="136"/>
                  </a:lnTo>
                  <a:lnTo>
                    <a:pt x="128" y="40"/>
                  </a:lnTo>
                  <a:lnTo>
                    <a:pt x="133" y="48"/>
                  </a:lnTo>
                  <a:lnTo>
                    <a:pt x="69" y="16"/>
                  </a:lnTo>
                  <a:lnTo>
                    <a:pt x="76" y="16"/>
                  </a:lnTo>
                  <a:lnTo>
                    <a:pt x="12" y="48"/>
                  </a:lnTo>
                  <a:lnTo>
                    <a:pt x="16" y="40"/>
                  </a:lnTo>
                  <a:lnTo>
                    <a:pt x="16" y="136"/>
                  </a:lnTo>
                  <a:lnTo>
                    <a:pt x="12" y="129"/>
                  </a:lnTo>
                  <a:lnTo>
                    <a:pt x="76" y="161"/>
                  </a:lnTo>
                  <a:lnTo>
                    <a:pt x="69" y="161"/>
                  </a:lnTo>
                  <a:lnTo>
                    <a:pt x="133" y="129"/>
                  </a:lnTo>
                  <a:close/>
                </a:path>
              </a:pathLst>
            </a:custGeom>
            <a:solidFill>
              <a:srgbClr val="000000"/>
            </a:solidFill>
            <a:ln w="0">
              <a:solidFill>
                <a:srgbClr val="000000"/>
              </a:solidFill>
              <a:round/>
              <a:headEnd/>
              <a:tailEnd/>
            </a:ln>
          </p:spPr>
          <p:txBody>
            <a:bodyPr/>
            <a:lstStyle/>
            <a:p>
              <a:endParaRPr lang="ru-RU"/>
            </a:p>
          </p:txBody>
        </p:sp>
        <p:sp>
          <p:nvSpPr>
            <p:cNvPr id="28898" name="Freeform 96"/>
            <p:cNvSpPr>
              <a:spLocks/>
            </p:cNvSpPr>
            <p:nvPr/>
          </p:nvSpPr>
          <p:spPr bwMode="auto">
            <a:xfrm>
              <a:off x="7061201" y="3852863"/>
              <a:ext cx="111125" cy="107950"/>
            </a:xfrm>
            <a:custGeom>
              <a:avLst/>
              <a:gdLst>
                <a:gd name="T0" fmla="*/ 2147483647 w 70"/>
                <a:gd name="T1" fmla="*/ 2147483647 h 68"/>
                <a:gd name="T2" fmla="*/ 2147483647 w 70"/>
                <a:gd name="T3" fmla="*/ 0 h 68"/>
                <a:gd name="T4" fmla="*/ 2147483647 w 70"/>
                <a:gd name="T5" fmla="*/ 2147483647 h 68"/>
                <a:gd name="T6" fmla="*/ 2147483647 w 70"/>
                <a:gd name="T7" fmla="*/ 2147483647 h 68"/>
                <a:gd name="T8" fmla="*/ 2147483647 w 70"/>
                <a:gd name="T9" fmla="*/ 2147483647 h 68"/>
                <a:gd name="T10" fmla="*/ 0 w 70"/>
                <a:gd name="T11" fmla="*/ 2147483647 h 68"/>
                <a:gd name="T12" fmla="*/ 2147483647 w 70"/>
                <a:gd name="T13" fmla="*/ 2147483647 h 68"/>
                <a:gd name="T14" fmla="*/ 0 60000 65536"/>
                <a:gd name="T15" fmla="*/ 0 60000 65536"/>
                <a:gd name="T16" fmla="*/ 0 60000 65536"/>
                <a:gd name="T17" fmla="*/ 0 60000 65536"/>
                <a:gd name="T18" fmla="*/ 0 60000 65536"/>
                <a:gd name="T19" fmla="*/ 0 60000 65536"/>
                <a:gd name="T20" fmla="*/ 0 60000 65536"/>
                <a:gd name="T21" fmla="*/ 0 w 70"/>
                <a:gd name="T22" fmla="*/ 0 h 68"/>
                <a:gd name="T23" fmla="*/ 70 w 70"/>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68">
                  <a:moveTo>
                    <a:pt x="12" y="6"/>
                  </a:moveTo>
                  <a:lnTo>
                    <a:pt x="43" y="0"/>
                  </a:lnTo>
                  <a:lnTo>
                    <a:pt x="70" y="34"/>
                  </a:lnTo>
                  <a:lnTo>
                    <a:pt x="58" y="62"/>
                  </a:lnTo>
                  <a:lnTo>
                    <a:pt x="28" y="68"/>
                  </a:lnTo>
                  <a:lnTo>
                    <a:pt x="0" y="34"/>
                  </a:lnTo>
                  <a:lnTo>
                    <a:pt x="12" y="6"/>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99" name="Freeform 97"/>
            <p:cNvSpPr>
              <a:spLocks noEditPoints="1"/>
            </p:cNvSpPr>
            <p:nvPr/>
          </p:nvSpPr>
          <p:spPr bwMode="auto">
            <a:xfrm>
              <a:off x="7056438" y="3846513"/>
              <a:ext cx="120650" cy="120650"/>
            </a:xfrm>
            <a:custGeom>
              <a:avLst/>
              <a:gdLst>
                <a:gd name="T0" fmla="*/ 2147483647 w 170"/>
                <a:gd name="T1" fmla="*/ 2147483647 h 167"/>
                <a:gd name="T2" fmla="*/ 2147483647 w 170"/>
                <a:gd name="T3" fmla="*/ 2147483647 h 167"/>
                <a:gd name="T4" fmla="*/ 2147483647 w 170"/>
                <a:gd name="T5" fmla="*/ 0 h 167"/>
                <a:gd name="T6" fmla="*/ 2147483647 w 170"/>
                <a:gd name="T7" fmla="*/ 2147483647 h 167"/>
                <a:gd name="T8" fmla="*/ 2147483647 w 170"/>
                <a:gd name="T9" fmla="*/ 2147483647 h 167"/>
                <a:gd name="T10" fmla="*/ 2147483647 w 170"/>
                <a:gd name="T11" fmla="*/ 2147483647 h 167"/>
                <a:gd name="T12" fmla="*/ 2147483647 w 170"/>
                <a:gd name="T13" fmla="*/ 2147483647 h 167"/>
                <a:gd name="T14" fmla="*/ 2147483647 w 170"/>
                <a:gd name="T15" fmla="*/ 2147483647 h 167"/>
                <a:gd name="T16" fmla="*/ 2147483647 w 170"/>
                <a:gd name="T17" fmla="*/ 2147483647 h 167"/>
                <a:gd name="T18" fmla="*/ 2147483647 w 170"/>
                <a:gd name="T19" fmla="*/ 2147483647 h 167"/>
                <a:gd name="T20" fmla="*/ 2147483647 w 170"/>
                <a:gd name="T21" fmla="*/ 2147483647 h 167"/>
                <a:gd name="T22" fmla="*/ 2147483647 w 170"/>
                <a:gd name="T23" fmla="*/ 2147483647 h 167"/>
                <a:gd name="T24" fmla="*/ 2147483647 w 170"/>
                <a:gd name="T25" fmla="*/ 2147483647 h 167"/>
                <a:gd name="T26" fmla="*/ 2147483647 w 170"/>
                <a:gd name="T27" fmla="*/ 2147483647 h 167"/>
                <a:gd name="T28" fmla="*/ 2147483647 w 170"/>
                <a:gd name="T29" fmla="*/ 2147483647 h 167"/>
                <a:gd name="T30" fmla="*/ 2147483647 w 170"/>
                <a:gd name="T31" fmla="*/ 2147483647 h 167"/>
                <a:gd name="T32" fmla="*/ 2147483647 w 170"/>
                <a:gd name="T33" fmla="*/ 2147483647 h 167"/>
                <a:gd name="T34" fmla="*/ 2147483647 w 170"/>
                <a:gd name="T35" fmla="*/ 2147483647 h 167"/>
                <a:gd name="T36" fmla="*/ 2147483647 w 170"/>
                <a:gd name="T37" fmla="*/ 2147483647 h 167"/>
                <a:gd name="T38" fmla="*/ 2147483647 w 170"/>
                <a:gd name="T39" fmla="*/ 2147483647 h 167"/>
                <a:gd name="T40" fmla="*/ 2147483647 w 170"/>
                <a:gd name="T41" fmla="*/ 2147483647 h 167"/>
                <a:gd name="T42" fmla="*/ 2147483647 w 170"/>
                <a:gd name="T43" fmla="*/ 2147483647 h 167"/>
                <a:gd name="T44" fmla="*/ 2147483647 w 170"/>
                <a:gd name="T45" fmla="*/ 2147483647 h 167"/>
                <a:gd name="T46" fmla="*/ 2147483647 w 170"/>
                <a:gd name="T47" fmla="*/ 2147483647 h 167"/>
                <a:gd name="T48" fmla="*/ 2147483647 w 170"/>
                <a:gd name="T49" fmla="*/ 2147483647 h 167"/>
                <a:gd name="T50" fmla="*/ 2147483647 w 170"/>
                <a:gd name="T51" fmla="*/ 2147483647 h 1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0"/>
                <a:gd name="T79" fmla="*/ 0 h 167"/>
                <a:gd name="T80" fmla="*/ 170 w 170"/>
                <a:gd name="T81" fmla="*/ 167 h 16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0" h="167">
                  <a:moveTo>
                    <a:pt x="28" y="18"/>
                  </a:moveTo>
                  <a:cubicBezTo>
                    <a:pt x="29" y="15"/>
                    <a:pt x="31" y="14"/>
                    <a:pt x="33" y="13"/>
                  </a:cubicBezTo>
                  <a:lnTo>
                    <a:pt x="100" y="0"/>
                  </a:lnTo>
                  <a:cubicBezTo>
                    <a:pt x="103" y="0"/>
                    <a:pt x="106" y="1"/>
                    <a:pt x="108" y="3"/>
                  </a:cubicBezTo>
                  <a:lnTo>
                    <a:pt x="168" y="78"/>
                  </a:lnTo>
                  <a:cubicBezTo>
                    <a:pt x="170" y="80"/>
                    <a:pt x="170" y="83"/>
                    <a:pt x="169" y="86"/>
                  </a:cubicBezTo>
                  <a:lnTo>
                    <a:pt x="143" y="149"/>
                  </a:lnTo>
                  <a:cubicBezTo>
                    <a:pt x="142" y="151"/>
                    <a:pt x="140" y="153"/>
                    <a:pt x="137" y="153"/>
                  </a:cubicBezTo>
                  <a:lnTo>
                    <a:pt x="70" y="166"/>
                  </a:lnTo>
                  <a:cubicBezTo>
                    <a:pt x="67" y="167"/>
                    <a:pt x="64" y="166"/>
                    <a:pt x="62" y="163"/>
                  </a:cubicBezTo>
                  <a:lnTo>
                    <a:pt x="2" y="88"/>
                  </a:lnTo>
                  <a:cubicBezTo>
                    <a:pt x="0" y="86"/>
                    <a:pt x="0" y="83"/>
                    <a:pt x="1" y="80"/>
                  </a:cubicBezTo>
                  <a:lnTo>
                    <a:pt x="28" y="18"/>
                  </a:lnTo>
                  <a:close/>
                  <a:moveTo>
                    <a:pt x="16" y="87"/>
                  </a:moveTo>
                  <a:lnTo>
                    <a:pt x="15" y="78"/>
                  </a:lnTo>
                  <a:lnTo>
                    <a:pt x="75" y="153"/>
                  </a:lnTo>
                  <a:lnTo>
                    <a:pt x="67" y="150"/>
                  </a:lnTo>
                  <a:lnTo>
                    <a:pt x="134" y="138"/>
                  </a:lnTo>
                  <a:lnTo>
                    <a:pt x="128" y="142"/>
                  </a:lnTo>
                  <a:lnTo>
                    <a:pt x="155" y="80"/>
                  </a:lnTo>
                  <a:lnTo>
                    <a:pt x="156" y="88"/>
                  </a:lnTo>
                  <a:lnTo>
                    <a:pt x="95" y="13"/>
                  </a:lnTo>
                  <a:lnTo>
                    <a:pt x="103" y="16"/>
                  </a:lnTo>
                  <a:lnTo>
                    <a:pt x="36" y="29"/>
                  </a:lnTo>
                  <a:lnTo>
                    <a:pt x="42" y="24"/>
                  </a:lnTo>
                  <a:lnTo>
                    <a:pt x="16" y="87"/>
                  </a:lnTo>
                  <a:close/>
                </a:path>
              </a:pathLst>
            </a:custGeom>
            <a:solidFill>
              <a:srgbClr val="000000"/>
            </a:solidFill>
            <a:ln w="0">
              <a:solidFill>
                <a:srgbClr val="000000"/>
              </a:solidFill>
              <a:round/>
              <a:headEnd/>
              <a:tailEnd/>
            </a:ln>
          </p:spPr>
          <p:txBody>
            <a:bodyPr/>
            <a:lstStyle/>
            <a:p>
              <a:endParaRPr lang="ru-RU"/>
            </a:p>
          </p:txBody>
        </p:sp>
        <p:sp>
          <p:nvSpPr>
            <p:cNvPr id="28900" name="Freeform 98"/>
            <p:cNvSpPr>
              <a:spLocks/>
            </p:cNvSpPr>
            <p:nvPr/>
          </p:nvSpPr>
          <p:spPr bwMode="auto">
            <a:xfrm>
              <a:off x="7586663" y="2503488"/>
              <a:ext cx="92075" cy="114300"/>
            </a:xfrm>
            <a:custGeom>
              <a:avLst/>
              <a:gdLst>
                <a:gd name="T0" fmla="*/ 2147483647 w 58"/>
                <a:gd name="T1" fmla="*/ 2147483647 h 72"/>
                <a:gd name="T2" fmla="*/ 0 w 58"/>
                <a:gd name="T3" fmla="*/ 2147483647 h 72"/>
                <a:gd name="T4" fmla="*/ 0 w 58"/>
                <a:gd name="T5" fmla="*/ 2147483647 h 72"/>
                <a:gd name="T6" fmla="*/ 2147483647 w 58"/>
                <a:gd name="T7" fmla="*/ 0 h 72"/>
                <a:gd name="T8" fmla="*/ 2147483647 w 58"/>
                <a:gd name="T9" fmla="*/ 2147483647 h 72"/>
                <a:gd name="T10" fmla="*/ 2147483647 w 58"/>
                <a:gd name="T11" fmla="*/ 2147483647 h 72"/>
                <a:gd name="T12" fmla="*/ 2147483647 w 58"/>
                <a:gd name="T13" fmla="*/ 2147483647 h 72"/>
                <a:gd name="T14" fmla="*/ 0 60000 65536"/>
                <a:gd name="T15" fmla="*/ 0 60000 65536"/>
                <a:gd name="T16" fmla="*/ 0 60000 65536"/>
                <a:gd name="T17" fmla="*/ 0 60000 65536"/>
                <a:gd name="T18" fmla="*/ 0 60000 65536"/>
                <a:gd name="T19" fmla="*/ 0 60000 65536"/>
                <a:gd name="T20" fmla="*/ 0 60000 65536"/>
                <a:gd name="T21" fmla="*/ 0 w 58"/>
                <a:gd name="T22" fmla="*/ 0 h 72"/>
                <a:gd name="T23" fmla="*/ 58 w 58"/>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72">
                  <a:moveTo>
                    <a:pt x="29" y="72"/>
                  </a:moveTo>
                  <a:lnTo>
                    <a:pt x="0" y="57"/>
                  </a:lnTo>
                  <a:lnTo>
                    <a:pt x="0" y="14"/>
                  </a:lnTo>
                  <a:lnTo>
                    <a:pt x="29" y="0"/>
                  </a:lnTo>
                  <a:lnTo>
                    <a:pt x="58" y="14"/>
                  </a:lnTo>
                  <a:lnTo>
                    <a:pt x="58" y="57"/>
                  </a:lnTo>
                  <a:lnTo>
                    <a:pt x="29" y="72"/>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901" name="Freeform 99"/>
            <p:cNvSpPr>
              <a:spLocks noEditPoints="1"/>
            </p:cNvSpPr>
            <p:nvPr/>
          </p:nvSpPr>
          <p:spPr bwMode="auto">
            <a:xfrm>
              <a:off x="7581901" y="2497138"/>
              <a:ext cx="103188" cy="127000"/>
            </a:xfrm>
            <a:custGeom>
              <a:avLst/>
              <a:gdLst>
                <a:gd name="T0" fmla="*/ 2147483647 w 144"/>
                <a:gd name="T1" fmla="*/ 2147483647 h 177"/>
                <a:gd name="T2" fmla="*/ 2147483647 w 144"/>
                <a:gd name="T3" fmla="*/ 2147483647 h 177"/>
                <a:gd name="T4" fmla="*/ 2147483647 w 144"/>
                <a:gd name="T5" fmla="*/ 2147483647 h 177"/>
                <a:gd name="T6" fmla="*/ 0 w 144"/>
                <a:gd name="T7" fmla="*/ 2147483647 h 177"/>
                <a:gd name="T8" fmla="*/ 0 w 144"/>
                <a:gd name="T9" fmla="*/ 2147483647 h 177"/>
                <a:gd name="T10" fmla="*/ 2147483647 w 144"/>
                <a:gd name="T11" fmla="*/ 2147483647 h 177"/>
                <a:gd name="T12" fmla="*/ 2147483647 w 144"/>
                <a:gd name="T13" fmla="*/ 2147483647 h 177"/>
                <a:gd name="T14" fmla="*/ 2147483647 w 144"/>
                <a:gd name="T15" fmla="*/ 2147483647 h 177"/>
                <a:gd name="T16" fmla="*/ 2147483647 w 144"/>
                <a:gd name="T17" fmla="*/ 2147483647 h 177"/>
                <a:gd name="T18" fmla="*/ 2147483647 w 144"/>
                <a:gd name="T19" fmla="*/ 2147483647 h 177"/>
                <a:gd name="T20" fmla="*/ 2147483647 w 144"/>
                <a:gd name="T21" fmla="*/ 2147483647 h 177"/>
                <a:gd name="T22" fmla="*/ 2147483647 w 144"/>
                <a:gd name="T23" fmla="*/ 2147483647 h 177"/>
                <a:gd name="T24" fmla="*/ 2147483647 w 144"/>
                <a:gd name="T25" fmla="*/ 2147483647 h 177"/>
                <a:gd name="T26" fmla="*/ 2147483647 w 144"/>
                <a:gd name="T27" fmla="*/ 2147483647 h 177"/>
                <a:gd name="T28" fmla="*/ 2147483647 w 144"/>
                <a:gd name="T29" fmla="*/ 2147483647 h 177"/>
                <a:gd name="T30" fmla="*/ 2147483647 w 144"/>
                <a:gd name="T31" fmla="*/ 2147483647 h 177"/>
                <a:gd name="T32" fmla="*/ 2147483647 w 144"/>
                <a:gd name="T33" fmla="*/ 2147483647 h 177"/>
                <a:gd name="T34" fmla="*/ 2147483647 w 144"/>
                <a:gd name="T35" fmla="*/ 2147483647 h 177"/>
                <a:gd name="T36" fmla="*/ 2147483647 w 144"/>
                <a:gd name="T37" fmla="*/ 2147483647 h 177"/>
                <a:gd name="T38" fmla="*/ 2147483647 w 144"/>
                <a:gd name="T39" fmla="*/ 2147483647 h 177"/>
                <a:gd name="T40" fmla="*/ 2147483647 w 144"/>
                <a:gd name="T41" fmla="*/ 2147483647 h 177"/>
                <a:gd name="T42" fmla="*/ 2147483647 w 144"/>
                <a:gd name="T43" fmla="*/ 2147483647 h 177"/>
                <a:gd name="T44" fmla="*/ 2147483647 w 144"/>
                <a:gd name="T45" fmla="*/ 2147483647 h 177"/>
                <a:gd name="T46" fmla="*/ 2147483647 w 144"/>
                <a:gd name="T47" fmla="*/ 2147483647 h 177"/>
                <a:gd name="T48" fmla="*/ 2147483647 w 144"/>
                <a:gd name="T49" fmla="*/ 2147483647 h 177"/>
                <a:gd name="T50" fmla="*/ 2147483647 w 144"/>
                <a:gd name="T51" fmla="*/ 2147483647 h 1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4"/>
                <a:gd name="T79" fmla="*/ 0 h 177"/>
                <a:gd name="T80" fmla="*/ 144 w 144"/>
                <a:gd name="T81" fmla="*/ 177 h 1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4" h="177">
                  <a:moveTo>
                    <a:pt x="76" y="176"/>
                  </a:moveTo>
                  <a:cubicBezTo>
                    <a:pt x="74" y="177"/>
                    <a:pt x="71" y="177"/>
                    <a:pt x="69" y="176"/>
                  </a:cubicBezTo>
                  <a:lnTo>
                    <a:pt x="5" y="144"/>
                  </a:lnTo>
                  <a:cubicBezTo>
                    <a:pt x="2" y="142"/>
                    <a:pt x="0" y="140"/>
                    <a:pt x="0" y="136"/>
                  </a:cubicBezTo>
                  <a:lnTo>
                    <a:pt x="0" y="40"/>
                  </a:lnTo>
                  <a:cubicBezTo>
                    <a:pt x="0" y="37"/>
                    <a:pt x="2" y="35"/>
                    <a:pt x="5" y="33"/>
                  </a:cubicBezTo>
                  <a:lnTo>
                    <a:pt x="69" y="1"/>
                  </a:lnTo>
                  <a:cubicBezTo>
                    <a:pt x="71" y="0"/>
                    <a:pt x="74" y="0"/>
                    <a:pt x="76" y="1"/>
                  </a:cubicBezTo>
                  <a:lnTo>
                    <a:pt x="140" y="33"/>
                  </a:lnTo>
                  <a:cubicBezTo>
                    <a:pt x="143" y="35"/>
                    <a:pt x="144" y="37"/>
                    <a:pt x="144" y="40"/>
                  </a:cubicBezTo>
                  <a:lnTo>
                    <a:pt x="144" y="136"/>
                  </a:lnTo>
                  <a:cubicBezTo>
                    <a:pt x="144" y="140"/>
                    <a:pt x="143" y="142"/>
                    <a:pt x="140" y="144"/>
                  </a:cubicBezTo>
                  <a:lnTo>
                    <a:pt x="76" y="176"/>
                  </a:lnTo>
                  <a:close/>
                  <a:moveTo>
                    <a:pt x="133" y="129"/>
                  </a:moveTo>
                  <a:lnTo>
                    <a:pt x="128" y="136"/>
                  </a:lnTo>
                  <a:lnTo>
                    <a:pt x="128" y="40"/>
                  </a:lnTo>
                  <a:lnTo>
                    <a:pt x="133" y="48"/>
                  </a:lnTo>
                  <a:lnTo>
                    <a:pt x="69" y="16"/>
                  </a:lnTo>
                  <a:lnTo>
                    <a:pt x="76" y="16"/>
                  </a:lnTo>
                  <a:lnTo>
                    <a:pt x="12" y="48"/>
                  </a:lnTo>
                  <a:lnTo>
                    <a:pt x="16" y="40"/>
                  </a:lnTo>
                  <a:lnTo>
                    <a:pt x="16" y="136"/>
                  </a:lnTo>
                  <a:lnTo>
                    <a:pt x="12" y="129"/>
                  </a:lnTo>
                  <a:lnTo>
                    <a:pt x="76" y="161"/>
                  </a:lnTo>
                  <a:lnTo>
                    <a:pt x="69" y="161"/>
                  </a:lnTo>
                  <a:lnTo>
                    <a:pt x="133" y="129"/>
                  </a:lnTo>
                  <a:close/>
                </a:path>
              </a:pathLst>
            </a:custGeom>
            <a:solidFill>
              <a:srgbClr val="000000"/>
            </a:solidFill>
            <a:ln w="0">
              <a:solidFill>
                <a:srgbClr val="000000"/>
              </a:solidFill>
              <a:round/>
              <a:headEnd/>
              <a:tailEnd/>
            </a:ln>
          </p:spPr>
          <p:txBody>
            <a:bodyPr/>
            <a:lstStyle/>
            <a:p>
              <a:endParaRPr lang="ru-RU"/>
            </a:p>
          </p:txBody>
        </p:sp>
        <p:sp>
          <p:nvSpPr>
            <p:cNvPr id="28902" name="Freeform 100"/>
            <p:cNvSpPr>
              <a:spLocks/>
            </p:cNvSpPr>
            <p:nvPr/>
          </p:nvSpPr>
          <p:spPr bwMode="auto">
            <a:xfrm>
              <a:off x="6937376" y="2919413"/>
              <a:ext cx="212725" cy="168275"/>
            </a:xfrm>
            <a:custGeom>
              <a:avLst/>
              <a:gdLst>
                <a:gd name="T0" fmla="*/ 2147483647 w 298"/>
                <a:gd name="T1" fmla="*/ 2147483647 h 234"/>
                <a:gd name="T2" fmla="*/ 2147483647 w 298"/>
                <a:gd name="T3" fmla="*/ 2147483647 h 234"/>
                <a:gd name="T4" fmla="*/ 2147483647 w 298"/>
                <a:gd name="T5" fmla="*/ 2147483647 h 234"/>
                <a:gd name="T6" fmla="*/ 2147483647 w 298"/>
                <a:gd name="T7" fmla="*/ 2147483647 h 234"/>
                <a:gd name="T8" fmla="*/ 2147483647 w 298"/>
                <a:gd name="T9" fmla="*/ 2147483647 h 234"/>
                <a:gd name="T10" fmla="*/ 2147483647 w 298"/>
                <a:gd name="T11" fmla="*/ 2147483647 h 234"/>
                <a:gd name="T12" fmla="*/ 2147483647 w 298"/>
                <a:gd name="T13" fmla="*/ 2147483647 h 234"/>
                <a:gd name="T14" fmla="*/ 2147483647 w 298"/>
                <a:gd name="T15" fmla="*/ 2147483647 h 234"/>
                <a:gd name="T16" fmla="*/ 2147483647 w 298"/>
                <a:gd name="T17" fmla="*/ 2147483647 h 234"/>
                <a:gd name="T18" fmla="*/ 2147483647 w 298"/>
                <a:gd name="T19" fmla="*/ 2147483647 h 234"/>
                <a:gd name="T20" fmla="*/ 2147483647 w 298"/>
                <a:gd name="T21" fmla="*/ 2147483647 h 234"/>
                <a:gd name="T22" fmla="*/ 2147483647 w 298"/>
                <a:gd name="T23" fmla="*/ 2147483647 h 234"/>
                <a:gd name="T24" fmla="*/ 2147483647 w 298"/>
                <a:gd name="T25" fmla="*/ 2147483647 h 234"/>
                <a:gd name="T26" fmla="*/ 2147483647 w 298"/>
                <a:gd name="T27" fmla="*/ 2147483647 h 234"/>
                <a:gd name="T28" fmla="*/ 2147483647 w 298"/>
                <a:gd name="T29" fmla="*/ 2147483647 h 234"/>
                <a:gd name="T30" fmla="*/ 2147483647 w 298"/>
                <a:gd name="T31" fmla="*/ 2147483647 h 234"/>
                <a:gd name="T32" fmla="*/ 2147483647 w 298"/>
                <a:gd name="T33" fmla="*/ 2147483647 h 234"/>
                <a:gd name="T34" fmla="*/ 2147483647 w 298"/>
                <a:gd name="T35" fmla="*/ 2147483647 h 234"/>
                <a:gd name="T36" fmla="*/ 2147483647 w 298"/>
                <a:gd name="T37" fmla="*/ 2147483647 h 234"/>
                <a:gd name="T38" fmla="*/ 2147483647 w 298"/>
                <a:gd name="T39" fmla="*/ 2147483647 h 234"/>
                <a:gd name="T40" fmla="*/ 2147483647 w 298"/>
                <a:gd name="T41" fmla="*/ 2147483647 h 234"/>
                <a:gd name="T42" fmla="*/ 2147483647 w 298"/>
                <a:gd name="T43" fmla="*/ 2147483647 h 234"/>
                <a:gd name="T44" fmla="*/ 2147483647 w 298"/>
                <a:gd name="T45" fmla="*/ 2147483647 h 234"/>
                <a:gd name="T46" fmla="*/ 2147483647 w 298"/>
                <a:gd name="T47" fmla="*/ 2147483647 h 234"/>
                <a:gd name="T48" fmla="*/ 2147483647 w 298"/>
                <a:gd name="T49" fmla="*/ 2147483647 h 234"/>
                <a:gd name="T50" fmla="*/ 2147483647 w 298"/>
                <a:gd name="T51" fmla="*/ 2147483647 h 234"/>
                <a:gd name="T52" fmla="*/ 2147483647 w 298"/>
                <a:gd name="T53" fmla="*/ 2147483647 h 234"/>
                <a:gd name="T54" fmla="*/ 2147483647 w 298"/>
                <a:gd name="T55" fmla="*/ 2147483647 h 234"/>
                <a:gd name="T56" fmla="*/ 2147483647 w 298"/>
                <a:gd name="T57" fmla="*/ 2147483647 h 234"/>
                <a:gd name="T58" fmla="*/ 2147483647 w 298"/>
                <a:gd name="T59" fmla="*/ 2147483647 h 234"/>
                <a:gd name="T60" fmla="*/ 2147483647 w 298"/>
                <a:gd name="T61" fmla="*/ 2147483647 h 234"/>
                <a:gd name="T62" fmla="*/ 2147483647 w 298"/>
                <a:gd name="T63" fmla="*/ 2147483647 h 234"/>
                <a:gd name="T64" fmla="*/ 2147483647 w 298"/>
                <a:gd name="T65" fmla="*/ 2147483647 h 234"/>
                <a:gd name="T66" fmla="*/ 2147483647 w 298"/>
                <a:gd name="T67" fmla="*/ 2147483647 h 2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8"/>
                <a:gd name="T103" fmla="*/ 0 h 234"/>
                <a:gd name="T104" fmla="*/ 298 w 298"/>
                <a:gd name="T105" fmla="*/ 234 h 23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8" h="234">
                  <a:moveTo>
                    <a:pt x="30" y="78"/>
                  </a:moveTo>
                  <a:cubicBezTo>
                    <a:pt x="27" y="52"/>
                    <a:pt x="44" y="28"/>
                    <a:pt x="69" y="24"/>
                  </a:cubicBezTo>
                  <a:cubicBezTo>
                    <a:pt x="79" y="23"/>
                    <a:pt x="89" y="25"/>
                    <a:pt x="98" y="30"/>
                  </a:cubicBezTo>
                  <a:cubicBezTo>
                    <a:pt x="107" y="12"/>
                    <a:pt x="129" y="5"/>
                    <a:pt x="146" y="15"/>
                  </a:cubicBezTo>
                  <a:cubicBezTo>
                    <a:pt x="149" y="17"/>
                    <a:pt x="152" y="19"/>
                    <a:pt x="154" y="21"/>
                  </a:cubicBezTo>
                  <a:cubicBezTo>
                    <a:pt x="161" y="6"/>
                    <a:pt x="179" y="0"/>
                    <a:pt x="193" y="7"/>
                  </a:cubicBezTo>
                  <a:cubicBezTo>
                    <a:pt x="197" y="10"/>
                    <a:pt x="201" y="13"/>
                    <a:pt x="203" y="16"/>
                  </a:cubicBezTo>
                  <a:cubicBezTo>
                    <a:pt x="215" y="2"/>
                    <a:pt x="235" y="0"/>
                    <a:pt x="249" y="12"/>
                  </a:cubicBezTo>
                  <a:cubicBezTo>
                    <a:pt x="255" y="17"/>
                    <a:pt x="259" y="25"/>
                    <a:pt x="260" y="32"/>
                  </a:cubicBezTo>
                  <a:cubicBezTo>
                    <a:pt x="279" y="38"/>
                    <a:pt x="290" y="59"/>
                    <a:pt x="285" y="79"/>
                  </a:cubicBezTo>
                  <a:cubicBezTo>
                    <a:pt x="284" y="80"/>
                    <a:pt x="284" y="82"/>
                    <a:pt x="283" y="84"/>
                  </a:cubicBezTo>
                  <a:cubicBezTo>
                    <a:pt x="298" y="105"/>
                    <a:pt x="295" y="135"/>
                    <a:pt x="275" y="151"/>
                  </a:cubicBezTo>
                  <a:cubicBezTo>
                    <a:pt x="269" y="156"/>
                    <a:pt x="262" y="159"/>
                    <a:pt x="254" y="160"/>
                  </a:cubicBezTo>
                  <a:cubicBezTo>
                    <a:pt x="254" y="183"/>
                    <a:pt x="236" y="201"/>
                    <a:pt x="215" y="201"/>
                  </a:cubicBezTo>
                  <a:cubicBezTo>
                    <a:pt x="208" y="200"/>
                    <a:pt x="201" y="198"/>
                    <a:pt x="195" y="194"/>
                  </a:cubicBezTo>
                  <a:cubicBezTo>
                    <a:pt x="188" y="220"/>
                    <a:pt x="163" y="234"/>
                    <a:pt x="139" y="226"/>
                  </a:cubicBezTo>
                  <a:cubicBezTo>
                    <a:pt x="129" y="223"/>
                    <a:pt x="120" y="216"/>
                    <a:pt x="114" y="207"/>
                  </a:cubicBezTo>
                  <a:cubicBezTo>
                    <a:pt x="90" y="223"/>
                    <a:pt x="58" y="214"/>
                    <a:pt x="44" y="188"/>
                  </a:cubicBezTo>
                  <a:cubicBezTo>
                    <a:pt x="44" y="188"/>
                    <a:pt x="43" y="188"/>
                    <a:pt x="43" y="187"/>
                  </a:cubicBezTo>
                  <a:cubicBezTo>
                    <a:pt x="27" y="189"/>
                    <a:pt x="13" y="177"/>
                    <a:pt x="11" y="160"/>
                  </a:cubicBezTo>
                  <a:cubicBezTo>
                    <a:pt x="10" y="152"/>
                    <a:pt x="13" y="143"/>
                    <a:pt x="19" y="136"/>
                  </a:cubicBezTo>
                  <a:cubicBezTo>
                    <a:pt x="5" y="127"/>
                    <a:pt x="0" y="108"/>
                    <a:pt x="8" y="94"/>
                  </a:cubicBezTo>
                  <a:cubicBezTo>
                    <a:pt x="13" y="85"/>
                    <a:pt x="21" y="80"/>
                    <a:pt x="30" y="79"/>
                  </a:cubicBezTo>
                  <a:lnTo>
                    <a:pt x="30" y="78"/>
                  </a:lnTo>
                  <a:close/>
                </a:path>
              </a:pathLst>
            </a:custGeom>
            <a:solidFill>
              <a:srgbClr val="984807"/>
            </a:solidFill>
            <a:ln w="0">
              <a:solidFill>
                <a:srgbClr val="000000"/>
              </a:solidFill>
              <a:round/>
              <a:headEnd/>
              <a:tailEnd/>
            </a:ln>
          </p:spPr>
          <p:txBody>
            <a:bodyPr/>
            <a:lstStyle/>
            <a:p>
              <a:endParaRPr lang="ru-RU"/>
            </a:p>
          </p:txBody>
        </p:sp>
        <p:sp>
          <p:nvSpPr>
            <p:cNvPr id="28903" name="Freeform 101"/>
            <p:cNvSpPr>
              <a:spLocks/>
            </p:cNvSpPr>
            <p:nvPr/>
          </p:nvSpPr>
          <p:spPr bwMode="auto">
            <a:xfrm>
              <a:off x="6962776" y="3368675"/>
              <a:ext cx="187325" cy="168275"/>
            </a:xfrm>
            <a:custGeom>
              <a:avLst/>
              <a:gdLst>
                <a:gd name="T0" fmla="*/ 2147483647 w 262"/>
                <a:gd name="T1" fmla="*/ 2147483647 h 234"/>
                <a:gd name="T2" fmla="*/ 2147483647 w 262"/>
                <a:gd name="T3" fmla="*/ 2147483647 h 234"/>
                <a:gd name="T4" fmla="*/ 2147483647 w 262"/>
                <a:gd name="T5" fmla="*/ 2147483647 h 234"/>
                <a:gd name="T6" fmla="*/ 2147483647 w 262"/>
                <a:gd name="T7" fmla="*/ 2147483647 h 234"/>
                <a:gd name="T8" fmla="*/ 2147483647 w 262"/>
                <a:gd name="T9" fmla="*/ 2147483647 h 234"/>
                <a:gd name="T10" fmla="*/ 2147483647 w 262"/>
                <a:gd name="T11" fmla="*/ 2147483647 h 234"/>
                <a:gd name="T12" fmla="*/ 2147483647 w 262"/>
                <a:gd name="T13" fmla="*/ 2147483647 h 234"/>
                <a:gd name="T14" fmla="*/ 2147483647 w 262"/>
                <a:gd name="T15" fmla="*/ 2147483647 h 234"/>
                <a:gd name="T16" fmla="*/ 2147483647 w 262"/>
                <a:gd name="T17" fmla="*/ 2147483647 h 234"/>
                <a:gd name="T18" fmla="*/ 2147483647 w 262"/>
                <a:gd name="T19" fmla="*/ 2147483647 h 234"/>
                <a:gd name="T20" fmla="*/ 2147483647 w 262"/>
                <a:gd name="T21" fmla="*/ 2147483647 h 234"/>
                <a:gd name="T22" fmla="*/ 2147483647 w 262"/>
                <a:gd name="T23" fmla="*/ 2147483647 h 234"/>
                <a:gd name="T24" fmla="*/ 2147483647 w 262"/>
                <a:gd name="T25" fmla="*/ 2147483647 h 234"/>
                <a:gd name="T26" fmla="*/ 2147483647 w 262"/>
                <a:gd name="T27" fmla="*/ 2147483647 h 234"/>
                <a:gd name="T28" fmla="*/ 2147483647 w 262"/>
                <a:gd name="T29" fmla="*/ 2147483647 h 234"/>
                <a:gd name="T30" fmla="*/ 2147483647 w 262"/>
                <a:gd name="T31" fmla="*/ 2147483647 h 234"/>
                <a:gd name="T32" fmla="*/ 2147483647 w 262"/>
                <a:gd name="T33" fmla="*/ 2147483647 h 234"/>
                <a:gd name="T34" fmla="*/ 2147483647 w 262"/>
                <a:gd name="T35" fmla="*/ 2147483647 h 234"/>
                <a:gd name="T36" fmla="*/ 2147483647 w 262"/>
                <a:gd name="T37" fmla="*/ 2147483647 h 234"/>
                <a:gd name="T38" fmla="*/ 2147483647 w 262"/>
                <a:gd name="T39" fmla="*/ 2147483647 h 234"/>
                <a:gd name="T40" fmla="*/ 2147483647 w 262"/>
                <a:gd name="T41" fmla="*/ 2147483647 h 234"/>
                <a:gd name="T42" fmla="*/ 2147483647 w 262"/>
                <a:gd name="T43" fmla="*/ 2147483647 h 234"/>
                <a:gd name="T44" fmla="*/ 2147483647 w 262"/>
                <a:gd name="T45" fmla="*/ 2147483647 h 234"/>
                <a:gd name="T46" fmla="*/ 2147483647 w 262"/>
                <a:gd name="T47" fmla="*/ 2147483647 h 234"/>
                <a:gd name="T48" fmla="*/ 2147483647 w 262"/>
                <a:gd name="T49" fmla="*/ 2147483647 h 234"/>
                <a:gd name="T50" fmla="*/ 2147483647 w 262"/>
                <a:gd name="T51" fmla="*/ 2147483647 h 234"/>
                <a:gd name="T52" fmla="*/ 2147483647 w 262"/>
                <a:gd name="T53" fmla="*/ 2147483647 h 234"/>
                <a:gd name="T54" fmla="*/ 2147483647 w 262"/>
                <a:gd name="T55" fmla="*/ 2147483647 h 234"/>
                <a:gd name="T56" fmla="*/ 2147483647 w 262"/>
                <a:gd name="T57" fmla="*/ 2147483647 h 234"/>
                <a:gd name="T58" fmla="*/ 2147483647 w 262"/>
                <a:gd name="T59" fmla="*/ 2147483647 h 234"/>
                <a:gd name="T60" fmla="*/ 2147483647 w 262"/>
                <a:gd name="T61" fmla="*/ 2147483647 h 234"/>
                <a:gd name="T62" fmla="*/ 2147483647 w 262"/>
                <a:gd name="T63" fmla="*/ 2147483647 h 234"/>
                <a:gd name="T64" fmla="*/ 2147483647 w 262"/>
                <a:gd name="T65" fmla="*/ 2147483647 h 234"/>
                <a:gd name="T66" fmla="*/ 2147483647 w 262"/>
                <a:gd name="T67" fmla="*/ 2147483647 h 2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2"/>
                <a:gd name="T103" fmla="*/ 0 h 234"/>
                <a:gd name="T104" fmla="*/ 262 w 262"/>
                <a:gd name="T105" fmla="*/ 234 h 23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2" h="234">
                  <a:moveTo>
                    <a:pt x="57" y="182"/>
                  </a:moveTo>
                  <a:cubicBezTo>
                    <a:pt x="27" y="174"/>
                    <a:pt x="5" y="153"/>
                    <a:pt x="7" y="135"/>
                  </a:cubicBezTo>
                  <a:cubicBezTo>
                    <a:pt x="8" y="128"/>
                    <a:pt x="13" y="122"/>
                    <a:pt x="21" y="118"/>
                  </a:cubicBezTo>
                  <a:cubicBezTo>
                    <a:pt x="3" y="104"/>
                    <a:pt x="0" y="87"/>
                    <a:pt x="15" y="80"/>
                  </a:cubicBezTo>
                  <a:cubicBezTo>
                    <a:pt x="18" y="78"/>
                    <a:pt x="21" y="77"/>
                    <a:pt x="24" y="77"/>
                  </a:cubicBezTo>
                  <a:cubicBezTo>
                    <a:pt x="9" y="66"/>
                    <a:pt x="7" y="51"/>
                    <a:pt x="18" y="45"/>
                  </a:cubicBezTo>
                  <a:cubicBezTo>
                    <a:pt x="22" y="43"/>
                    <a:pt x="26" y="42"/>
                    <a:pt x="31" y="42"/>
                  </a:cubicBezTo>
                  <a:cubicBezTo>
                    <a:pt x="18" y="28"/>
                    <a:pt x="21" y="14"/>
                    <a:pt x="38" y="9"/>
                  </a:cubicBezTo>
                  <a:cubicBezTo>
                    <a:pt x="45" y="8"/>
                    <a:pt x="53" y="8"/>
                    <a:pt x="62" y="10"/>
                  </a:cubicBezTo>
                  <a:cubicBezTo>
                    <a:pt x="73" y="0"/>
                    <a:pt x="99" y="1"/>
                    <a:pt x="120" y="12"/>
                  </a:cubicBezTo>
                  <a:cubicBezTo>
                    <a:pt x="122" y="13"/>
                    <a:pt x="123" y="14"/>
                    <a:pt x="125" y="15"/>
                  </a:cubicBezTo>
                  <a:cubicBezTo>
                    <a:pt x="152" y="14"/>
                    <a:pt x="184" y="28"/>
                    <a:pt x="197" y="48"/>
                  </a:cubicBezTo>
                  <a:cubicBezTo>
                    <a:pt x="201" y="54"/>
                    <a:pt x="203" y="60"/>
                    <a:pt x="202" y="66"/>
                  </a:cubicBezTo>
                  <a:cubicBezTo>
                    <a:pt x="227" y="75"/>
                    <a:pt x="243" y="94"/>
                    <a:pt x="238" y="108"/>
                  </a:cubicBezTo>
                  <a:cubicBezTo>
                    <a:pt x="236" y="113"/>
                    <a:pt x="232" y="117"/>
                    <a:pt x="226" y="119"/>
                  </a:cubicBezTo>
                  <a:cubicBezTo>
                    <a:pt x="252" y="134"/>
                    <a:pt x="262" y="157"/>
                    <a:pt x="247" y="170"/>
                  </a:cubicBezTo>
                  <a:cubicBezTo>
                    <a:pt x="241" y="175"/>
                    <a:pt x="232" y="178"/>
                    <a:pt x="220" y="178"/>
                  </a:cubicBezTo>
                  <a:cubicBezTo>
                    <a:pt x="231" y="201"/>
                    <a:pt x="214" y="219"/>
                    <a:pt x="182" y="218"/>
                  </a:cubicBezTo>
                  <a:cubicBezTo>
                    <a:pt x="182" y="218"/>
                    <a:pt x="181" y="218"/>
                    <a:pt x="181" y="218"/>
                  </a:cubicBezTo>
                  <a:cubicBezTo>
                    <a:pt x="179" y="230"/>
                    <a:pt x="162" y="234"/>
                    <a:pt x="143" y="229"/>
                  </a:cubicBezTo>
                  <a:cubicBezTo>
                    <a:pt x="133" y="226"/>
                    <a:pt x="124" y="220"/>
                    <a:pt x="118" y="214"/>
                  </a:cubicBezTo>
                  <a:cubicBezTo>
                    <a:pt x="105" y="220"/>
                    <a:pt x="83" y="215"/>
                    <a:pt x="69" y="204"/>
                  </a:cubicBezTo>
                  <a:cubicBezTo>
                    <a:pt x="61" y="197"/>
                    <a:pt x="56" y="189"/>
                    <a:pt x="58" y="183"/>
                  </a:cubicBezTo>
                  <a:lnTo>
                    <a:pt x="57" y="182"/>
                  </a:lnTo>
                  <a:close/>
                </a:path>
              </a:pathLst>
            </a:custGeom>
            <a:solidFill>
              <a:srgbClr val="984807"/>
            </a:solidFill>
            <a:ln w="0">
              <a:solidFill>
                <a:srgbClr val="000000"/>
              </a:solidFill>
              <a:round/>
              <a:headEnd/>
              <a:tailEnd/>
            </a:ln>
          </p:spPr>
          <p:txBody>
            <a:bodyPr/>
            <a:lstStyle/>
            <a:p>
              <a:endParaRPr lang="ru-RU"/>
            </a:p>
          </p:txBody>
        </p:sp>
        <p:sp>
          <p:nvSpPr>
            <p:cNvPr id="28904" name="Freeform 102"/>
            <p:cNvSpPr>
              <a:spLocks/>
            </p:cNvSpPr>
            <p:nvPr/>
          </p:nvSpPr>
          <p:spPr bwMode="auto">
            <a:xfrm>
              <a:off x="6967538" y="3652838"/>
              <a:ext cx="225425" cy="193675"/>
            </a:xfrm>
            <a:custGeom>
              <a:avLst/>
              <a:gdLst>
                <a:gd name="T0" fmla="*/ 2147483647 w 315"/>
                <a:gd name="T1" fmla="*/ 2147483647 h 270"/>
                <a:gd name="T2" fmla="*/ 2147483647 w 315"/>
                <a:gd name="T3" fmla="*/ 2147483647 h 270"/>
                <a:gd name="T4" fmla="*/ 2147483647 w 315"/>
                <a:gd name="T5" fmla="*/ 2147483647 h 270"/>
                <a:gd name="T6" fmla="*/ 2147483647 w 315"/>
                <a:gd name="T7" fmla="*/ 2147483647 h 270"/>
                <a:gd name="T8" fmla="*/ 2147483647 w 315"/>
                <a:gd name="T9" fmla="*/ 2147483647 h 270"/>
                <a:gd name="T10" fmla="*/ 2147483647 w 315"/>
                <a:gd name="T11" fmla="*/ 2147483647 h 270"/>
                <a:gd name="T12" fmla="*/ 2147483647 w 315"/>
                <a:gd name="T13" fmla="*/ 2147483647 h 270"/>
                <a:gd name="T14" fmla="*/ 2147483647 w 315"/>
                <a:gd name="T15" fmla="*/ 2147483647 h 270"/>
                <a:gd name="T16" fmla="*/ 2147483647 w 315"/>
                <a:gd name="T17" fmla="*/ 2147483647 h 270"/>
                <a:gd name="T18" fmla="*/ 2147483647 w 315"/>
                <a:gd name="T19" fmla="*/ 2147483647 h 270"/>
                <a:gd name="T20" fmla="*/ 2147483647 w 315"/>
                <a:gd name="T21" fmla="*/ 2147483647 h 270"/>
                <a:gd name="T22" fmla="*/ 2147483647 w 315"/>
                <a:gd name="T23" fmla="*/ 2147483647 h 270"/>
                <a:gd name="T24" fmla="*/ 2147483647 w 315"/>
                <a:gd name="T25" fmla="*/ 2147483647 h 270"/>
                <a:gd name="T26" fmla="*/ 2147483647 w 315"/>
                <a:gd name="T27" fmla="*/ 2147483647 h 270"/>
                <a:gd name="T28" fmla="*/ 2147483647 w 315"/>
                <a:gd name="T29" fmla="*/ 2147483647 h 270"/>
                <a:gd name="T30" fmla="*/ 2147483647 w 315"/>
                <a:gd name="T31" fmla="*/ 2147483647 h 270"/>
                <a:gd name="T32" fmla="*/ 2147483647 w 315"/>
                <a:gd name="T33" fmla="*/ 2147483647 h 270"/>
                <a:gd name="T34" fmla="*/ 2147483647 w 315"/>
                <a:gd name="T35" fmla="*/ 2147483647 h 270"/>
                <a:gd name="T36" fmla="*/ 2147483647 w 315"/>
                <a:gd name="T37" fmla="*/ 2147483647 h 270"/>
                <a:gd name="T38" fmla="*/ 2147483647 w 315"/>
                <a:gd name="T39" fmla="*/ 2147483647 h 270"/>
                <a:gd name="T40" fmla="*/ 2147483647 w 315"/>
                <a:gd name="T41" fmla="*/ 2147483647 h 270"/>
                <a:gd name="T42" fmla="*/ 2147483647 w 315"/>
                <a:gd name="T43" fmla="*/ 2147483647 h 270"/>
                <a:gd name="T44" fmla="*/ 2147483647 w 315"/>
                <a:gd name="T45" fmla="*/ 2147483647 h 270"/>
                <a:gd name="T46" fmla="*/ 2147483647 w 315"/>
                <a:gd name="T47" fmla="*/ 2147483647 h 270"/>
                <a:gd name="T48" fmla="*/ 2147483647 w 315"/>
                <a:gd name="T49" fmla="*/ 2147483647 h 270"/>
                <a:gd name="T50" fmla="*/ 2147483647 w 315"/>
                <a:gd name="T51" fmla="*/ 2147483647 h 270"/>
                <a:gd name="T52" fmla="*/ 2147483647 w 315"/>
                <a:gd name="T53" fmla="*/ 2147483647 h 270"/>
                <a:gd name="T54" fmla="*/ 2147483647 w 315"/>
                <a:gd name="T55" fmla="*/ 2147483647 h 270"/>
                <a:gd name="T56" fmla="*/ 2147483647 w 315"/>
                <a:gd name="T57" fmla="*/ 2147483647 h 270"/>
                <a:gd name="T58" fmla="*/ 2147483647 w 315"/>
                <a:gd name="T59" fmla="*/ 2147483647 h 270"/>
                <a:gd name="T60" fmla="*/ 2147483647 w 315"/>
                <a:gd name="T61" fmla="*/ 2147483647 h 270"/>
                <a:gd name="T62" fmla="*/ 2147483647 w 315"/>
                <a:gd name="T63" fmla="*/ 2147483647 h 270"/>
                <a:gd name="T64" fmla="*/ 2147483647 w 315"/>
                <a:gd name="T65" fmla="*/ 2147483647 h 270"/>
                <a:gd name="T66" fmla="*/ 2147483647 w 315"/>
                <a:gd name="T67" fmla="*/ 2147483647 h 27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5"/>
                <a:gd name="T103" fmla="*/ 0 h 270"/>
                <a:gd name="T104" fmla="*/ 315 w 315"/>
                <a:gd name="T105" fmla="*/ 270 h 27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5" h="270">
                  <a:moveTo>
                    <a:pt x="79" y="33"/>
                  </a:moveTo>
                  <a:cubicBezTo>
                    <a:pt x="93" y="9"/>
                    <a:pt x="123" y="0"/>
                    <a:pt x="146" y="13"/>
                  </a:cubicBezTo>
                  <a:cubicBezTo>
                    <a:pt x="155" y="18"/>
                    <a:pt x="163" y="27"/>
                    <a:pt x="166" y="37"/>
                  </a:cubicBezTo>
                  <a:cubicBezTo>
                    <a:pt x="186" y="27"/>
                    <a:pt x="209" y="35"/>
                    <a:pt x="217" y="55"/>
                  </a:cubicBezTo>
                  <a:cubicBezTo>
                    <a:pt x="219" y="58"/>
                    <a:pt x="220" y="62"/>
                    <a:pt x="220" y="65"/>
                  </a:cubicBezTo>
                  <a:cubicBezTo>
                    <a:pt x="236" y="57"/>
                    <a:pt x="255" y="63"/>
                    <a:pt x="262" y="79"/>
                  </a:cubicBezTo>
                  <a:cubicBezTo>
                    <a:pt x="264" y="83"/>
                    <a:pt x="265" y="88"/>
                    <a:pt x="265" y="93"/>
                  </a:cubicBezTo>
                  <a:cubicBezTo>
                    <a:pt x="284" y="88"/>
                    <a:pt x="302" y="100"/>
                    <a:pt x="306" y="119"/>
                  </a:cubicBezTo>
                  <a:cubicBezTo>
                    <a:pt x="308" y="127"/>
                    <a:pt x="306" y="135"/>
                    <a:pt x="303" y="143"/>
                  </a:cubicBezTo>
                  <a:cubicBezTo>
                    <a:pt x="315" y="160"/>
                    <a:pt x="311" y="184"/>
                    <a:pt x="294" y="198"/>
                  </a:cubicBezTo>
                  <a:cubicBezTo>
                    <a:pt x="293" y="199"/>
                    <a:pt x="291" y="200"/>
                    <a:pt x="289" y="201"/>
                  </a:cubicBezTo>
                  <a:cubicBezTo>
                    <a:pt x="289" y="229"/>
                    <a:pt x="266" y="252"/>
                    <a:pt x="239" y="252"/>
                  </a:cubicBezTo>
                  <a:cubicBezTo>
                    <a:pt x="231" y="253"/>
                    <a:pt x="223" y="251"/>
                    <a:pt x="215" y="247"/>
                  </a:cubicBezTo>
                  <a:cubicBezTo>
                    <a:pt x="201" y="266"/>
                    <a:pt x="174" y="270"/>
                    <a:pt x="157" y="256"/>
                  </a:cubicBezTo>
                  <a:cubicBezTo>
                    <a:pt x="151" y="251"/>
                    <a:pt x="146" y="245"/>
                    <a:pt x="143" y="238"/>
                  </a:cubicBezTo>
                  <a:cubicBezTo>
                    <a:pt x="121" y="254"/>
                    <a:pt x="91" y="250"/>
                    <a:pt x="75" y="228"/>
                  </a:cubicBezTo>
                  <a:cubicBezTo>
                    <a:pt x="69" y="219"/>
                    <a:pt x="66" y="208"/>
                    <a:pt x="67" y="196"/>
                  </a:cubicBezTo>
                  <a:cubicBezTo>
                    <a:pt x="36" y="194"/>
                    <a:pt x="15" y="166"/>
                    <a:pt x="19" y="135"/>
                  </a:cubicBezTo>
                  <a:cubicBezTo>
                    <a:pt x="19" y="135"/>
                    <a:pt x="19" y="134"/>
                    <a:pt x="19" y="134"/>
                  </a:cubicBezTo>
                  <a:cubicBezTo>
                    <a:pt x="5" y="125"/>
                    <a:pt x="0" y="106"/>
                    <a:pt x="9" y="90"/>
                  </a:cubicBezTo>
                  <a:cubicBezTo>
                    <a:pt x="14" y="82"/>
                    <a:pt x="22" y="76"/>
                    <a:pt x="32" y="75"/>
                  </a:cubicBezTo>
                  <a:cubicBezTo>
                    <a:pt x="25" y="58"/>
                    <a:pt x="34" y="40"/>
                    <a:pt x="50" y="32"/>
                  </a:cubicBezTo>
                  <a:cubicBezTo>
                    <a:pt x="59" y="28"/>
                    <a:pt x="70" y="29"/>
                    <a:pt x="78" y="34"/>
                  </a:cubicBezTo>
                  <a:lnTo>
                    <a:pt x="79" y="33"/>
                  </a:lnTo>
                  <a:close/>
                </a:path>
              </a:pathLst>
            </a:custGeom>
            <a:solidFill>
              <a:srgbClr val="984807"/>
            </a:solidFill>
            <a:ln w="0">
              <a:solidFill>
                <a:srgbClr val="000000"/>
              </a:solidFill>
              <a:round/>
              <a:headEnd/>
              <a:tailEnd/>
            </a:ln>
          </p:spPr>
          <p:txBody>
            <a:bodyPr/>
            <a:lstStyle/>
            <a:p>
              <a:endParaRPr lang="ru-RU"/>
            </a:p>
          </p:txBody>
        </p:sp>
        <p:sp>
          <p:nvSpPr>
            <p:cNvPr id="28905" name="Freeform 103"/>
            <p:cNvSpPr>
              <a:spLocks/>
            </p:cNvSpPr>
            <p:nvPr/>
          </p:nvSpPr>
          <p:spPr bwMode="auto">
            <a:xfrm>
              <a:off x="6521451" y="2284413"/>
              <a:ext cx="80963" cy="114300"/>
            </a:xfrm>
            <a:custGeom>
              <a:avLst/>
              <a:gdLst>
                <a:gd name="T0" fmla="*/ 2147483647 w 51"/>
                <a:gd name="T1" fmla="*/ 2147483647 h 72"/>
                <a:gd name="T2" fmla="*/ 0 w 51"/>
                <a:gd name="T3" fmla="*/ 2147483647 h 72"/>
                <a:gd name="T4" fmla="*/ 0 w 51"/>
                <a:gd name="T5" fmla="*/ 2147483647 h 72"/>
                <a:gd name="T6" fmla="*/ 2147483647 w 51"/>
                <a:gd name="T7" fmla="*/ 0 h 72"/>
                <a:gd name="T8" fmla="*/ 2147483647 w 51"/>
                <a:gd name="T9" fmla="*/ 2147483647 h 72"/>
                <a:gd name="T10" fmla="*/ 2147483647 w 51"/>
                <a:gd name="T11" fmla="*/ 2147483647 h 72"/>
                <a:gd name="T12" fmla="*/ 2147483647 w 51"/>
                <a:gd name="T13" fmla="*/ 2147483647 h 72"/>
                <a:gd name="T14" fmla="*/ 0 60000 65536"/>
                <a:gd name="T15" fmla="*/ 0 60000 65536"/>
                <a:gd name="T16" fmla="*/ 0 60000 65536"/>
                <a:gd name="T17" fmla="*/ 0 60000 65536"/>
                <a:gd name="T18" fmla="*/ 0 60000 65536"/>
                <a:gd name="T19" fmla="*/ 0 60000 65536"/>
                <a:gd name="T20" fmla="*/ 0 60000 65536"/>
                <a:gd name="T21" fmla="*/ 0 w 51"/>
                <a:gd name="T22" fmla="*/ 0 h 72"/>
                <a:gd name="T23" fmla="*/ 51 w 51"/>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72">
                  <a:moveTo>
                    <a:pt x="25" y="72"/>
                  </a:moveTo>
                  <a:lnTo>
                    <a:pt x="0" y="58"/>
                  </a:lnTo>
                  <a:lnTo>
                    <a:pt x="0" y="15"/>
                  </a:lnTo>
                  <a:lnTo>
                    <a:pt x="25" y="0"/>
                  </a:lnTo>
                  <a:lnTo>
                    <a:pt x="51" y="15"/>
                  </a:lnTo>
                  <a:lnTo>
                    <a:pt x="51" y="58"/>
                  </a:lnTo>
                  <a:lnTo>
                    <a:pt x="25" y="72"/>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906" name="Freeform 104"/>
            <p:cNvSpPr>
              <a:spLocks noEditPoints="1"/>
            </p:cNvSpPr>
            <p:nvPr/>
          </p:nvSpPr>
          <p:spPr bwMode="auto">
            <a:xfrm>
              <a:off x="6515101" y="2278063"/>
              <a:ext cx="92075" cy="128587"/>
            </a:xfrm>
            <a:custGeom>
              <a:avLst/>
              <a:gdLst>
                <a:gd name="T0" fmla="*/ 2147483647 w 128"/>
                <a:gd name="T1" fmla="*/ 2147483647 h 177"/>
                <a:gd name="T2" fmla="*/ 2147483647 w 128"/>
                <a:gd name="T3" fmla="*/ 2147483647 h 177"/>
                <a:gd name="T4" fmla="*/ 2147483647 w 128"/>
                <a:gd name="T5" fmla="*/ 2147483647 h 177"/>
                <a:gd name="T6" fmla="*/ 0 w 128"/>
                <a:gd name="T7" fmla="*/ 2147483647 h 177"/>
                <a:gd name="T8" fmla="*/ 0 w 128"/>
                <a:gd name="T9" fmla="*/ 2147483647 h 177"/>
                <a:gd name="T10" fmla="*/ 2147483647 w 128"/>
                <a:gd name="T11" fmla="*/ 2147483647 h 177"/>
                <a:gd name="T12" fmla="*/ 2147483647 w 128"/>
                <a:gd name="T13" fmla="*/ 2147483647 h 177"/>
                <a:gd name="T14" fmla="*/ 2147483647 w 128"/>
                <a:gd name="T15" fmla="*/ 2147483647 h 177"/>
                <a:gd name="T16" fmla="*/ 2147483647 w 128"/>
                <a:gd name="T17" fmla="*/ 2147483647 h 177"/>
                <a:gd name="T18" fmla="*/ 2147483647 w 128"/>
                <a:gd name="T19" fmla="*/ 2147483647 h 177"/>
                <a:gd name="T20" fmla="*/ 2147483647 w 128"/>
                <a:gd name="T21" fmla="*/ 2147483647 h 177"/>
                <a:gd name="T22" fmla="*/ 2147483647 w 128"/>
                <a:gd name="T23" fmla="*/ 2147483647 h 177"/>
                <a:gd name="T24" fmla="*/ 2147483647 w 128"/>
                <a:gd name="T25" fmla="*/ 2147483647 h 177"/>
                <a:gd name="T26" fmla="*/ 2147483647 w 128"/>
                <a:gd name="T27" fmla="*/ 2147483647 h 177"/>
                <a:gd name="T28" fmla="*/ 2147483647 w 128"/>
                <a:gd name="T29" fmla="*/ 2147483647 h 177"/>
                <a:gd name="T30" fmla="*/ 2147483647 w 128"/>
                <a:gd name="T31" fmla="*/ 2147483647 h 177"/>
                <a:gd name="T32" fmla="*/ 2147483647 w 128"/>
                <a:gd name="T33" fmla="*/ 2147483647 h 177"/>
                <a:gd name="T34" fmla="*/ 2147483647 w 128"/>
                <a:gd name="T35" fmla="*/ 2147483647 h 177"/>
                <a:gd name="T36" fmla="*/ 2147483647 w 128"/>
                <a:gd name="T37" fmla="*/ 2147483647 h 177"/>
                <a:gd name="T38" fmla="*/ 2147483647 w 128"/>
                <a:gd name="T39" fmla="*/ 2147483647 h 177"/>
                <a:gd name="T40" fmla="*/ 2147483647 w 128"/>
                <a:gd name="T41" fmla="*/ 2147483647 h 177"/>
                <a:gd name="T42" fmla="*/ 2147483647 w 128"/>
                <a:gd name="T43" fmla="*/ 2147483647 h 177"/>
                <a:gd name="T44" fmla="*/ 2147483647 w 128"/>
                <a:gd name="T45" fmla="*/ 2147483647 h 177"/>
                <a:gd name="T46" fmla="*/ 2147483647 w 128"/>
                <a:gd name="T47" fmla="*/ 2147483647 h 177"/>
                <a:gd name="T48" fmla="*/ 2147483647 w 128"/>
                <a:gd name="T49" fmla="*/ 2147483647 h 177"/>
                <a:gd name="T50" fmla="*/ 2147483647 w 128"/>
                <a:gd name="T51" fmla="*/ 2147483647 h 1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77"/>
                <a:gd name="T80" fmla="*/ 128 w 128"/>
                <a:gd name="T81" fmla="*/ 177 h 1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77">
                  <a:moveTo>
                    <a:pt x="68" y="175"/>
                  </a:moveTo>
                  <a:cubicBezTo>
                    <a:pt x="66" y="177"/>
                    <a:pt x="63" y="177"/>
                    <a:pt x="60" y="175"/>
                  </a:cubicBezTo>
                  <a:lnTo>
                    <a:pt x="4" y="143"/>
                  </a:lnTo>
                  <a:cubicBezTo>
                    <a:pt x="2" y="142"/>
                    <a:pt x="0" y="139"/>
                    <a:pt x="0" y="136"/>
                  </a:cubicBezTo>
                  <a:lnTo>
                    <a:pt x="0" y="40"/>
                  </a:lnTo>
                  <a:cubicBezTo>
                    <a:pt x="0" y="38"/>
                    <a:pt x="2" y="35"/>
                    <a:pt x="4" y="34"/>
                  </a:cubicBezTo>
                  <a:lnTo>
                    <a:pt x="60" y="2"/>
                  </a:lnTo>
                  <a:cubicBezTo>
                    <a:pt x="63" y="0"/>
                    <a:pt x="66" y="0"/>
                    <a:pt x="68" y="2"/>
                  </a:cubicBezTo>
                  <a:lnTo>
                    <a:pt x="124" y="34"/>
                  </a:lnTo>
                  <a:cubicBezTo>
                    <a:pt x="127" y="35"/>
                    <a:pt x="128" y="38"/>
                    <a:pt x="128" y="40"/>
                  </a:cubicBezTo>
                  <a:lnTo>
                    <a:pt x="128" y="136"/>
                  </a:lnTo>
                  <a:cubicBezTo>
                    <a:pt x="128" y="139"/>
                    <a:pt x="127" y="142"/>
                    <a:pt x="124" y="143"/>
                  </a:cubicBezTo>
                  <a:lnTo>
                    <a:pt x="68" y="175"/>
                  </a:lnTo>
                  <a:close/>
                  <a:moveTo>
                    <a:pt x="116" y="130"/>
                  </a:moveTo>
                  <a:lnTo>
                    <a:pt x="112" y="136"/>
                  </a:lnTo>
                  <a:lnTo>
                    <a:pt x="112" y="40"/>
                  </a:lnTo>
                  <a:lnTo>
                    <a:pt x="116" y="47"/>
                  </a:lnTo>
                  <a:lnTo>
                    <a:pt x="60" y="15"/>
                  </a:lnTo>
                  <a:lnTo>
                    <a:pt x="68" y="15"/>
                  </a:lnTo>
                  <a:lnTo>
                    <a:pt x="12" y="47"/>
                  </a:lnTo>
                  <a:lnTo>
                    <a:pt x="16" y="40"/>
                  </a:lnTo>
                  <a:lnTo>
                    <a:pt x="16" y="136"/>
                  </a:lnTo>
                  <a:lnTo>
                    <a:pt x="12" y="130"/>
                  </a:lnTo>
                  <a:lnTo>
                    <a:pt x="68" y="162"/>
                  </a:lnTo>
                  <a:lnTo>
                    <a:pt x="60" y="162"/>
                  </a:lnTo>
                  <a:lnTo>
                    <a:pt x="116" y="130"/>
                  </a:lnTo>
                  <a:close/>
                </a:path>
              </a:pathLst>
            </a:custGeom>
            <a:solidFill>
              <a:srgbClr val="000000"/>
            </a:solidFill>
            <a:ln w="0">
              <a:solidFill>
                <a:srgbClr val="000000"/>
              </a:solidFill>
              <a:round/>
              <a:headEnd/>
              <a:tailEnd/>
            </a:ln>
          </p:spPr>
          <p:txBody>
            <a:bodyPr/>
            <a:lstStyle/>
            <a:p>
              <a:endParaRPr lang="ru-RU"/>
            </a:p>
          </p:txBody>
        </p:sp>
        <p:sp>
          <p:nvSpPr>
            <p:cNvPr id="28907" name="Freeform 105"/>
            <p:cNvSpPr>
              <a:spLocks/>
            </p:cNvSpPr>
            <p:nvPr/>
          </p:nvSpPr>
          <p:spPr bwMode="auto">
            <a:xfrm>
              <a:off x="6918326" y="2682875"/>
              <a:ext cx="173038" cy="160337"/>
            </a:xfrm>
            <a:custGeom>
              <a:avLst/>
              <a:gdLst>
                <a:gd name="T0" fmla="*/ 0 w 109"/>
                <a:gd name="T1" fmla="*/ 2147483647 h 101"/>
                <a:gd name="T2" fmla="*/ 2147483647 w 109"/>
                <a:gd name="T3" fmla="*/ 2147483647 h 101"/>
                <a:gd name="T4" fmla="*/ 2147483647 w 109"/>
                <a:gd name="T5" fmla="*/ 0 h 101"/>
                <a:gd name="T6" fmla="*/ 2147483647 w 109"/>
                <a:gd name="T7" fmla="*/ 2147483647 h 101"/>
                <a:gd name="T8" fmla="*/ 2147483647 w 109"/>
                <a:gd name="T9" fmla="*/ 2147483647 h 101"/>
                <a:gd name="T10" fmla="*/ 2147483647 w 109"/>
                <a:gd name="T11" fmla="*/ 2147483647 h 101"/>
                <a:gd name="T12" fmla="*/ 0 w 109"/>
                <a:gd name="T13" fmla="*/ 2147483647 h 101"/>
                <a:gd name="T14" fmla="*/ 0 60000 65536"/>
                <a:gd name="T15" fmla="*/ 0 60000 65536"/>
                <a:gd name="T16" fmla="*/ 0 60000 65536"/>
                <a:gd name="T17" fmla="*/ 0 60000 65536"/>
                <a:gd name="T18" fmla="*/ 0 60000 65536"/>
                <a:gd name="T19" fmla="*/ 0 60000 65536"/>
                <a:gd name="T20" fmla="*/ 0 60000 65536"/>
                <a:gd name="T21" fmla="*/ 0 w 109"/>
                <a:gd name="T22" fmla="*/ 0 h 101"/>
                <a:gd name="T23" fmla="*/ 109 w 109"/>
                <a:gd name="T24" fmla="*/ 101 h 10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 h="101">
                  <a:moveTo>
                    <a:pt x="0" y="95"/>
                  </a:moveTo>
                  <a:lnTo>
                    <a:pt x="2" y="53"/>
                  </a:lnTo>
                  <a:lnTo>
                    <a:pt x="67" y="0"/>
                  </a:lnTo>
                  <a:lnTo>
                    <a:pt x="109" y="7"/>
                  </a:lnTo>
                  <a:lnTo>
                    <a:pt x="107" y="48"/>
                  </a:lnTo>
                  <a:lnTo>
                    <a:pt x="42" y="101"/>
                  </a:lnTo>
                  <a:lnTo>
                    <a:pt x="0" y="95"/>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908" name="Freeform 106"/>
            <p:cNvSpPr>
              <a:spLocks noEditPoints="1"/>
            </p:cNvSpPr>
            <p:nvPr/>
          </p:nvSpPr>
          <p:spPr bwMode="auto">
            <a:xfrm>
              <a:off x="6913563" y="2676525"/>
              <a:ext cx="182563" cy="173037"/>
            </a:xfrm>
            <a:custGeom>
              <a:avLst/>
              <a:gdLst>
                <a:gd name="T0" fmla="*/ 2147483647 w 256"/>
                <a:gd name="T1" fmla="*/ 2147483647 h 241"/>
                <a:gd name="T2" fmla="*/ 0 w 256"/>
                <a:gd name="T3" fmla="*/ 2147483647 h 241"/>
                <a:gd name="T4" fmla="*/ 2147483647 w 256"/>
                <a:gd name="T5" fmla="*/ 2147483647 h 241"/>
                <a:gd name="T6" fmla="*/ 2147483647 w 256"/>
                <a:gd name="T7" fmla="*/ 2147483647 h 241"/>
                <a:gd name="T8" fmla="*/ 2147483647 w 256"/>
                <a:gd name="T9" fmla="*/ 2147483647 h 241"/>
                <a:gd name="T10" fmla="*/ 2147483647 w 256"/>
                <a:gd name="T11" fmla="*/ 0 h 241"/>
                <a:gd name="T12" fmla="*/ 2147483647 w 256"/>
                <a:gd name="T13" fmla="*/ 2147483647 h 241"/>
                <a:gd name="T14" fmla="*/ 2147483647 w 256"/>
                <a:gd name="T15" fmla="*/ 2147483647 h 241"/>
                <a:gd name="T16" fmla="*/ 2147483647 w 256"/>
                <a:gd name="T17" fmla="*/ 2147483647 h 241"/>
                <a:gd name="T18" fmla="*/ 2147483647 w 256"/>
                <a:gd name="T19" fmla="*/ 2147483647 h 241"/>
                <a:gd name="T20" fmla="*/ 2147483647 w 256"/>
                <a:gd name="T21" fmla="*/ 2147483647 h 241"/>
                <a:gd name="T22" fmla="*/ 2147483647 w 256"/>
                <a:gd name="T23" fmla="*/ 2147483647 h 241"/>
                <a:gd name="T24" fmla="*/ 2147483647 w 256"/>
                <a:gd name="T25" fmla="*/ 2147483647 h 241"/>
                <a:gd name="T26" fmla="*/ 2147483647 w 256"/>
                <a:gd name="T27" fmla="*/ 2147483647 h 241"/>
                <a:gd name="T28" fmla="*/ 2147483647 w 256"/>
                <a:gd name="T29" fmla="*/ 2147483647 h 241"/>
                <a:gd name="T30" fmla="*/ 2147483647 w 256"/>
                <a:gd name="T31" fmla="*/ 2147483647 h 241"/>
                <a:gd name="T32" fmla="*/ 2147483647 w 256"/>
                <a:gd name="T33" fmla="*/ 2147483647 h 241"/>
                <a:gd name="T34" fmla="*/ 2147483647 w 256"/>
                <a:gd name="T35" fmla="*/ 2147483647 h 241"/>
                <a:gd name="T36" fmla="*/ 2147483647 w 256"/>
                <a:gd name="T37" fmla="*/ 2147483647 h 241"/>
                <a:gd name="T38" fmla="*/ 2147483647 w 256"/>
                <a:gd name="T39" fmla="*/ 2147483647 h 241"/>
                <a:gd name="T40" fmla="*/ 2147483647 w 256"/>
                <a:gd name="T41" fmla="*/ 2147483647 h 241"/>
                <a:gd name="T42" fmla="*/ 2147483647 w 256"/>
                <a:gd name="T43" fmla="*/ 2147483647 h 241"/>
                <a:gd name="T44" fmla="*/ 2147483647 w 256"/>
                <a:gd name="T45" fmla="*/ 2147483647 h 241"/>
                <a:gd name="T46" fmla="*/ 2147483647 w 256"/>
                <a:gd name="T47" fmla="*/ 2147483647 h 241"/>
                <a:gd name="T48" fmla="*/ 2147483647 w 256"/>
                <a:gd name="T49" fmla="*/ 2147483647 h 241"/>
                <a:gd name="T50" fmla="*/ 2147483647 w 256"/>
                <a:gd name="T51" fmla="*/ 2147483647 h 2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6"/>
                <a:gd name="T79" fmla="*/ 0 h 241"/>
                <a:gd name="T80" fmla="*/ 256 w 256"/>
                <a:gd name="T81" fmla="*/ 241 h 2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6" h="241">
                  <a:moveTo>
                    <a:pt x="7" y="226"/>
                  </a:moveTo>
                  <a:cubicBezTo>
                    <a:pt x="3" y="225"/>
                    <a:pt x="0" y="221"/>
                    <a:pt x="0" y="217"/>
                  </a:cubicBezTo>
                  <a:lnTo>
                    <a:pt x="4" y="124"/>
                  </a:lnTo>
                  <a:cubicBezTo>
                    <a:pt x="4" y="122"/>
                    <a:pt x="6" y="120"/>
                    <a:pt x="7" y="119"/>
                  </a:cubicBezTo>
                  <a:lnTo>
                    <a:pt x="151" y="2"/>
                  </a:lnTo>
                  <a:cubicBezTo>
                    <a:pt x="153" y="0"/>
                    <a:pt x="155" y="0"/>
                    <a:pt x="158" y="0"/>
                  </a:cubicBezTo>
                  <a:lnTo>
                    <a:pt x="249" y="15"/>
                  </a:lnTo>
                  <a:cubicBezTo>
                    <a:pt x="253" y="15"/>
                    <a:pt x="256" y="19"/>
                    <a:pt x="256" y="23"/>
                  </a:cubicBezTo>
                  <a:lnTo>
                    <a:pt x="252" y="116"/>
                  </a:lnTo>
                  <a:cubicBezTo>
                    <a:pt x="252" y="118"/>
                    <a:pt x="251" y="120"/>
                    <a:pt x="249" y="122"/>
                  </a:cubicBezTo>
                  <a:lnTo>
                    <a:pt x="105" y="239"/>
                  </a:lnTo>
                  <a:cubicBezTo>
                    <a:pt x="103" y="240"/>
                    <a:pt x="101" y="241"/>
                    <a:pt x="99" y="240"/>
                  </a:cubicBezTo>
                  <a:lnTo>
                    <a:pt x="7" y="226"/>
                  </a:lnTo>
                  <a:close/>
                  <a:moveTo>
                    <a:pt x="101" y="225"/>
                  </a:moveTo>
                  <a:lnTo>
                    <a:pt x="95" y="226"/>
                  </a:lnTo>
                  <a:lnTo>
                    <a:pt x="239" y="109"/>
                  </a:lnTo>
                  <a:lnTo>
                    <a:pt x="236" y="115"/>
                  </a:lnTo>
                  <a:lnTo>
                    <a:pt x="240" y="22"/>
                  </a:lnTo>
                  <a:lnTo>
                    <a:pt x="247" y="31"/>
                  </a:lnTo>
                  <a:lnTo>
                    <a:pt x="155" y="16"/>
                  </a:lnTo>
                  <a:lnTo>
                    <a:pt x="161" y="14"/>
                  </a:lnTo>
                  <a:lnTo>
                    <a:pt x="17" y="131"/>
                  </a:lnTo>
                  <a:lnTo>
                    <a:pt x="20" y="125"/>
                  </a:lnTo>
                  <a:lnTo>
                    <a:pt x="16" y="218"/>
                  </a:lnTo>
                  <a:lnTo>
                    <a:pt x="9" y="210"/>
                  </a:lnTo>
                  <a:lnTo>
                    <a:pt x="101" y="225"/>
                  </a:lnTo>
                  <a:close/>
                </a:path>
              </a:pathLst>
            </a:custGeom>
            <a:solidFill>
              <a:srgbClr val="000000"/>
            </a:solidFill>
            <a:ln w="0">
              <a:solidFill>
                <a:srgbClr val="000000"/>
              </a:solidFill>
              <a:round/>
              <a:headEnd/>
              <a:tailEnd/>
            </a:ln>
          </p:spPr>
          <p:txBody>
            <a:bodyPr/>
            <a:lstStyle/>
            <a:p>
              <a:endParaRPr lang="ru-RU"/>
            </a:p>
          </p:txBody>
        </p:sp>
        <p:sp>
          <p:nvSpPr>
            <p:cNvPr id="28909" name="Freeform 107"/>
            <p:cNvSpPr>
              <a:spLocks/>
            </p:cNvSpPr>
            <p:nvPr/>
          </p:nvSpPr>
          <p:spPr bwMode="auto">
            <a:xfrm>
              <a:off x="6842126" y="2606675"/>
              <a:ext cx="149225" cy="68262"/>
            </a:xfrm>
            <a:custGeom>
              <a:avLst/>
              <a:gdLst>
                <a:gd name="T0" fmla="*/ 0 w 94"/>
                <a:gd name="T1" fmla="*/ 2147483647 h 43"/>
                <a:gd name="T2" fmla="*/ 2147483647 w 94"/>
                <a:gd name="T3" fmla="*/ 0 h 43"/>
                <a:gd name="T4" fmla="*/ 2147483647 w 94"/>
                <a:gd name="T5" fmla="*/ 0 h 43"/>
                <a:gd name="T6" fmla="*/ 2147483647 w 94"/>
                <a:gd name="T7" fmla="*/ 2147483647 h 43"/>
                <a:gd name="T8" fmla="*/ 2147483647 w 94"/>
                <a:gd name="T9" fmla="*/ 2147483647 h 43"/>
                <a:gd name="T10" fmla="*/ 2147483647 w 94"/>
                <a:gd name="T11" fmla="*/ 2147483647 h 43"/>
                <a:gd name="T12" fmla="*/ 0 w 94"/>
                <a:gd name="T13" fmla="*/ 2147483647 h 43"/>
                <a:gd name="T14" fmla="*/ 0 60000 65536"/>
                <a:gd name="T15" fmla="*/ 0 60000 65536"/>
                <a:gd name="T16" fmla="*/ 0 60000 65536"/>
                <a:gd name="T17" fmla="*/ 0 60000 65536"/>
                <a:gd name="T18" fmla="*/ 0 60000 65536"/>
                <a:gd name="T19" fmla="*/ 0 60000 65536"/>
                <a:gd name="T20" fmla="*/ 0 60000 65536"/>
                <a:gd name="T21" fmla="*/ 0 w 94"/>
                <a:gd name="T22" fmla="*/ 0 h 43"/>
                <a:gd name="T23" fmla="*/ 94 w 94"/>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43">
                  <a:moveTo>
                    <a:pt x="0" y="21"/>
                  </a:moveTo>
                  <a:lnTo>
                    <a:pt x="19" y="0"/>
                  </a:lnTo>
                  <a:lnTo>
                    <a:pt x="76" y="0"/>
                  </a:lnTo>
                  <a:lnTo>
                    <a:pt x="94" y="21"/>
                  </a:lnTo>
                  <a:lnTo>
                    <a:pt x="76" y="43"/>
                  </a:lnTo>
                  <a:lnTo>
                    <a:pt x="19" y="43"/>
                  </a:lnTo>
                  <a:lnTo>
                    <a:pt x="0" y="21"/>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910" name="Freeform 108"/>
            <p:cNvSpPr>
              <a:spLocks noEditPoints="1"/>
            </p:cNvSpPr>
            <p:nvPr/>
          </p:nvSpPr>
          <p:spPr bwMode="auto">
            <a:xfrm>
              <a:off x="6837363" y="2600325"/>
              <a:ext cx="160338" cy="80962"/>
            </a:xfrm>
            <a:custGeom>
              <a:avLst/>
              <a:gdLst>
                <a:gd name="T0" fmla="*/ 2147483647 w 225"/>
                <a:gd name="T1" fmla="*/ 2147483647 h 112"/>
                <a:gd name="T2" fmla="*/ 2147483647 w 225"/>
                <a:gd name="T3" fmla="*/ 2147483647 h 112"/>
                <a:gd name="T4" fmla="*/ 2147483647 w 225"/>
                <a:gd name="T5" fmla="*/ 2147483647 h 112"/>
                <a:gd name="T6" fmla="*/ 2147483647 w 225"/>
                <a:gd name="T7" fmla="*/ 0 h 112"/>
                <a:gd name="T8" fmla="*/ 2147483647 w 225"/>
                <a:gd name="T9" fmla="*/ 0 h 112"/>
                <a:gd name="T10" fmla="*/ 2147483647 w 225"/>
                <a:gd name="T11" fmla="*/ 2147483647 h 112"/>
                <a:gd name="T12" fmla="*/ 2147483647 w 225"/>
                <a:gd name="T13" fmla="*/ 2147483647 h 112"/>
                <a:gd name="T14" fmla="*/ 2147483647 w 225"/>
                <a:gd name="T15" fmla="*/ 2147483647 h 112"/>
                <a:gd name="T16" fmla="*/ 2147483647 w 225"/>
                <a:gd name="T17" fmla="*/ 2147483647 h 112"/>
                <a:gd name="T18" fmla="*/ 2147483647 w 225"/>
                <a:gd name="T19" fmla="*/ 2147483647 h 112"/>
                <a:gd name="T20" fmla="*/ 2147483647 w 225"/>
                <a:gd name="T21" fmla="*/ 2147483647 h 112"/>
                <a:gd name="T22" fmla="*/ 2147483647 w 225"/>
                <a:gd name="T23" fmla="*/ 2147483647 h 112"/>
                <a:gd name="T24" fmla="*/ 2147483647 w 225"/>
                <a:gd name="T25" fmla="*/ 2147483647 h 112"/>
                <a:gd name="T26" fmla="*/ 2147483647 w 225"/>
                <a:gd name="T27" fmla="*/ 2147483647 h 112"/>
                <a:gd name="T28" fmla="*/ 2147483647 w 225"/>
                <a:gd name="T29" fmla="*/ 2147483647 h 112"/>
                <a:gd name="T30" fmla="*/ 2147483647 w 225"/>
                <a:gd name="T31" fmla="*/ 2147483647 h 112"/>
                <a:gd name="T32" fmla="*/ 2147483647 w 225"/>
                <a:gd name="T33" fmla="*/ 2147483647 h 112"/>
                <a:gd name="T34" fmla="*/ 2147483647 w 225"/>
                <a:gd name="T35" fmla="*/ 2147483647 h 112"/>
                <a:gd name="T36" fmla="*/ 2147483647 w 225"/>
                <a:gd name="T37" fmla="*/ 2147483647 h 112"/>
                <a:gd name="T38" fmla="*/ 2147483647 w 225"/>
                <a:gd name="T39" fmla="*/ 2147483647 h 112"/>
                <a:gd name="T40" fmla="*/ 2147483647 w 225"/>
                <a:gd name="T41" fmla="*/ 2147483647 h 112"/>
                <a:gd name="T42" fmla="*/ 2147483647 w 225"/>
                <a:gd name="T43" fmla="*/ 2147483647 h 112"/>
                <a:gd name="T44" fmla="*/ 2147483647 w 225"/>
                <a:gd name="T45" fmla="*/ 2147483647 h 112"/>
                <a:gd name="T46" fmla="*/ 2147483647 w 225"/>
                <a:gd name="T47" fmla="*/ 2147483647 h 112"/>
                <a:gd name="T48" fmla="*/ 2147483647 w 225"/>
                <a:gd name="T49" fmla="*/ 2147483647 h 112"/>
                <a:gd name="T50" fmla="*/ 2147483647 w 225"/>
                <a:gd name="T51" fmla="*/ 2147483647 h 1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5"/>
                <a:gd name="T79" fmla="*/ 0 h 112"/>
                <a:gd name="T80" fmla="*/ 225 w 225"/>
                <a:gd name="T81" fmla="*/ 112 h 1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5" h="112">
                  <a:moveTo>
                    <a:pt x="2" y="62"/>
                  </a:moveTo>
                  <a:cubicBezTo>
                    <a:pt x="0" y="59"/>
                    <a:pt x="0" y="54"/>
                    <a:pt x="2" y="51"/>
                  </a:cubicBezTo>
                  <a:lnTo>
                    <a:pt x="44" y="3"/>
                  </a:lnTo>
                  <a:cubicBezTo>
                    <a:pt x="46" y="1"/>
                    <a:pt x="48" y="0"/>
                    <a:pt x="50" y="0"/>
                  </a:cubicBezTo>
                  <a:lnTo>
                    <a:pt x="175" y="0"/>
                  </a:lnTo>
                  <a:cubicBezTo>
                    <a:pt x="177" y="0"/>
                    <a:pt x="179" y="1"/>
                    <a:pt x="181" y="3"/>
                  </a:cubicBezTo>
                  <a:lnTo>
                    <a:pt x="223" y="51"/>
                  </a:lnTo>
                  <a:cubicBezTo>
                    <a:pt x="225" y="54"/>
                    <a:pt x="225" y="59"/>
                    <a:pt x="223" y="62"/>
                  </a:cubicBezTo>
                  <a:lnTo>
                    <a:pt x="181" y="110"/>
                  </a:lnTo>
                  <a:cubicBezTo>
                    <a:pt x="179" y="111"/>
                    <a:pt x="177" y="112"/>
                    <a:pt x="175" y="112"/>
                  </a:cubicBezTo>
                  <a:lnTo>
                    <a:pt x="50" y="112"/>
                  </a:lnTo>
                  <a:cubicBezTo>
                    <a:pt x="48" y="112"/>
                    <a:pt x="46" y="111"/>
                    <a:pt x="44" y="110"/>
                  </a:cubicBezTo>
                  <a:lnTo>
                    <a:pt x="2" y="62"/>
                  </a:lnTo>
                  <a:close/>
                  <a:moveTo>
                    <a:pt x="56" y="99"/>
                  </a:moveTo>
                  <a:lnTo>
                    <a:pt x="50" y="96"/>
                  </a:lnTo>
                  <a:lnTo>
                    <a:pt x="175" y="96"/>
                  </a:lnTo>
                  <a:lnTo>
                    <a:pt x="169" y="99"/>
                  </a:lnTo>
                  <a:lnTo>
                    <a:pt x="210" y="51"/>
                  </a:lnTo>
                  <a:lnTo>
                    <a:pt x="210" y="62"/>
                  </a:lnTo>
                  <a:lnTo>
                    <a:pt x="169" y="14"/>
                  </a:lnTo>
                  <a:lnTo>
                    <a:pt x="175" y="16"/>
                  </a:lnTo>
                  <a:lnTo>
                    <a:pt x="50" y="16"/>
                  </a:lnTo>
                  <a:lnTo>
                    <a:pt x="56" y="14"/>
                  </a:lnTo>
                  <a:lnTo>
                    <a:pt x="15" y="62"/>
                  </a:lnTo>
                  <a:lnTo>
                    <a:pt x="15" y="51"/>
                  </a:lnTo>
                  <a:lnTo>
                    <a:pt x="56" y="99"/>
                  </a:lnTo>
                  <a:close/>
                </a:path>
              </a:pathLst>
            </a:custGeom>
            <a:solidFill>
              <a:srgbClr val="000000"/>
            </a:solidFill>
            <a:ln w="0">
              <a:solidFill>
                <a:srgbClr val="000000"/>
              </a:solidFill>
              <a:round/>
              <a:headEnd/>
              <a:tailEnd/>
            </a:ln>
          </p:spPr>
          <p:txBody>
            <a:bodyPr/>
            <a:lstStyle/>
            <a:p>
              <a:endParaRPr lang="ru-RU"/>
            </a:p>
          </p:txBody>
        </p:sp>
      </p:grpSp>
      <p:grpSp>
        <p:nvGrpSpPr>
          <p:cNvPr id="28677" name="Group 123"/>
          <p:cNvGrpSpPr>
            <a:grpSpLocks noChangeAspect="1"/>
          </p:cNvGrpSpPr>
          <p:nvPr/>
        </p:nvGrpSpPr>
        <p:grpSpPr bwMode="auto">
          <a:xfrm>
            <a:off x="187325" y="676275"/>
            <a:ext cx="4035425" cy="3422650"/>
            <a:chOff x="118" y="426"/>
            <a:chExt cx="2542" cy="2156"/>
          </a:xfrm>
        </p:grpSpPr>
        <p:sp>
          <p:nvSpPr>
            <p:cNvPr id="28678" name="AutoShape 122"/>
            <p:cNvSpPr>
              <a:spLocks noChangeAspect="1" noChangeArrowheads="1" noTextEdit="1"/>
            </p:cNvSpPr>
            <p:nvPr/>
          </p:nvSpPr>
          <p:spPr bwMode="auto">
            <a:xfrm>
              <a:off x="118" y="426"/>
              <a:ext cx="2542" cy="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pic>
          <p:nvPicPr>
            <p:cNvPr id="28679" name="Picture 12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29" y="904"/>
              <a:ext cx="54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Freeform 125"/>
            <p:cNvSpPr>
              <a:spLocks noEditPoints="1"/>
            </p:cNvSpPr>
            <p:nvPr/>
          </p:nvSpPr>
          <p:spPr bwMode="auto">
            <a:xfrm>
              <a:off x="425" y="900"/>
              <a:ext cx="549" cy="246"/>
            </a:xfrm>
            <a:custGeom>
              <a:avLst/>
              <a:gdLst>
                <a:gd name="T0" fmla="*/ 0 w 1216"/>
                <a:gd name="T1" fmla="*/ 0 h 544"/>
                <a:gd name="T2" fmla="*/ 0 w 1216"/>
                <a:gd name="T3" fmla="*/ 0 h 544"/>
                <a:gd name="T4" fmla="*/ 0 w 1216"/>
                <a:gd name="T5" fmla="*/ 0 h 544"/>
                <a:gd name="T6" fmla="*/ 0 w 1216"/>
                <a:gd name="T7" fmla="*/ 0 h 544"/>
                <a:gd name="T8" fmla="*/ 0 w 1216"/>
                <a:gd name="T9" fmla="*/ 0 h 544"/>
                <a:gd name="T10" fmla="*/ 0 w 1216"/>
                <a:gd name="T11" fmla="*/ 0 h 544"/>
                <a:gd name="T12" fmla="*/ 0 w 1216"/>
                <a:gd name="T13" fmla="*/ 0 h 544"/>
                <a:gd name="T14" fmla="*/ 0 w 1216"/>
                <a:gd name="T15" fmla="*/ 0 h 544"/>
                <a:gd name="T16" fmla="*/ 0 w 1216"/>
                <a:gd name="T17" fmla="*/ 0 h 544"/>
                <a:gd name="T18" fmla="*/ 0 w 1216"/>
                <a:gd name="T19" fmla="*/ 0 h 544"/>
                <a:gd name="T20" fmla="*/ 0 w 1216"/>
                <a:gd name="T21" fmla="*/ 0 h 544"/>
                <a:gd name="T22" fmla="*/ 0 w 1216"/>
                <a:gd name="T23" fmla="*/ 0 h 544"/>
                <a:gd name="T24" fmla="*/ 0 w 1216"/>
                <a:gd name="T25" fmla="*/ 0 h 544"/>
                <a:gd name="T26" fmla="*/ 0 w 1216"/>
                <a:gd name="T27" fmla="*/ 0 h 544"/>
                <a:gd name="T28" fmla="*/ 0 w 1216"/>
                <a:gd name="T29" fmla="*/ 0 h 544"/>
                <a:gd name="T30" fmla="*/ 0 w 1216"/>
                <a:gd name="T31" fmla="*/ 0 h 544"/>
                <a:gd name="T32" fmla="*/ 0 w 1216"/>
                <a:gd name="T33" fmla="*/ 0 h 544"/>
                <a:gd name="T34" fmla="*/ 0 w 1216"/>
                <a:gd name="T35" fmla="*/ 0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44"/>
                <a:gd name="T56" fmla="*/ 1216 w 1216"/>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44">
                  <a:moveTo>
                    <a:pt x="0" y="8"/>
                  </a:moveTo>
                  <a:cubicBezTo>
                    <a:pt x="0" y="4"/>
                    <a:pt x="4" y="0"/>
                    <a:pt x="8" y="0"/>
                  </a:cubicBezTo>
                  <a:lnTo>
                    <a:pt x="1208" y="0"/>
                  </a:lnTo>
                  <a:cubicBezTo>
                    <a:pt x="1213" y="0"/>
                    <a:pt x="1216" y="4"/>
                    <a:pt x="1216" y="8"/>
                  </a:cubicBezTo>
                  <a:lnTo>
                    <a:pt x="1216" y="536"/>
                  </a:lnTo>
                  <a:cubicBezTo>
                    <a:pt x="1216" y="541"/>
                    <a:pt x="1213" y="544"/>
                    <a:pt x="1208" y="544"/>
                  </a:cubicBezTo>
                  <a:lnTo>
                    <a:pt x="8" y="544"/>
                  </a:lnTo>
                  <a:cubicBezTo>
                    <a:pt x="4" y="544"/>
                    <a:pt x="0" y="541"/>
                    <a:pt x="0" y="536"/>
                  </a:cubicBezTo>
                  <a:lnTo>
                    <a:pt x="0" y="8"/>
                  </a:lnTo>
                  <a:close/>
                  <a:moveTo>
                    <a:pt x="16" y="536"/>
                  </a:moveTo>
                  <a:lnTo>
                    <a:pt x="8" y="528"/>
                  </a:lnTo>
                  <a:lnTo>
                    <a:pt x="1208" y="528"/>
                  </a:lnTo>
                  <a:lnTo>
                    <a:pt x="1200" y="536"/>
                  </a:lnTo>
                  <a:lnTo>
                    <a:pt x="1200" y="8"/>
                  </a:lnTo>
                  <a:lnTo>
                    <a:pt x="1208"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pic>
          <p:nvPicPr>
            <p:cNvPr id="28681" name="Picture 12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70" y="904"/>
              <a:ext cx="542"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Freeform 127"/>
            <p:cNvSpPr>
              <a:spLocks noEditPoints="1"/>
            </p:cNvSpPr>
            <p:nvPr/>
          </p:nvSpPr>
          <p:spPr bwMode="auto">
            <a:xfrm>
              <a:off x="967" y="900"/>
              <a:ext cx="548" cy="246"/>
            </a:xfrm>
            <a:custGeom>
              <a:avLst/>
              <a:gdLst>
                <a:gd name="T0" fmla="*/ 0 w 1216"/>
                <a:gd name="T1" fmla="*/ 0 h 544"/>
                <a:gd name="T2" fmla="*/ 0 w 1216"/>
                <a:gd name="T3" fmla="*/ 0 h 544"/>
                <a:gd name="T4" fmla="*/ 0 w 1216"/>
                <a:gd name="T5" fmla="*/ 0 h 544"/>
                <a:gd name="T6" fmla="*/ 0 w 1216"/>
                <a:gd name="T7" fmla="*/ 0 h 544"/>
                <a:gd name="T8" fmla="*/ 0 w 1216"/>
                <a:gd name="T9" fmla="*/ 0 h 544"/>
                <a:gd name="T10" fmla="*/ 0 w 1216"/>
                <a:gd name="T11" fmla="*/ 0 h 544"/>
                <a:gd name="T12" fmla="*/ 0 w 1216"/>
                <a:gd name="T13" fmla="*/ 0 h 544"/>
                <a:gd name="T14" fmla="*/ 0 w 1216"/>
                <a:gd name="T15" fmla="*/ 0 h 544"/>
                <a:gd name="T16" fmla="*/ 0 w 1216"/>
                <a:gd name="T17" fmla="*/ 0 h 544"/>
                <a:gd name="T18" fmla="*/ 0 w 1216"/>
                <a:gd name="T19" fmla="*/ 0 h 544"/>
                <a:gd name="T20" fmla="*/ 0 w 1216"/>
                <a:gd name="T21" fmla="*/ 0 h 544"/>
                <a:gd name="T22" fmla="*/ 0 w 1216"/>
                <a:gd name="T23" fmla="*/ 0 h 544"/>
                <a:gd name="T24" fmla="*/ 0 w 1216"/>
                <a:gd name="T25" fmla="*/ 0 h 544"/>
                <a:gd name="T26" fmla="*/ 0 w 1216"/>
                <a:gd name="T27" fmla="*/ 0 h 544"/>
                <a:gd name="T28" fmla="*/ 0 w 1216"/>
                <a:gd name="T29" fmla="*/ 0 h 544"/>
                <a:gd name="T30" fmla="*/ 0 w 1216"/>
                <a:gd name="T31" fmla="*/ 0 h 544"/>
                <a:gd name="T32" fmla="*/ 0 w 1216"/>
                <a:gd name="T33" fmla="*/ 0 h 544"/>
                <a:gd name="T34" fmla="*/ 0 w 1216"/>
                <a:gd name="T35" fmla="*/ 0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44"/>
                <a:gd name="T56" fmla="*/ 1216 w 1216"/>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44">
                  <a:moveTo>
                    <a:pt x="0" y="8"/>
                  </a:moveTo>
                  <a:cubicBezTo>
                    <a:pt x="0" y="4"/>
                    <a:pt x="4" y="0"/>
                    <a:pt x="8" y="0"/>
                  </a:cubicBezTo>
                  <a:lnTo>
                    <a:pt x="1208" y="0"/>
                  </a:lnTo>
                  <a:cubicBezTo>
                    <a:pt x="1213" y="0"/>
                    <a:pt x="1216" y="4"/>
                    <a:pt x="1216" y="8"/>
                  </a:cubicBezTo>
                  <a:lnTo>
                    <a:pt x="1216" y="536"/>
                  </a:lnTo>
                  <a:cubicBezTo>
                    <a:pt x="1216" y="541"/>
                    <a:pt x="1213" y="544"/>
                    <a:pt x="1208" y="544"/>
                  </a:cubicBezTo>
                  <a:lnTo>
                    <a:pt x="8" y="544"/>
                  </a:lnTo>
                  <a:cubicBezTo>
                    <a:pt x="4" y="544"/>
                    <a:pt x="0" y="541"/>
                    <a:pt x="0" y="536"/>
                  </a:cubicBezTo>
                  <a:lnTo>
                    <a:pt x="0" y="8"/>
                  </a:lnTo>
                  <a:close/>
                  <a:moveTo>
                    <a:pt x="16" y="536"/>
                  </a:moveTo>
                  <a:lnTo>
                    <a:pt x="8" y="528"/>
                  </a:lnTo>
                  <a:lnTo>
                    <a:pt x="1208" y="528"/>
                  </a:lnTo>
                  <a:lnTo>
                    <a:pt x="1200" y="536"/>
                  </a:lnTo>
                  <a:lnTo>
                    <a:pt x="1200" y="8"/>
                  </a:lnTo>
                  <a:lnTo>
                    <a:pt x="1208"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pic>
          <p:nvPicPr>
            <p:cNvPr id="28683" name="Picture 12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5" y="1142"/>
              <a:ext cx="542"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4" name="Freeform 129"/>
            <p:cNvSpPr>
              <a:spLocks noEditPoints="1"/>
            </p:cNvSpPr>
            <p:nvPr/>
          </p:nvSpPr>
          <p:spPr bwMode="auto">
            <a:xfrm>
              <a:off x="122" y="1139"/>
              <a:ext cx="548" cy="246"/>
            </a:xfrm>
            <a:custGeom>
              <a:avLst/>
              <a:gdLst>
                <a:gd name="T0" fmla="*/ 0 w 1216"/>
                <a:gd name="T1" fmla="*/ 0 h 544"/>
                <a:gd name="T2" fmla="*/ 0 w 1216"/>
                <a:gd name="T3" fmla="*/ 0 h 544"/>
                <a:gd name="T4" fmla="*/ 0 w 1216"/>
                <a:gd name="T5" fmla="*/ 0 h 544"/>
                <a:gd name="T6" fmla="*/ 0 w 1216"/>
                <a:gd name="T7" fmla="*/ 0 h 544"/>
                <a:gd name="T8" fmla="*/ 0 w 1216"/>
                <a:gd name="T9" fmla="*/ 0 h 544"/>
                <a:gd name="T10" fmla="*/ 0 w 1216"/>
                <a:gd name="T11" fmla="*/ 0 h 544"/>
                <a:gd name="T12" fmla="*/ 0 w 1216"/>
                <a:gd name="T13" fmla="*/ 0 h 544"/>
                <a:gd name="T14" fmla="*/ 0 w 1216"/>
                <a:gd name="T15" fmla="*/ 0 h 544"/>
                <a:gd name="T16" fmla="*/ 0 w 1216"/>
                <a:gd name="T17" fmla="*/ 0 h 544"/>
                <a:gd name="T18" fmla="*/ 0 w 1216"/>
                <a:gd name="T19" fmla="*/ 0 h 544"/>
                <a:gd name="T20" fmla="*/ 0 w 1216"/>
                <a:gd name="T21" fmla="*/ 0 h 544"/>
                <a:gd name="T22" fmla="*/ 0 w 1216"/>
                <a:gd name="T23" fmla="*/ 0 h 544"/>
                <a:gd name="T24" fmla="*/ 0 w 1216"/>
                <a:gd name="T25" fmla="*/ 0 h 544"/>
                <a:gd name="T26" fmla="*/ 0 w 1216"/>
                <a:gd name="T27" fmla="*/ 0 h 544"/>
                <a:gd name="T28" fmla="*/ 0 w 1216"/>
                <a:gd name="T29" fmla="*/ 0 h 544"/>
                <a:gd name="T30" fmla="*/ 0 w 1216"/>
                <a:gd name="T31" fmla="*/ 0 h 544"/>
                <a:gd name="T32" fmla="*/ 0 w 1216"/>
                <a:gd name="T33" fmla="*/ 0 h 544"/>
                <a:gd name="T34" fmla="*/ 0 w 1216"/>
                <a:gd name="T35" fmla="*/ 0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44"/>
                <a:gd name="T56" fmla="*/ 1216 w 1216"/>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44">
                  <a:moveTo>
                    <a:pt x="0" y="8"/>
                  </a:moveTo>
                  <a:cubicBezTo>
                    <a:pt x="0" y="4"/>
                    <a:pt x="4" y="0"/>
                    <a:pt x="8" y="0"/>
                  </a:cubicBezTo>
                  <a:lnTo>
                    <a:pt x="1208" y="0"/>
                  </a:lnTo>
                  <a:cubicBezTo>
                    <a:pt x="1213" y="0"/>
                    <a:pt x="1216" y="4"/>
                    <a:pt x="1216" y="8"/>
                  </a:cubicBezTo>
                  <a:lnTo>
                    <a:pt x="1216" y="536"/>
                  </a:lnTo>
                  <a:cubicBezTo>
                    <a:pt x="1216" y="541"/>
                    <a:pt x="1213" y="544"/>
                    <a:pt x="1208" y="544"/>
                  </a:cubicBezTo>
                  <a:lnTo>
                    <a:pt x="8" y="544"/>
                  </a:lnTo>
                  <a:cubicBezTo>
                    <a:pt x="4" y="544"/>
                    <a:pt x="0" y="541"/>
                    <a:pt x="0" y="536"/>
                  </a:cubicBezTo>
                  <a:lnTo>
                    <a:pt x="0" y="8"/>
                  </a:lnTo>
                  <a:close/>
                  <a:moveTo>
                    <a:pt x="16" y="536"/>
                  </a:moveTo>
                  <a:lnTo>
                    <a:pt x="8" y="528"/>
                  </a:lnTo>
                  <a:lnTo>
                    <a:pt x="1208" y="528"/>
                  </a:lnTo>
                  <a:lnTo>
                    <a:pt x="1200" y="536"/>
                  </a:lnTo>
                  <a:lnTo>
                    <a:pt x="1200" y="8"/>
                  </a:lnTo>
                  <a:lnTo>
                    <a:pt x="1208"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pic>
          <p:nvPicPr>
            <p:cNvPr id="28685" name="Picture 13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7" y="1142"/>
              <a:ext cx="541"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Freeform 131"/>
            <p:cNvSpPr>
              <a:spLocks noEditPoints="1"/>
            </p:cNvSpPr>
            <p:nvPr/>
          </p:nvSpPr>
          <p:spPr bwMode="auto">
            <a:xfrm>
              <a:off x="663" y="1139"/>
              <a:ext cx="549" cy="246"/>
            </a:xfrm>
            <a:custGeom>
              <a:avLst/>
              <a:gdLst>
                <a:gd name="T0" fmla="*/ 0 w 1216"/>
                <a:gd name="T1" fmla="*/ 0 h 544"/>
                <a:gd name="T2" fmla="*/ 0 w 1216"/>
                <a:gd name="T3" fmla="*/ 0 h 544"/>
                <a:gd name="T4" fmla="*/ 0 w 1216"/>
                <a:gd name="T5" fmla="*/ 0 h 544"/>
                <a:gd name="T6" fmla="*/ 0 w 1216"/>
                <a:gd name="T7" fmla="*/ 0 h 544"/>
                <a:gd name="T8" fmla="*/ 0 w 1216"/>
                <a:gd name="T9" fmla="*/ 0 h 544"/>
                <a:gd name="T10" fmla="*/ 0 w 1216"/>
                <a:gd name="T11" fmla="*/ 0 h 544"/>
                <a:gd name="T12" fmla="*/ 0 w 1216"/>
                <a:gd name="T13" fmla="*/ 0 h 544"/>
                <a:gd name="T14" fmla="*/ 0 w 1216"/>
                <a:gd name="T15" fmla="*/ 0 h 544"/>
                <a:gd name="T16" fmla="*/ 0 w 1216"/>
                <a:gd name="T17" fmla="*/ 0 h 544"/>
                <a:gd name="T18" fmla="*/ 0 w 1216"/>
                <a:gd name="T19" fmla="*/ 0 h 544"/>
                <a:gd name="T20" fmla="*/ 0 w 1216"/>
                <a:gd name="T21" fmla="*/ 0 h 544"/>
                <a:gd name="T22" fmla="*/ 0 w 1216"/>
                <a:gd name="T23" fmla="*/ 0 h 544"/>
                <a:gd name="T24" fmla="*/ 0 w 1216"/>
                <a:gd name="T25" fmla="*/ 0 h 544"/>
                <a:gd name="T26" fmla="*/ 0 w 1216"/>
                <a:gd name="T27" fmla="*/ 0 h 544"/>
                <a:gd name="T28" fmla="*/ 0 w 1216"/>
                <a:gd name="T29" fmla="*/ 0 h 544"/>
                <a:gd name="T30" fmla="*/ 0 w 1216"/>
                <a:gd name="T31" fmla="*/ 0 h 544"/>
                <a:gd name="T32" fmla="*/ 0 w 1216"/>
                <a:gd name="T33" fmla="*/ 0 h 544"/>
                <a:gd name="T34" fmla="*/ 0 w 1216"/>
                <a:gd name="T35" fmla="*/ 0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44"/>
                <a:gd name="T56" fmla="*/ 1216 w 1216"/>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44">
                  <a:moveTo>
                    <a:pt x="0" y="8"/>
                  </a:moveTo>
                  <a:cubicBezTo>
                    <a:pt x="0" y="4"/>
                    <a:pt x="4" y="0"/>
                    <a:pt x="8" y="0"/>
                  </a:cubicBezTo>
                  <a:lnTo>
                    <a:pt x="1208" y="0"/>
                  </a:lnTo>
                  <a:cubicBezTo>
                    <a:pt x="1213" y="0"/>
                    <a:pt x="1216" y="4"/>
                    <a:pt x="1216" y="8"/>
                  </a:cubicBezTo>
                  <a:lnTo>
                    <a:pt x="1216" y="536"/>
                  </a:lnTo>
                  <a:cubicBezTo>
                    <a:pt x="1216" y="541"/>
                    <a:pt x="1213" y="544"/>
                    <a:pt x="1208" y="544"/>
                  </a:cubicBezTo>
                  <a:lnTo>
                    <a:pt x="8" y="544"/>
                  </a:lnTo>
                  <a:cubicBezTo>
                    <a:pt x="4" y="544"/>
                    <a:pt x="0" y="541"/>
                    <a:pt x="0" y="536"/>
                  </a:cubicBezTo>
                  <a:lnTo>
                    <a:pt x="0" y="8"/>
                  </a:lnTo>
                  <a:close/>
                  <a:moveTo>
                    <a:pt x="16" y="536"/>
                  </a:moveTo>
                  <a:lnTo>
                    <a:pt x="8" y="528"/>
                  </a:lnTo>
                  <a:lnTo>
                    <a:pt x="1208" y="528"/>
                  </a:lnTo>
                  <a:lnTo>
                    <a:pt x="1200" y="536"/>
                  </a:lnTo>
                  <a:lnTo>
                    <a:pt x="1200" y="8"/>
                  </a:lnTo>
                  <a:lnTo>
                    <a:pt x="1208"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pic>
          <p:nvPicPr>
            <p:cNvPr id="28687" name="Picture 13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208" y="1142"/>
              <a:ext cx="535"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8" name="Freeform 133"/>
            <p:cNvSpPr>
              <a:spLocks noEditPoints="1"/>
            </p:cNvSpPr>
            <p:nvPr/>
          </p:nvSpPr>
          <p:spPr bwMode="auto">
            <a:xfrm>
              <a:off x="1205" y="1139"/>
              <a:ext cx="541" cy="246"/>
            </a:xfrm>
            <a:custGeom>
              <a:avLst/>
              <a:gdLst>
                <a:gd name="T0" fmla="*/ 0 w 1200"/>
                <a:gd name="T1" fmla="*/ 0 h 544"/>
                <a:gd name="T2" fmla="*/ 0 w 1200"/>
                <a:gd name="T3" fmla="*/ 0 h 544"/>
                <a:gd name="T4" fmla="*/ 0 w 1200"/>
                <a:gd name="T5" fmla="*/ 0 h 544"/>
                <a:gd name="T6" fmla="*/ 0 w 1200"/>
                <a:gd name="T7" fmla="*/ 0 h 544"/>
                <a:gd name="T8" fmla="*/ 0 w 1200"/>
                <a:gd name="T9" fmla="*/ 0 h 544"/>
                <a:gd name="T10" fmla="*/ 0 w 1200"/>
                <a:gd name="T11" fmla="*/ 0 h 544"/>
                <a:gd name="T12" fmla="*/ 0 w 1200"/>
                <a:gd name="T13" fmla="*/ 0 h 544"/>
                <a:gd name="T14" fmla="*/ 0 w 1200"/>
                <a:gd name="T15" fmla="*/ 0 h 544"/>
                <a:gd name="T16" fmla="*/ 0 w 1200"/>
                <a:gd name="T17" fmla="*/ 0 h 544"/>
                <a:gd name="T18" fmla="*/ 0 w 1200"/>
                <a:gd name="T19" fmla="*/ 0 h 544"/>
                <a:gd name="T20" fmla="*/ 0 w 1200"/>
                <a:gd name="T21" fmla="*/ 0 h 544"/>
                <a:gd name="T22" fmla="*/ 0 w 1200"/>
                <a:gd name="T23" fmla="*/ 0 h 544"/>
                <a:gd name="T24" fmla="*/ 0 w 1200"/>
                <a:gd name="T25" fmla="*/ 0 h 544"/>
                <a:gd name="T26" fmla="*/ 0 w 1200"/>
                <a:gd name="T27" fmla="*/ 0 h 544"/>
                <a:gd name="T28" fmla="*/ 0 w 1200"/>
                <a:gd name="T29" fmla="*/ 0 h 544"/>
                <a:gd name="T30" fmla="*/ 0 w 1200"/>
                <a:gd name="T31" fmla="*/ 0 h 544"/>
                <a:gd name="T32" fmla="*/ 0 w 1200"/>
                <a:gd name="T33" fmla="*/ 0 h 544"/>
                <a:gd name="T34" fmla="*/ 0 w 1200"/>
                <a:gd name="T35" fmla="*/ 0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0"/>
                <a:gd name="T55" fmla="*/ 0 h 544"/>
                <a:gd name="T56" fmla="*/ 1200 w 1200"/>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0" h="544">
                  <a:moveTo>
                    <a:pt x="0" y="8"/>
                  </a:moveTo>
                  <a:cubicBezTo>
                    <a:pt x="0" y="4"/>
                    <a:pt x="4" y="0"/>
                    <a:pt x="8" y="0"/>
                  </a:cubicBezTo>
                  <a:lnTo>
                    <a:pt x="1192" y="0"/>
                  </a:lnTo>
                  <a:cubicBezTo>
                    <a:pt x="1197" y="0"/>
                    <a:pt x="1200" y="4"/>
                    <a:pt x="1200" y="8"/>
                  </a:cubicBezTo>
                  <a:lnTo>
                    <a:pt x="1200" y="536"/>
                  </a:lnTo>
                  <a:cubicBezTo>
                    <a:pt x="1200" y="541"/>
                    <a:pt x="1197" y="544"/>
                    <a:pt x="1192" y="544"/>
                  </a:cubicBezTo>
                  <a:lnTo>
                    <a:pt x="8" y="544"/>
                  </a:lnTo>
                  <a:cubicBezTo>
                    <a:pt x="4" y="544"/>
                    <a:pt x="0" y="541"/>
                    <a:pt x="0" y="536"/>
                  </a:cubicBezTo>
                  <a:lnTo>
                    <a:pt x="0" y="8"/>
                  </a:lnTo>
                  <a:close/>
                  <a:moveTo>
                    <a:pt x="16" y="536"/>
                  </a:moveTo>
                  <a:lnTo>
                    <a:pt x="8" y="528"/>
                  </a:lnTo>
                  <a:lnTo>
                    <a:pt x="1192" y="528"/>
                  </a:lnTo>
                  <a:lnTo>
                    <a:pt x="1184" y="536"/>
                  </a:lnTo>
                  <a:lnTo>
                    <a:pt x="1184" y="8"/>
                  </a:lnTo>
                  <a:lnTo>
                    <a:pt x="1192"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pic>
          <p:nvPicPr>
            <p:cNvPr id="28689" name="Picture 13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43" y="1142"/>
              <a:ext cx="541"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0" name="Freeform 135"/>
            <p:cNvSpPr>
              <a:spLocks noEditPoints="1"/>
            </p:cNvSpPr>
            <p:nvPr/>
          </p:nvSpPr>
          <p:spPr bwMode="auto">
            <a:xfrm>
              <a:off x="1739" y="1139"/>
              <a:ext cx="549" cy="246"/>
            </a:xfrm>
            <a:custGeom>
              <a:avLst/>
              <a:gdLst>
                <a:gd name="T0" fmla="*/ 0 w 1216"/>
                <a:gd name="T1" fmla="*/ 0 h 544"/>
                <a:gd name="T2" fmla="*/ 0 w 1216"/>
                <a:gd name="T3" fmla="*/ 0 h 544"/>
                <a:gd name="T4" fmla="*/ 0 w 1216"/>
                <a:gd name="T5" fmla="*/ 0 h 544"/>
                <a:gd name="T6" fmla="*/ 0 w 1216"/>
                <a:gd name="T7" fmla="*/ 0 h 544"/>
                <a:gd name="T8" fmla="*/ 0 w 1216"/>
                <a:gd name="T9" fmla="*/ 0 h 544"/>
                <a:gd name="T10" fmla="*/ 0 w 1216"/>
                <a:gd name="T11" fmla="*/ 0 h 544"/>
                <a:gd name="T12" fmla="*/ 0 w 1216"/>
                <a:gd name="T13" fmla="*/ 0 h 544"/>
                <a:gd name="T14" fmla="*/ 0 w 1216"/>
                <a:gd name="T15" fmla="*/ 0 h 544"/>
                <a:gd name="T16" fmla="*/ 0 w 1216"/>
                <a:gd name="T17" fmla="*/ 0 h 544"/>
                <a:gd name="T18" fmla="*/ 0 w 1216"/>
                <a:gd name="T19" fmla="*/ 0 h 544"/>
                <a:gd name="T20" fmla="*/ 0 w 1216"/>
                <a:gd name="T21" fmla="*/ 0 h 544"/>
                <a:gd name="T22" fmla="*/ 0 w 1216"/>
                <a:gd name="T23" fmla="*/ 0 h 544"/>
                <a:gd name="T24" fmla="*/ 0 w 1216"/>
                <a:gd name="T25" fmla="*/ 0 h 544"/>
                <a:gd name="T26" fmla="*/ 0 w 1216"/>
                <a:gd name="T27" fmla="*/ 0 h 544"/>
                <a:gd name="T28" fmla="*/ 0 w 1216"/>
                <a:gd name="T29" fmla="*/ 0 h 544"/>
                <a:gd name="T30" fmla="*/ 0 w 1216"/>
                <a:gd name="T31" fmla="*/ 0 h 544"/>
                <a:gd name="T32" fmla="*/ 0 w 1216"/>
                <a:gd name="T33" fmla="*/ 0 h 544"/>
                <a:gd name="T34" fmla="*/ 0 w 1216"/>
                <a:gd name="T35" fmla="*/ 0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44"/>
                <a:gd name="T56" fmla="*/ 1216 w 1216"/>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44">
                  <a:moveTo>
                    <a:pt x="0" y="8"/>
                  </a:moveTo>
                  <a:cubicBezTo>
                    <a:pt x="0" y="4"/>
                    <a:pt x="4" y="0"/>
                    <a:pt x="8" y="0"/>
                  </a:cubicBezTo>
                  <a:lnTo>
                    <a:pt x="1208" y="0"/>
                  </a:lnTo>
                  <a:cubicBezTo>
                    <a:pt x="1213" y="0"/>
                    <a:pt x="1216" y="4"/>
                    <a:pt x="1216" y="8"/>
                  </a:cubicBezTo>
                  <a:lnTo>
                    <a:pt x="1216" y="536"/>
                  </a:lnTo>
                  <a:cubicBezTo>
                    <a:pt x="1216" y="541"/>
                    <a:pt x="1213" y="544"/>
                    <a:pt x="1208" y="544"/>
                  </a:cubicBezTo>
                  <a:lnTo>
                    <a:pt x="8" y="544"/>
                  </a:lnTo>
                  <a:cubicBezTo>
                    <a:pt x="4" y="544"/>
                    <a:pt x="0" y="541"/>
                    <a:pt x="0" y="536"/>
                  </a:cubicBezTo>
                  <a:lnTo>
                    <a:pt x="0" y="8"/>
                  </a:lnTo>
                  <a:close/>
                  <a:moveTo>
                    <a:pt x="16" y="536"/>
                  </a:moveTo>
                  <a:lnTo>
                    <a:pt x="8" y="528"/>
                  </a:lnTo>
                  <a:lnTo>
                    <a:pt x="1208" y="528"/>
                  </a:lnTo>
                  <a:lnTo>
                    <a:pt x="1200" y="536"/>
                  </a:lnTo>
                  <a:lnTo>
                    <a:pt x="1200" y="8"/>
                  </a:lnTo>
                  <a:lnTo>
                    <a:pt x="1208"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pic>
          <p:nvPicPr>
            <p:cNvPr id="28691" name="Picture 13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046" y="904"/>
              <a:ext cx="542"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2" name="Freeform 137"/>
            <p:cNvSpPr>
              <a:spLocks noEditPoints="1"/>
            </p:cNvSpPr>
            <p:nvPr/>
          </p:nvSpPr>
          <p:spPr bwMode="auto">
            <a:xfrm>
              <a:off x="2043" y="900"/>
              <a:ext cx="548" cy="246"/>
            </a:xfrm>
            <a:custGeom>
              <a:avLst/>
              <a:gdLst>
                <a:gd name="T0" fmla="*/ 0 w 1216"/>
                <a:gd name="T1" fmla="*/ 0 h 544"/>
                <a:gd name="T2" fmla="*/ 0 w 1216"/>
                <a:gd name="T3" fmla="*/ 0 h 544"/>
                <a:gd name="T4" fmla="*/ 0 w 1216"/>
                <a:gd name="T5" fmla="*/ 0 h 544"/>
                <a:gd name="T6" fmla="*/ 0 w 1216"/>
                <a:gd name="T7" fmla="*/ 0 h 544"/>
                <a:gd name="T8" fmla="*/ 0 w 1216"/>
                <a:gd name="T9" fmla="*/ 0 h 544"/>
                <a:gd name="T10" fmla="*/ 0 w 1216"/>
                <a:gd name="T11" fmla="*/ 0 h 544"/>
                <a:gd name="T12" fmla="*/ 0 w 1216"/>
                <a:gd name="T13" fmla="*/ 0 h 544"/>
                <a:gd name="T14" fmla="*/ 0 w 1216"/>
                <a:gd name="T15" fmla="*/ 0 h 544"/>
                <a:gd name="T16" fmla="*/ 0 w 1216"/>
                <a:gd name="T17" fmla="*/ 0 h 544"/>
                <a:gd name="T18" fmla="*/ 0 w 1216"/>
                <a:gd name="T19" fmla="*/ 0 h 544"/>
                <a:gd name="T20" fmla="*/ 0 w 1216"/>
                <a:gd name="T21" fmla="*/ 0 h 544"/>
                <a:gd name="T22" fmla="*/ 0 w 1216"/>
                <a:gd name="T23" fmla="*/ 0 h 544"/>
                <a:gd name="T24" fmla="*/ 0 w 1216"/>
                <a:gd name="T25" fmla="*/ 0 h 544"/>
                <a:gd name="T26" fmla="*/ 0 w 1216"/>
                <a:gd name="T27" fmla="*/ 0 h 544"/>
                <a:gd name="T28" fmla="*/ 0 w 1216"/>
                <a:gd name="T29" fmla="*/ 0 h 544"/>
                <a:gd name="T30" fmla="*/ 0 w 1216"/>
                <a:gd name="T31" fmla="*/ 0 h 544"/>
                <a:gd name="T32" fmla="*/ 0 w 1216"/>
                <a:gd name="T33" fmla="*/ 0 h 544"/>
                <a:gd name="T34" fmla="*/ 0 w 1216"/>
                <a:gd name="T35" fmla="*/ 0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44"/>
                <a:gd name="T56" fmla="*/ 1216 w 1216"/>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44">
                  <a:moveTo>
                    <a:pt x="0" y="8"/>
                  </a:moveTo>
                  <a:cubicBezTo>
                    <a:pt x="0" y="4"/>
                    <a:pt x="4" y="0"/>
                    <a:pt x="8" y="0"/>
                  </a:cubicBezTo>
                  <a:lnTo>
                    <a:pt x="1208" y="0"/>
                  </a:lnTo>
                  <a:cubicBezTo>
                    <a:pt x="1213" y="0"/>
                    <a:pt x="1216" y="4"/>
                    <a:pt x="1216" y="8"/>
                  </a:cubicBezTo>
                  <a:lnTo>
                    <a:pt x="1216" y="536"/>
                  </a:lnTo>
                  <a:cubicBezTo>
                    <a:pt x="1216" y="541"/>
                    <a:pt x="1213" y="544"/>
                    <a:pt x="1208" y="544"/>
                  </a:cubicBezTo>
                  <a:lnTo>
                    <a:pt x="8" y="544"/>
                  </a:lnTo>
                  <a:cubicBezTo>
                    <a:pt x="4" y="544"/>
                    <a:pt x="0" y="541"/>
                    <a:pt x="0" y="536"/>
                  </a:cubicBezTo>
                  <a:lnTo>
                    <a:pt x="0" y="8"/>
                  </a:lnTo>
                  <a:close/>
                  <a:moveTo>
                    <a:pt x="16" y="536"/>
                  </a:moveTo>
                  <a:lnTo>
                    <a:pt x="8" y="528"/>
                  </a:lnTo>
                  <a:lnTo>
                    <a:pt x="1208" y="528"/>
                  </a:lnTo>
                  <a:lnTo>
                    <a:pt x="1200" y="536"/>
                  </a:lnTo>
                  <a:lnTo>
                    <a:pt x="1200" y="8"/>
                  </a:lnTo>
                  <a:lnTo>
                    <a:pt x="1208"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pic>
          <p:nvPicPr>
            <p:cNvPr id="28693" name="Picture 13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512" y="904"/>
              <a:ext cx="534"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4" name="Freeform 139"/>
            <p:cNvSpPr>
              <a:spLocks noEditPoints="1"/>
            </p:cNvSpPr>
            <p:nvPr/>
          </p:nvSpPr>
          <p:spPr bwMode="auto">
            <a:xfrm>
              <a:off x="1508" y="900"/>
              <a:ext cx="542" cy="246"/>
            </a:xfrm>
            <a:custGeom>
              <a:avLst/>
              <a:gdLst>
                <a:gd name="T0" fmla="*/ 0 w 1200"/>
                <a:gd name="T1" fmla="*/ 0 h 544"/>
                <a:gd name="T2" fmla="*/ 0 w 1200"/>
                <a:gd name="T3" fmla="*/ 0 h 544"/>
                <a:gd name="T4" fmla="*/ 0 w 1200"/>
                <a:gd name="T5" fmla="*/ 0 h 544"/>
                <a:gd name="T6" fmla="*/ 0 w 1200"/>
                <a:gd name="T7" fmla="*/ 0 h 544"/>
                <a:gd name="T8" fmla="*/ 0 w 1200"/>
                <a:gd name="T9" fmla="*/ 0 h 544"/>
                <a:gd name="T10" fmla="*/ 0 w 1200"/>
                <a:gd name="T11" fmla="*/ 0 h 544"/>
                <a:gd name="T12" fmla="*/ 0 w 1200"/>
                <a:gd name="T13" fmla="*/ 0 h 544"/>
                <a:gd name="T14" fmla="*/ 0 w 1200"/>
                <a:gd name="T15" fmla="*/ 0 h 544"/>
                <a:gd name="T16" fmla="*/ 0 w 1200"/>
                <a:gd name="T17" fmla="*/ 0 h 544"/>
                <a:gd name="T18" fmla="*/ 0 w 1200"/>
                <a:gd name="T19" fmla="*/ 0 h 544"/>
                <a:gd name="T20" fmla="*/ 0 w 1200"/>
                <a:gd name="T21" fmla="*/ 0 h 544"/>
                <a:gd name="T22" fmla="*/ 0 w 1200"/>
                <a:gd name="T23" fmla="*/ 0 h 544"/>
                <a:gd name="T24" fmla="*/ 0 w 1200"/>
                <a:gd name="T25" fmla="*/ 0 h 544"/>
                <a:gd name="T26" fmla="*/ 0 w 1200"/>
                <a:gd name="T27" fmla="*/ 0 h 544"/>
                <a:gd name="T28" fmla="*/ 0 w 1200"/>
                <a:gd name="T29" fmla="*/ 0 h 544"/>
                <a:gd name="T30" fmla="*/ 0 w 1200"/>
                <a:gd name="T31" fmla="*/ 0 h 544"/>
                <a:gd name="T32" fmla="*/ 0 w 1200"/>
                <a:gd name="T33" fmla="*/ 0 h 544"/>
                <a:gd name="T34" fmla="*/ 0 w 1200"/>
                <a:gd name="T35" fmla="*/ 0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0"/>
                <a:gd name="T55" fmla="*/ 0 h 544"/>
                <a:gd name="T56" fmla="*/ 1200 w 1200"/>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0" h="544">
                  <a:moveTo>
                    <a:pt x="0" y="8"/>
                  </a:moveTo>
                  <a:cubicBezTo>
                    <a:pt x="0" y="4"/>
                    <a:pt x="4" y="0"/>
                    <a:pt x="8" y="0"/>
                  </a:cubicBezTo>
                  <a:lnTo>
                    <a:pt x="1192" y="0"/>
                  </a:lnTo>
                  <a:cubicBezTo>
                    <a:pt x="1197" y="0"/>
                    <a:pt x="1200" y="4"/>
                    <a:pt x="1200" y="8"/>
                  </a:cubicBezTo>
                  <a:lnTo>
                    <a:pt x="1200" y="536"/>
                  </a:lnTo>
                  <a:cubicBezTo>
                    <a:pt x="1200" y="541"/>
                    <a:pt x="1197" y="544"/>
                    <a:pt x="1192" y="544"/>
                  </a:cubicBezTo>
                  <a:lnTo>
                    <a:pt x="8" y="544"/>
                  </a:lnTo>
                  <a:cubicBezTo>
                    <a:pt x="4" y="544"/>
                    <a:pt x="0" y="541"/>
                    <a:pt x="0" y="536"/>
                  </a:cubicBezTo>
                  <a:lnTo>
                    <a:pt x="0" y="8"/>
                  </a:lnTo>
                  <a:close/>
                  <a:moveTo>
                    <a:pt x="16" y="536"/>
                  </a:moveTo>
                  <a:lnTo>
                    <a:pt x="8" y="528"/>
                  </a:lnTo>
                  <a:lnTo>
                    <a:pt x="1192" y="528"/>
                  </a:lnTo>
                  <a:lnTo>
                    <a:pt x="1184" y="536"/>
                  </a:lnTo>
                  <a:lnTo>
                    <a:pt x="1184" y="8"/>
                  </a:lnTo>
                  <a:lnTo>
                    <a:pt x="1192"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pic>
          <p:nvPicPr>
            <p:cNvPr id="28695" name="Picture 14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284" y="1142"/>
              <a:ext cx="340"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6" name="Freeform 141"/>
            <p:cNvSpPr>
              <a:spLocks noEditPoints="1"/>
            </p:cNvSpPr>
            <p:nvPr/>
          </p:nvSpPr>
          <p:spPr bwMode="auto">
            <a:xfrm>
              <a:off x="2281" y="1139"/>
              <a:ext cx="346" cy="246"/>
            </a:xfrm>
            <a:custGeom>
              <a:avLst/>
              <a:gdLst>
                <a:gd name="T0" fmla="*/ 0 w 768"/>
                <a:gd name="T1" fmla="*/ 0 h 544"/>
                <a:gd name="T2" fmla="*/ 0 w 768"/>
                <a:gd name="T3" fmla="*/ 0 h 544"/>
                <a:gd name="T4" fmla="*/ 0 w 768"/>
                <a:gd name="T5" fmla="*/ 0 h 544"/>
                <a:gd name="T6" fmla="*/ 0 w 768"/>
                <a:gd name="T7" fmla="*/ 0 h 544"/>
                <a:gd name="T8" fmla="*/ 0 w 768"/>
                <a:gd name="T9" fmla="*/ 0 h 544"/>
                <a:gd name="T10" fmla="*/ 0 w 768"/>
                <a:gd name="T11" fmla="*/ 0 h 544"/>
                <a:gd name="T12" fmla="*/ 0 w 768"/>
                <a:gd name="T13" fmla="*/ 0 h 544"/>
                <a:gd name="T14" fmla="*/ 0 w 768"/>
                <a:gd name="T15" fmla="*/ 0 h 544"/>
                <a:gd name="T16" fmla="*/ 0 w 768"/>
                <a:gd name="T17" fmla="*/ 0 h 544"/>
                <a:gd name="T18" fmla="*/ 0 w 768"/>
                <a:gd name="T19" fmla="*/ 0 h 544"/>
                <a:gd name="T20" fmla="*/ 0 w 768"/>
                <a:gd name="T21" fmla="*/ 0 h 544"/>
                <a:gd name="T22" fmla="*/ 0 w 768"/>
                <a:gd name="T23" fmla="*/ 0 h 544"/>
                <a:gd name="T24" fmla="*/ 0 w 768"/>
                <a:gd name="T25" fmla="*/ 0 h 544"/>
                <a:gd name="T26" fmla="*/ 0 w 768"/>
                <a:gd name="T27" fmla="*/ 0 h 544"/>
                <a:gd name="T28" fmla="*/ 0 w 768"/>
                <a:gd name="T29" fmla="*/ 0 h 544"/>
                <a:gd name="T30" fmla="*/ 0 w 768"/>
                <a:gd name="T31" fmla="*/ 0 h 544"/>
                <a:gd name="T32" fmla="*/ 0 w 768"/>
                <a:gd name="T33" fmla="*/ 0 h 544"/>
                <a:gd name="T34" fmla="*/ 0 w 768"/>
                <a:gd name="T35" fmla="*/ 0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8"/>
                <a:gd name="T55" fmla="*/ 0 h 544"/>
                <a:gd name="T56" fmla="*/ 768 w 768"/>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8" h="544">
                  <a:moveTo>
                    <a:pt x="0" y="8"/>
                  </a:moveTo>
                  <a:cubicBezTo>
                    <a:pt x="0" y="4"/>
                    <a:pt x="4" y="0"/>
                    <a:pt x="8" y="0"/>
                  </a:cubicBezTo>
                  <a:lnTo>
                    <a:pt x="760" y="0"/>
                  </a:lnTo>
                  <a:cubicBezTo>
                    <a:pt x="765" y="0"/>
                    <a:pt x="768" y="4"/>
                    <a:pt x="768" y="8"/>
                  </a:cubicBezTo>
                  <a:lnTo>
                    <a:pt x="768" y="536"/>
                  </a:lnTo>
                  <a:cubicBezTo>
                    <a:pt x="768" y="541"/>
                    <a:pt x="765" y="544"/>
                    <a:pt x="760" y="544"/>
                  </a:cubicBezTo>
                  <a:lnTo>
                    <a:pt x="8" y="544"/>
                  </a:lnTo>
                  <a:cubicBezTo>
                    <a:pt x="4" y="544"/>
                    <a:pt x="0" y="541"/>
                    <a:pt x="0" y="536"/>
                  </a:cubicBezTo>
                  <a:lnTo>
                    <a:pt x="0" y="8"/>
                  </a:lnTo>
                  <a:close/>
                  <a:moveTo>
                    <a:pt x="16" y="536"/>
                  </a:moveTo>
                  <a:lnTo>
                    <a:pt x="8" y="528"/>
                  </a:lnTo>
                  <a:lnTo>
                    <a:pt x="760" y="528"/>
                  </a:lnTo>
                  <a:lnTo>
                    <a:pt x="752" y="536"/>
                  </a:lnTo>
                  <a:lnTo>
                    <a:pt x="752" y="8"/>
                  </a:lnTo>
                  <a:lnTo>
                    <a:pt x="760"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pic>
          <p:nvPicPr>
            <p:cNvPr id="28697" name="Picture 14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25" y="904"/>
              <a:ext cx="304"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8" name="Freeform 143"/>
            <p:cNvSpPr>
              <a:spLocks noEditPoints="1"/>
            </p:cNvSpPr>
            <p:nvPr/>
          </p:nvSpPr>
          <p:spPr bwMode="auto">
            <a:xfrm>
              <a:off x="122" y="900"/>
              <a:ext cx="310" cy="246"/>
            </a:xfrm>
            <a:custGeom>
              <a:avLst/>
              <a:gdLst>
                <a:gd name="T0" fmla="*/ 0 w 688"/>
                <a:gd name="T1" fmla="*/ 0 h 544"/>
                <a:gd name="T2" fmla="*/ 0 w 688"/>
                <a:gd name="T3" fmla="*/ 0 h 544"/>
                <a:gd name="T4" fmla="*/ 0 w 688"/>
                <a:gd name="T5" fmla="*/ 0 h 544"/>
                <a:gd name="T6" fmla="*/ 0 w 688"/>
                <a:gd name="T7" fmla="*/ 0 h 544"/>
                <a:gd name="T8" fmla="*/ 0 w 688"/>
                <a:gd name="T9" fmla="*/ 0 h 544"/>
                <a:gd name="T10" fmla="*/ 0 w 688"/>
                <a:gd name="T11" fmla="*/ 0 h 544"/>
                <a:gd name="T12" fmla="*/ 0 w 688"/>
                <a:gd name="T13" fmla="*/ 0 h 544"/>
                <a:gd name="T14" fmla="*/ 0 w 688"/>
                <a:gd name="T15" fmla="*/ 0 h 544"/>
                <a:gd name="T16" fmla="*/ 0 w 688"/>
                <a:gd name="T17" fmla="*/ 0 h 544"/>
                <a:gd name="T18" fmla="*/ 0 w 688"/>
                <a:gd name="T19" fmla="*/ 0 h 544"/>
                <a:gd name="T20" fmla="*/ 0 w 688"/>
                <a:gd name="T21" fmla="*/ 0 h 544"/>
                <a:gd name="T22" fmla="*/ 0 w 688"/>
                <a:gd name="T23" fmla="*/ 0 h 544"/>
                <a:gd name="T24" fmla="*/ 0 w 688"/>
                <a:gd name="T25" fmla="*/ 0 h 544"/>
                <a:gd name="T26" fmla="*/ 0 w 688"/>
                <a:gd name="T27" fmla="*/ 0 h 544"/>
                <a:gd name="T28" fmla="*/ 0 w 688"/>
                <a:gd name="T29" fmla="*/ 0 h 544"/>
                <a:gd name="T30" fmla="*/ 0 w 688"/>
                <a:gd name="T31" fmla="*/ 0 h 544"/>
                <a:gd name="T32" fmla="*/ 0 w 688"/>
                <a:gd name="T33" fmla="*/ 0 h 544"/>
                <a:gd name="T34" fmla="*/ 0 w 688"/>
                <a:gd name="T35" fmla="*/ 0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88"/>
                <a:gd name="T55" fmla="*/ 0 h 544"/>
                <a:gd name="T56" fmla="*/ 688 w 688"/>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88" h="544">
                  <a:moveTo>
                    <a:pt x="0" y="8"/>
                  </a:moveTo>
                  <a:cubicBezTo>
                    <a:pt x="0" y="4"/>
                    <a:pt x="4" y="0"/>
                    <a:pt x="8" y="0"/>
                  </a:cubicBezTo>
                  <a:lnTo>
                    <a:pt x="680" y="0"/>
                  </a:lnTo>
                  <a:cubicBezTo>
                    <a:pt x="685" y="0"/>
                    <a:pt x="688" y="4"/>
                    <a:pt x="688" y="8"/>
                  </a:cubicBezTo>
                  <a:lnTo>
                    <a:pt x="688" y="536"/>
                  </a:lnTo>
                  <a:cubicBezTo>
                    <a:pt x="688" y="541"/>
                    <a:pt x="685" y="544"/>
                    <a:pt x="680" y="544"/>
                  </a:cubicBezTo>
                  <a:lnTo>
                    <a:pt x="8" y="544"/>
                  </a:lnTo>
                  <a:cubicBezTo>
                    <a:pt x="4" y="544"/>
                    <a:pt x="0" y="541"/>
                    <a:pt x="0" y="536"/>
                  </a:cubicBezTo>
                  <a:lnTo>
                    <a:pt x="0" y="8"/>
                  </a:lnTo>
                  <a:close/>
                  <a:moveTo>
                    <a:pt x="16" y="536"/>
                  </a:moveTo>
                  <a:lnTo>
                    <a:pt x="8" y="528"/>
                  </a:lnTo>
                  <a:lnTo>
                    <a:pt x="680" y="528"/>
                  </a:lnTo>
                  <a:lnTo>
                    <a:pt x="672" y="536"/>
                  </a:lnTo>
                  <a:lnTo>
                    <a:pt x="672" y="8"/>
                  </a:lnTo>
                  <a:lnTo>
                    <a:pt x="680"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pic>
          <p:nvPicPr>
            <p:cNvPr id="28699" name="Picture 144"/>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65" y="1381"/>
              <a:ext cx="541"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00" name="Freeform 145"/>
            <p:cNvSpPr>
              <a:spLocks noEditPoints="1"/>
            </p:cNvSpPr>
            <p:nvPr/>
          </p:nvSpPr>
          <p:spPr bwMode="auto">
            <a:xfrm>
              <a:off x="461" y="1377"/>
              <a:ext cx="549" cy="239"/>
            </a:xfrm>
            <a:custGeom>
              <a:avLst/>
              <a:gdLst>
                <a:gd name="T0" fmla="*/ 0 w 1216"/>
                <a:gd name="T1" fmla="*/ 0 h 528"/>
                <a:gd name="T2" fmla="*/ 0 w 1216"/>
                <a:gd name="T3" fmla="*/ 0 h 528"/>
                <a:gd name="T4" fmla="*/ 0 w 1216"/>
                <a:gd name="T5" fmla="*/ 0 h 528"/>
                <a:gd name="T6" fmla="*/ 0 w 1216"/>
                <a:gd name="T7" fmla="*/ 0 h 528"/>
                <a:gd name="T8" fmla="*/ 0 w 1216"/>
                <a:gd name="T9" fmla="*/ 0 h 528"/>
                <a:gd name="T10" fmla="*/ 0 w 1216"/>
                <a:gd name="T11" fmla="*/ 0 h 528"/>
                <a:gd name="T12" fmla="*/ 0 w 1216"/>
                <a:gd name="T13" fmla="*/ 0 h 528"/>
                <a:gd name="T14" fmla="*/ 0 w 1216"/>
                <a:gd name="T15" fmla="*/ 0 h 528"/>
                <a:gd name="T16" fmla="*/ 0 w 1216"/>
                <a:gd name="T17" fmla="*/ 0 h 528"/>
                <a:gd name="T18" fmla="*/ 0 w 1216"/>
                <a:gd name="T19" fmla="*/ 0 h 528"/>
                <a:gd name="T20" fmla="*/ 0 w 1216"/>
                <a:gd name="T21" fmla="*/ 0 h 528"/>
                <a:gd name="T22" fmla="*/ 0 w 1216"/>
                <a:gd name="T23" fmla="*/ 0 h 528"/>
                <a:gd name="T24" fmla="*/ 0 w 1216"/>
                <a:gd name="T25" fmla="*/ 0 h 528"/>
                <a:gd name="T26" fmla="*/ 0 w 1216"/>
                <a:gd name="T27" fmla="*/ 0 h 528"/>
                <a:gd name="T28" fmla="*/ 0 w 1216"/>
                <a:gd name="T29" fmla="*/ 0 h 528"/>
                <a:gd name="T30" fmla="*/ 0 w 1216"/>
                <a:gd name="T31" fmla="*/ 0 h 528"/>
                <a:gd name="T32" fmla="*/ 0 w 1216"/>
                <a:gd name="T33" fmla="*/ 0 h 528"/>
                <a:gd name="T34" fmla="*/ 0 w 1216"/>
                <a:gd name="T35" fmla="*/ 0 h 5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28"/>
                <a:gd name="T56" fmla="*/ 1216 w 1216"/>
                <a:gd name="T57" fmla="*/ 528 h 5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28">
                  <a:moveTo>
                    <a:pt x="0" y="8"/>
                  </a:moveTo>
                  <a:cubicBezTo>
                    <a:pt x="0" y="4"/>
                    <a:pt x="4" y="0"/>
                    <a:pt x="8" y="0"/>
                  </a:cubicBezTo>
                  <a:lnTo>
                    <a:pt x="1208" y="0"/>
                  </a:lnTo>
                  <a:cubicBezTo>
                    <a:pt x="1213" y="0"/>
                    <a:pt x="1216" y="4"/>
                    <a:pt x="1216" y="8"/>
                  </a:cubicBezTo>
                  <a:lnTo>
                    <a:pt x="1216" y="520"/>
                  </a:lnTo>
                  <a:cubicBezTo>
                    <a:pt x="1216" y="525"/>
                    <a:pt x="1213" y="528"/>
                    <a:pt x="1208" y="528"/>
                  </a:cubicBezTo>
                  <a:lnTo>
                    <a:pt x="8" y="528"/>
                  </a:lnTo>
                  <a:cubicBezTo>
                    <a:pt x="4" y="528"/>
                    <a:pt x="0" y="525"/>
                    <a:pt x="0" y="520"/>
                  </a:cubicBezTo>
                  <a:lnTo>
                    <a:pt x="0" y="8"/>
                  </a:lnTo>
                  <a:close/>
                  <a:moveTo>
                    <a:pt x="16" y="520"/>
                  </a:moveTo>
                  <a:lnTo>
                    <a:pt x="8" y="512"/>
                  </a:lnTo>
                  <a:lnTo>
                    <a:pt x="1208" y="512"/>
                  </a:lnTo>
                  <a:lnTo>
                    <a:pt x="1200" y="520"/>
                  </a:lnTo>
                  <a:lnTo>
                    <a:pt x="1200" y="8"/>
                  </a:lnTo>
                  <a:lnTo>
                    <a:pt x="1208" y="16"/>
                  </a:lnTo>
                  <a:lnTo>
                    <a:pt x="8" y="16"/>
                  </a:lnTo>
                  <a:lnTo>
                    <a:pt x="16" y="8"/>
                  </a:lnTo>
                  <a:lnTo>
                    <a:pt x="16" y="520"/>
                  </a:lnTo>
                  <a:close/>
                </a:path>
              </a:pathLst>
            </a:custGeom>
            <a:solidFill>
              <a:srgbClr val="385D8A"/>
            </a:solidFill>
            <a:ln w="0">
              <a:solidFill>
                <a:srgbClr val="385D8A"/>
              </a:solidFill>
              <a:round/>
              <a:headEnd/>
              <a:tailEnd/>
            </a:ln>
          </p:spPr>
          <p:txBody>
            <a:bodyPr/>
            <a:lstStyle/>
            <a:p>
              <a:endParaRPr lang="ru-RU"/>
            </a:p>
          </p:txBody>
        </p:sp>
        <p:pic>
          <p:nvPicPr>
            <p:cNvPr id="28701" name="Picture 146"/>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006" y="1381"/>
              <a:ext cx="535"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02" name="Freeform 147"/>
            <p:cNvSpPr>
              <a:spLocks noEditPoints="1"/>
            </p:cNvSpPr>
            <p:nvPr/>
          </p:nvSpPr>
          <p:spPr bwMode="auto">
            <a:xfrm>
              <a:off x="1003" y="1377"/>
              <a:ext cx="541" cy="239"/>
            </a:xfrm>
            <a:custGeom>
              <a:avLst/>
              <a:gdLst>
                <a:gd name="T0" fmla="*/ 0 w 1200"/>
                <a:gd name="T1" fmla="*/ 0 h 528"/>
                <a:gd name="T2" fmla="*/ 0 w 1200"/>
                <a:gd name="T3" fmla="*/ 0 h 528"/>
                <a:gd name="T4" fmla="*/ 0 w 1200"/>
                <a:gd name="T5" fmla="*/ 0 h 528"/>
                <a:gd name="T6" fmla="*/ 0 w 1200"/>
                <a:gd name="T7" fmla="*/ 0 h 528"/>
                <a:gd name="T8" fmla="*/ 0 w 1200"/>
                <a:gd name="T9" fmla="*/ 0 h 528"/>
                <a:gd name="T10" fmla="*/ 0 w 1200"/>
                <a:gd name="T11" fmla="*/ 0 h 528"/>
                <a:gd name="T12" fmla="*/ 0 w 1200"/>
                <a:gd name="T13" fmla="*/ 0 h 528"/>
                <a:gd name="T14" fmla="*/ 0 w 1200"/>
                <a:gd name="T15" fmla="*/ 0 h 528"/>
                <a:gd name="T16" fmla="*/ 0 w 1200"/>
                <a:gd name="T17" fmla="*/ 0 h 528"/>
                <a:gd name="T18" fmla="*/ 0 w 1200"/>
                <a:gd name="T19" fmla="*/ 0 h 528"/>
                <a:gd name="T20" fmla="*/ 0 w 1200"/>
                <a:gd name="T21" fmla="*/ 0 h 528"/>
                <a:gd name="T22" fmla="*/ 0 w 1200"/>
                <a:gd name="T23" fmla="*/ 0 h 528"/>
                <a:gd name="T24" fmla="*/ 0 w 1200"/>
                <a:gd name="T25" fmla="*/ 0 h 528"/>
                <a:gd name="T26" fmla="*/ 0 w 1200"/>
                <a:gd name="T27" fmla="*/ 0 h 528"/>
                <a:gd name="T28" fmla="*/ 0 w 1200"/>
                <a:gd name="T29" fmla="*/ 0 h 528"/>
                <a:gd name="T30" fmla="*/ 0 w 1200"/>
                <a:gd name="T31" fmla="*/ 0 h 528"/>
                <a:gd name="T32" fmla="*/ 0 w 1200"/>
                <a:gd name="T33" fmla="*/ 0 h 528"/>
                <a:gd name="T34" fmla="*/ 0 w 1200"/>
                <a:gd name="T35" fmla="*/ 0 h 5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0"/>
                <a:gd name="T55" fmla="*/ 0 h 528"/>
                <a:gd name="T56" fmla="*/ 1200 w 1200"/>
                <a:gd name="T57" fmla="*/ 528 h 5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0" h="528">
                  <a:moveTo>
                    <a:pt x="0" y="8"/>
                  </a:moveTo>
                  <a:cubicBezTo>
                    <a:pt x="0" y="4"/>
                    <a:pt x="4" y="0"/>
                    <a:pt x="8" y="0"/>
                  </a:cubicBezTo>
                  <a:lnTo>
                    <a:pt x="1192" y="0"/>
                  </a:lnTo>
                  <a:cubicBezTo>
                    <a:pt x="1197" y="0"/>
                    <a:pt x="1200" y="4"/>
                    <a:pt x="1200" y="8"/>
                  </a:cubicBezTo>
                  <a:lnTo>
                    <a:pt x="1200" y="520"/>
                  </a:lnTo>
                  <a:cubicBezTo>
                    <a:pt x="1200" y="525"/>
                    <a:pt x="1197" y="528"/>
                    <a:pt x="1192" y="528"/>
                  </a:cubicBezTo>
                  <a:lnTo>
                    <a:pt x="8" y="528"/>
                  </a:lnTo>
                  <a:cubicBezTo>
                    <a:pt x="4" y="528"/>
                    <a:pt x="0" y="525"/>
                    <a:pt x="0" y="520"/>
                  </a:cubicBezTo>
                  <a:lnTo>
                    <a:pt x="0" y="8"/>
                  </a:lnTo>
                  <a:close/>
                  <a:moveTo>
                    <a:pt x="16" y="520"/>
                  </a:moveTo>
                  <a:lnTo>
                    <a:pt x="8" y="512"/>
                  </a:lnTo>
                  <a:lnTo>
                    <a:pt x="1192" y="512"/>
                  </a:lnTo>
                  <a:lnTo>
                    <a:pt x="1184" y="520"/>
                  </a:lnTo>
                  <a:lnTo>
                    <a:pt x="1184" y="8"/>
                  </a:lnTo>
                  <a:lnTo>
                    <a:pt x="1192" y="16"/>
                  </a:lnTo>
                  <a:lnTo>
                    <a:pt x="8" y="16"/>
                  </a:lnTo>
                  <a:lnTo>
                    <a:pt x="16" y="8"/>
                  </a:lnTo>
                  <a:lnTo>
                    <a:pt x="16" y="520"/>
                  </a:lnTo>
                  <a:close/>
                </a:path>
              </a:pathLst>
            </a:custGeom>
            <a:solidFill>
              <a:srgbClr val="385D8A"/>
            </a:solidFill>
            <a:ln w="0">
              <a:solidFill>
                <a:srgbClr val="385D8A"/>
              </a:solidFill>
              <a:round/>
              <a:headEnd/>
              <a:tailEnd/>
            </a:ln>
          </p:spPr>
          <p:txBody>
            <a:bodyPr/>
            <a:lstStyle/>
            <a:p>
              <a:endParaRPr lang="ru-RU"/>
            </a:p>
          </p:txBody>
        </p:sp>
        <p:pic>
          <p:nvPicPr>
            <p:cNvPr id="28703" name="Picture 14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61" y="1613"/>
              <a:ext cx="542"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04" name="Freeform 149"/>
            <p:cNvSpPr>
              <a:spLocks noEditPoints="1"/>
            </p:cNvSpPr>
            <p:nvPr/>
          </p:nvSpPr>
          <p:spPr bwMode="auto">
            <a:xfrm>
              <a:off x="158" y="1609"/>
              <a:ext cx="549" cy="246"/>
            </a:xfrm>
            <a:custGeom>
              <a:avLst/>
              <a:gdLst>
                <a:gd name="T0" fmla="*/ 0 w 1216"/>
                <a:gd name="T1" fmla="*/ 0 h 544"/>
                <a:gd name="T2" fmla="*/ 0 w 1216"/>
                <a:gd name="T3" fmla="*/ 0 h 544"/>
                <a:gd name="T4" fmla="*/ 0 w 1216"/>
                <a:gd name="T5" fmla="*/ 0 h 544"/>
                <a:gd name="T6" fmla="*/ 0 w 1216"/>
                <a:gd name="T7" fmla="*/ 0 h 544"/>
                <a:gd name="T8" fmla="*/ 0 w 1216"/>
                <a:gd name="T9" fmla="*/ 0 h 544"/>
                <a:gd name="T10" fmla="*/ 0 w 1216"/>
                <a:gd name="T11" fmla="*/ 0 h 544"/>
                <a:gd name="T12" fmla="*/ 0 w 1216"/>
                <a:gd name="T13" fmla="*/ 0 h 544"/>
                <a:gd name="T14" fmla="*/ 0 w 1216"/>
                <a:gd name="T15" fmla="*/ 0 h 544"/>
                <a:gd name="T16" fmla="*/ 0 w 1216"/>
                <a:gd name="T17" fmla="*/ 0 h 544"/>
                <a:gd name="T18" fmla="*/ 0 w 1216"/>
                <a:gd name="T19" fmla="*/ 0 h 544"/>
                <a:gd name="T20" fmla="*/ 0 w 1216"/>
                <a:gd name="T21" fmla="*/ 0 h 544"/>
                <a:gd name="T22" fmla="*/ 0 w 1216"/>
                <a:gd name="T23" fmla="*/ 0 h 544"/>
                <a:gd name="T24" fmla="*/ 0 w 1216"/>
                <a:gd name="T25" fmla="*/ 0 h 544"/>
                <a:gd name="T26" fmla="*/ 0 w 1216"/>
                <a:gd name="T27" fmla="*/ 0 h 544"/>
                <a:gd name="T28" fmla="*/ 0 w 1216"/>
                <a:gd name="T29" fmla="*/ 0 h 544"/>
                <a:gd name="T30" fmla="*/ 0 w 1216"/>
                <a:gd name="T31" fmla="*/ 0 h 544"/>
                <a:gd name="T32" fmla="*/ 0 w 1216"/>
                <a:gd name="T33" fmla="*/ 0 h 544"/>
                <a:gd name="T34" fmla="*/ 0 w 1216"/>
                <a:gd name="T35" fmla="*/ 0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44"/>
                <a:gd name="T56" fmla="*/ 1216 w 1216"/>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44">
                  <a:moveTo>
                    <a:pt x="0" y="8"/>
                  </a:moveTo>
                  <a:cubicBezTo>
                    <a:pt x="0" y="4"/>
                    <a:pt x="4" y="0"/>
                    <a:pt x="8" y="0"/>
                  </a:cubicBezTo>
                  <a:lnTo>
                    <a:pt x="1208" y="0"/>
                  </a:lnTo>
                  <a:cubicBezTo>
                    <a:pt x="1213" y="0"/>
                    <a:pt x="1216" y="4"/>
                    <a:pt x="1216" y="8"/>
                  </a:cubicBezTo>
                  <a:lnTo>
                    <a:pt x="1216" y="536"/>
                  </a:lnTo>
                  <a:cubicBezTo>
                    <a:pt x="1216" y="541"/>
                    <a:pt x="1213" y="544"/>
                    <a:pt x="1208" y="544"/>
                  </a:cubicBezTo>
                  <a:lnTo>
                    <a:pt x="8" y="544"/>
                  </a:lnTo>
                  <a:cubicBezTo>
                    <a:pt x="4" y="544"/>
                    <a:pt x="0" y="541"/>
                    <a:pt x="0" y="536"/>
                  </a:cubicBezTo>
                  <a:lnTo>
                    <a:pt x="0" y="8"/>
                  </a:lnTo>
                  <a:close/>
                  <a:moveTo>
                    <a:pt x="16" y="536"/>
                  </a:moveTo>
                  <a:lnTo>
                    <a:pt x="8" y="528"/>
                  </a:lnTo>
                  <a:lnTo>
                    <a:pt x="1208" y="528"/>
                  </a:lnTo>
                  <a:lnTo>
                    <a:pt x="1200" y="536"/>
                  </a:lnTo>
                  <a:lnTo>
                    <a:pt x="1200" y="8"/>
                  </a:lnTo>
                  <a:lnTo>
                    <a:pt x="1208"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pic>
          <p:nvPicPr>
            <p:cNvPr id="28705" name="Picture 15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03" y="1613"/>
              <a:ext cx="534"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06" name="Freeform 151"/>
            <p:cNvSpPr>
              <a:spLocks noEditPoints="1"/>
            </p:cNvSpPr>
            <p:nvPr/>
          </p:nvSpPr>
          <p:spPr bwMode="auto">
            <a:xfrm>
              <a:off x="699" y="1609"/>
              <a:ext cx="542" cy="246"/>
            </a:xfrm>
            <a:custGeom>
              <a:avLst/>
              <a:gdLst>
                <a:gd name="T0" fmla="*/ 0 w 1200"/>
                <a:gd name="T1" fmla="*/ 0 h 544"/>
                <a:gd name="T2" fmla="*/ 0 w 1200"/>
                <a:gd name="T3" fmla="*/ 0 h 544"/>
                <a:gd name="T4" fmla="*/ 0 w 1200"/>
                <a:gd name="T5" fmla="*/ 0 h 544"/>
                <a:gd name="T6" fmla="*/ 0 w 1200"/>
                <a:gd name="T7" fmla="*/ 0 h 544"/>
                <a:gd name="T8" fmla="*/ 0 w 1200"/>
                <a:gd name="T9" fmla="*/ 0 h 544"/>
                <a:gd name="T10" fmla="*/ 0 w 1200"/>
                <a:gd name="T11" fmla="*/ 0 h 544"/>
                <a:gd name="T12" fmla="*/ 0 w 1200"/>
                <a:gd name="T13" fmla="*/ 0 h 544"/>
                <a:gd name="T14" fmla="*/ 0 w 1200"/>
                <a:gd name="T15" fmla="*/ 0 h 544"/>
                <a:gd name="T16" fmla="*/ 0 w 1200"/>
                <a:gd name="T17" fmla="*/ 0 h 544"/>
                <a:gd name="T18" fmla="*/ 0 w 1200"/>
                <a:gd name="T19" fmla="*/ 0 h 544"/>
                <a:gd name="T20" fmla="*/ 0 w 1200"/>
                <a:gd name="T21" fmla="*/ 0 h 544"/>
                <a:gd name="T22" fmla="*/ 0 w 1200"/>
                <a:gd name="T23" fmla="*/ 0 h 544"/>
                <a:gd name="T24" fmla="*/ 0 w 1200"/>
                <a:gd name="T25" fmla="*/ 0 h 544"/>
                <a:gd name="T26" fmla="*/ 0 w 1200"/>
                <a:gd name="T27" fmla="*/ 0 h 544"/>
                <a:gd name="T28" fmla="*/ 0 w 1200"/>
                <a:gd name="T29" fmla="*/ 0 h 544"/>
                <a:gd name="T30" fmla="*/ 0 w 1200"/>
                <a:gd name="T31" fmla="*/ 0 h 544"/>
                <a:gd name="T32" fmla="*/ 0 w 1200"/>
                <a:gd name="T33" fmla="*/ 0 h 544"/>
                <a:gd name="T34" fmla="*/ 0 w 1200"/>
                <a:gd name="T35" fmla="*/ 0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0"/>
                <a:gd name="T55" fmla="*/ 0 h 544"/>
                <a:gd name="T56" fmla="*/ 1200 w 1200"/>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0" h="544">
                  <a:moveTo>
                    <a:pt x="0" y="8"/>
                  </a:moveTo>
                  <a:cubicBezTo>
                    <a:pt x="0" y="4"/>
                    <a:pt x="4" y="0"/>
                    <a:pt x="8" y="0"/>
                  </a:cubicBezTo>
                  <a:lnTo>
                    <a:pt x="1192" y="0"/>
                  </a:lnTo>
                  <a:cubicBezTo>
                    <a:pt x="1197" y="0"/>
                    <a:pt x="1200" y="4"/>
                    <a:pt x="1200" y="8"/>
                  </a:cubicBezTo>
                  <a:lnTo>
                    <a:pt x="1200" y="536"/>
                  </a:lnTo>
                  <a:cubicBezTo>
                    <a:pt x="1200" y="541"/>
                    <a:pt x="1197" y="544"/>
                    <a:pt x="1192" y="544"/>
                  </a:cubicBezTo>
                  <a:lnTo>
                    <a:pt x="8" y="544"/>
                  </a:lnTo>
                  <a:cubicBezTo>
                    <a:pt x="4" y="544"/>
                    <a:pt x="0" y="541"/>
                    <a:pt x="0" y="536"/>
                  </a:cubicBezTo>
                  <a:lnTo>
                    <a:pt x="0" y="8"/>
                  </a:lnTo>
                  <a:close/>
                  <a:moveTo>
                    <a:pt x="16" y="536"/>
                  </a:moveTo>
                  <a:lnTo>
                    <a:pt x="8" y="528"/>
                  </a:lnTo>
                  <a:lnTo>
                    <a:pt x="1192" y="528"/>
                  </a:lnTo>
                  <a:lnTo>
                    <a:pt x="1184" y="536"/>
                  </a:lnTo>
                  <a:lnTo>
                    <a:pt x="1184" y="8"/>
                  </a:lnTo>
                  <a:lnTo>
                    <a:pt x="1192"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pic>
          <p:nvPicPr>
            <p:cNvPr id="28707" name="Picture 15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37" y="1613"/>
              <a:ext cx="542"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08" name="Freeform 153"/>
            <p:cNvSpPr>
              <a:spLocks noEditPoints="1"/>
            </p:cNvSpPr>
            <p:nvPr/>
          </p:nvSpPr>
          <p:spPr bwMode="auto">
            <a:xfrm>
              <a:off x="1234" y="1609"/>
              <a:ext cx="549" cy="246"/>
            </a:xfrm>
            <a:custGeom>
              <a:avLst/>
              <a:gdLst>
                <a:gd name="T0" fmla="*/ 0 w 1216"/>
                <a:gd name="T1" fmla="*/ 0 h 544"/>
                <a:gd name="T2" fmla="*/ 0 w 1216"/>
                <a:gd name="T3" fmla="*/ 0 h 544"/>
                <a:gd name="T4" fmla="*/ 0 w 1216"/>
                <a:gd name="T5" fmla="*/ 0 h 544"/>
                <a:gd name="T6" fmla="*/ 0 w 1216"/>
                <a:gd name="T7" fmla="*/ 0 h 544"/>
                <a:gd name="T8" fmla="*/ 0 w 1216"/>
                <a:gd name="T9" fmla="*/ 0 h 544"/>
                <a:gd name="T10" fmla="*/ 0 w 1216"/>
                <a:gd name="T11" fmla="*/ 0 h 544"/>
                <a:gd name="T12" fmla="*/ 0 w 1216"/>
                <a:gd name="T13" fmla="*/ 0 h 544"/>
                <a:gd name="T14" fmla="*/ 0 w 1216"/>
                <a:gd name="T15" fmla="*/ 0 h 544"/>
                <a:gd name="T16" fmla="*/ 0 w 1216"/>
                <a:gd name="T17" fmla="*/ 0 h 544"/>
                <a:gd name="T18" fmla="*/ 0 w 1216"/>
                <a:gd name="T19" fmla="*/ 0 h 544"/>
                <a:gd name="T20" fmla="*/ 0 w 1216"/>
                <a:gd name="T21" fmla="*/ 0 h 544"/>
                <a:gd name="T22" fmla="*/ 0 w 1216"/>
                <a:gd name="T23" fmla="*/ 0 h 544"/>
                <a:gd name="T24" fmla="*/ 0 w 1216"/>
                <a:gd name="T25" fmla="*/ 0 h 544"/>
                <a:gd name="T26" fmla="*/ 0 w 1216"/>
                <a:gd name="T27" fmla="*/ 0 h 544"/>
                <a:gd name="T28" fmla="*/ 0 w 1216"/>
                <a:gd name="T29" fmla="*/ 0 h 544"/>
                <a:gd name="T30" fmla="*/ 0 w 1216"/>
                <a:gd name="T31" fmla="*/ 0 h 544"/>
                <a:gd name="T32" fmla="*/ 0 w 1216"/>
                <a:gd name="T33" fmla="*/ 0 h 544"/>
                <a:gd name="T34" fmla="*/ 0 w 1216"/>
                <a:gd name="T35" fmla="*/ 0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44"/>
                <a:gd name="T56" fmla="*/ 1216 w 1216"/>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44">
                  <a:moveTo>
                    <a:pt x="0" y="8"/>
                  </a:moveTo>
                  <a:cubicBezTo>
                    <a:pt x="0" y="4"/>
                    <a:pt x="4" y="0"/>
                    <a:pt x="8" y="0"/>
                  </a:cubicBezTo>
                  <a:lnTo>
                    <a:pt x="1208" y="0"/>
                  </a:lnTo>
                  <a:cubicBezTo>
                    <a:pt x="1213" y="0"/>
                    <a:pt x="1216" y="4"/>
                    <a:pt x="1216" y="8"/>
                  </a:cubicBezTo>
                  <a:lnTo>
                    <a:pt x="1216" y="536"/>
                  </a:lnTo>
                  <a:cubicBezTo>
                    <a:pt x="1216" y="541"/>
                    <a:pt x="1213" y="544"/>
                    <a:pt x="1208" y="544"/>
                  </a:cubicBezTo>
                  <a:lnTo>
                    <a:pt x="8" y="544"/>
                  </a:lnTo>
                  <a:cubicBezTo>
                    <a:pt x="4" y="544"/>
                    <a:pt x="0" y="541"/>
                    <a:pt x="0" y="536"/>
                  </a:cubicBezTo>
                  <a:lnTo>
                    <a:pt x="0" y="8"/>
                  </a:lnTo>
                  <a:close/>
                  <a:moveTo>
                    <a:pt x="16" y="536"/>
                  </a:moveTo>
                  <a:lnTo>
                    <a:pt x="8" y="528"/>
                  </a:lnTo>
                  <a:lnTo>
                    <a:pt x="1208" y="528"/>
                  </a:lnTo>
                  <a:lnTo>
                    <a:pt x="1200" y="536"/>
                  </a:lnTo>
                  <a:lnTo>
                    <a:pt x="1200" y="8"/>
                  </a:lnTo>
                  <a:lnTo>
                    <a:pt x="1208"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pic>
          <p:nvPicPr>
            <p:cNvPr id="28709" name="Picture 15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79" y="1613"/>
              <a:ext cx="542"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10" name="Freeform 155"/>
            <p:cNvSpPr>
              <a:spLocks noEditPoints="1"/>
            </p:cNvSpPr>
            <p:nvPr/>
          </p:nvSpPr>
          <p:spPr bwMode="auto">
            <a:xfrm>
              <a:off x="1775" y="1609"/>
              <a:ext cx="549" cy="246"/>
            </a:xfrm>
            <a:custGeom>
              <a:avLst/>
              <a:gdLst>
                <a:gd name="T0" fmla="*/ 0 w 1216"/>
                <a:gd name="T1" fmla="*/ 0 h 544"/>
                <a:gd name="T2" fmla="*/ 0 w 1216"/>
                <a:gd name="T3" fmla="*/ 0 h 544"/>
                <a:gd name="T4" fmla="*/ 0 w 1216"/>
                <a:gd name="T5" fmla="*/ 0 h 544"/>
                <a:gd name="T6" fmla="*/ 0 w 1216"/>
                <a:gd name="T7" fmla="*/ 0 h 544"/>
                <a:gd name="T8" fmla="*/ 0 w 1216"/>
                <a:gd name="T9" fmla="*/ 0 h 544"/>
                <a:gd name="T10" fmla="*/ 0 w 1216"/>
                <a:gd name="T11" fmla="*/ 0 h 544"/>
                <a:gd name="T12" fmla="*/ 0 w 1216"/>
                <a:gd name="T13" fmla="*/ 0 h 544"/>
                <a:gd name="T14" fmla="*/ 0 w 1216"/>
                <a:gd name="T15" fmla="*/ 0 h 544"/>
                <a:gd name="T16" fmla="*/ 0 w 1216"/>
                <a:gd name="T17" fmla="*/ 0 h 544"/>
                <a:gd name="T18" fmla="*/ 0 w 1216"/>
                <a:gd name="T19" fmla="*/ 0 h 544"/>
                <a:gd name="T20" fmla="*/ 0 w 1216"/>
                <a:gd name="T21" fmla="*/ 0 h 544"/>
                <a:gd name="T22" fmla="*/ 0 w 1216"/>
                <a:gd name="T23" fmla="*/ 0 h 544"/>
                <a:gd name="T24" fmla="*/ 0 w 1216"/>
                <a:gd name="T25" fmla="*/ 0 h 544"/>
                <a:gd name="T26" fmla="*/ 0 w 1216"/>
                <a:gd name="T27" fmla="*/ 0 h 544"/>
                <a:gd name="T28" fmla="*/ 0 w 1216"/>
                <a:gd name="T29" fmla="*/ 0 h 544"/>
                <a:gd name="T30" fmla="*/ 0 w 1216"/>
                <a:gd name="T31" fmla="*/ 0 h 544"/>
                <a:gd name="T32" fmla="*/ 0 w 1216"/>
                <a:gd name="T33" fmla="*/ 0 h 544"/>
                <a:gd name="T34" fmla="*/ 0 w 1216"/>
                <a:gd name="T35" fmla="*/ 0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44"/>
                <a:gd name="T56" fmla="*/ 1216 w 1216"/>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44">
                  <a:moveTo>
                    <a:pt x="0" y="8"/>
                  </a:moveTo>
                  <a:cubicBezTo>
                    <a:pt x="0" y="4"/>
                    <a:pt x="4" y="0"/>
                    <a:pt x="8" y="0"/>
                  </a:cubicBezTo>
                  <a:lnTo>
                    <a:pt x="1208" y="0"/>
                  </a:lnTo>
                  <a:cubicBezTo>
                    <a:pt x="1213" y="0"/>
                    <a:pt x="1216" y="4"/>
                    <a:pt x="1216" y="8"/>
                  </a:cubicBezTo>
                  <a:lnTo>
                    <a:pt x="1216" y="536"/>
                  </a:lnTo>
                  <a:cubicBezTo>
                    <a:pt x="1216" y="541"/>
                    <a:pt x="1213" y="544"/>
                    <a:pt x="1208" y="544"/>
                  </a:cubicBezTo>
                  <a:lnTo>
                    <a:pt x="8" y="544"/>
                  </a:lnTo>
                  <a:cubicBezTo>
                    <a:pt x="4" y="544"/>
                    <a:pt x="0" y="541"/>
                    <a:pt x="0" y="536"/>
                  </a:cubicBezTo>
                  <a:lnTo>
                    <a:pt x="0" y="8"/>
                  </a:lnTo>
                  <a:close/>
                  <a:moveTo>
                    <a:pt x="16" y="536"/>
                  </a:moveTo>
                  <a:lnTo>
                    <a:pt x="8" y="528"/>
                  </a:lnTo>
                  <a:lnTo>
                    <a:pt x="1208" y="528"/>
                  </a:lnTo>
                  <a:lnTo>
                    <a:pt x="1200" y="536"/>
                  </a:lnTo>
                  <a:lnTo>
                    <a:pt x="1200" y="8"/>
                  </a:lnTo>
                  <a:lnTo>
                    <a:pt x="1208"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pic>
          <p:nvPicPr>
            <p:cNvPr id="28711" name="Picture 156"/>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082" y="1381"/>
              <a:ext cx="542"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12" name="Freeform 157"/>
            <p:cNvSpPr>
              <a:spLocks noEditPoints="1"/>
            </p:cNvSpPr>
            <p:nvPr/>
          </p:nvSpPr>
          <p:spPr bwMode="auto">
            <a:xfrm>
              <a:off x="2079" y="1377"/>
              <a:ext cx="548" cy="239"/>
            </a:xfrm>
            <a:custGeom>
              <a:avLst/>
              <a:gdLst>
                <a:gd name="T0" fmla="*/ 0 w 1216"/>
                <a:gd name="T1" fmla="*/ 0 h 528"/>
                <a:gd name="T2" fmla="*/ 0 w 1216"/>
                <a:gd name="T3" fmla="*/ 0 h 528"/>
                <a:gd name="T4" fmla="*/ 0 w 1216"/>
                <a:gd name="T5" fmla="*/ 0 h 528"/>
                <a:gd name="T6" fmla="*/ 0 w 1216"/>
                <a:gd name="T7" fmla="*/ 0 h 528"/>
                <a:gd name="T8" fmla="*/ 0 w 1216"/>
                <a:gd name="T9" fmla="*/ 0 h 528"/>
                <a:gd name="T10" fmla="*/ 0 w 1216"/>
                <a:gd name="T11" fmla="*/ 0 h 528"/>
                <a:gd name="T12" fmla="*/ 0 w 1216"/>
                <a:gd name="T13" fmla="*/ 0 h 528"/>
                <a:gd name="T14" fmla="*/ 0 w 1216"/>
                <a:gd name="T15" fmla="*/ 0 h 528"/>
                <a:gd name="T16" fmla="*/ 0 w 1216"/>
                <a:gd name="T17" fmla="*/ 0 h 528"/>
                <a:gd name="T18" fmla="*/ 0 w 1216"/>
                <a:gd name="T19" fmla="*/ 0 h 528"/>
                <a:gd name="T20" fmla="*/ 0 w 1216"/>
                <a:gd name="T21" fmla="*/ 0 h 528"/>
                <a:gd name="T22" fmla="*/ 0 w 1216"/>
                <a:gd name="T23" fmla="*/ 0 h 528"/>
                <a:gd name="T24" fmla="*/ 0 w 1216"/>
                <a:gd name="T25" fmla="*/ 0 h 528"/>
                <a:gd name="T26" fmla="*/ 0 w 1216"/>
                <a:gd name="T27" fmla="*/ 0 h 528"/>
                <a:gd name="T28" fmla="*/ 0 w 1216"/>
                <a:gd name="T29" fmla="*/ 0 h 528"/>
                <a:gd name="T30" fmla="*/ 0 w 1216"/>
                <a:gd name="T31" fmla="*/ 0 h 528"/>
                <a:gd name="T32" fmla="*/ 0 w 1216"/>
                <a:gd name="T33" fmla="*/ 0 h 528"/>
                <a:gd name="T34" fmla="*/ 0 w 1216"/>
                <a:gd name="T35" fmla="*/ 0 h 5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28"/>
                <a:gd name="T56" fmla="*/ 1216 w 1216"/>
                <a:gd name="T57" fmla="*/ 528 h 5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28">
                  <a:moveTo>
                    <a:pt x="0" y="8"/>
                  </a:moveTo>
                  <a:cubicBezTo>
                    <a:pt x="0" y="4"/>
                    <a:pt x="4" y="0"/>
                    <a:pt x="8" y="0"/>
                  </a:cubicBezTo>
                  <a:lnTo>
                    <a:pt x="1208" y="0"/>
                  </a:lnTo>
                  <a:cubicBezTo>
                    <a:pt x="1213" y="0"/>
                    <a:pt x="1216" y="4"/>
                    <a:pt x="1216" y="8"/>
                  </a:cubicBezTo>
                  <a:lnTo>
                    <a:pt x="1216" y="520"/>
                  </a:lnTo>
                  <a:cubicBezTo>
                    <a:pt x="1216" y="525"/>
                    <a:pt x="1213" y="528"/>
                    <a:pt x="1208" y="528"/>
                  </a:cubicBezTo>
                  <a:lnTo>
                    <a:pt x="8" y="528"/>
                  </a:lnTo>
                  <a:cubicBezTo>
                    <a:pt x="4" y="528"/>
                    <a:pt x="0" y="525"/>
                    <a:pt x="0" y="520"/>
                  </a:cubicBezTo>
                  <a:lnTo>
                    <a:pt x="0" y="8"/>
                  </a:lnTo>
                  <a:close/>
                  <a:moveTo>
                    <a:pt x="16" y="520"/>
                  </a:moveTo>
                  <a:lnTo>
                    <a:pt x="8" y="512"/>
                  </a:lnTo>
                  <a:lnTo>
                    <a:pt x="1208" y="512"/>
                  </a:lnTo>
                  <a:lnTo>
                    <a:pt x="1200" y="520"/>
                  </a:lnTo>
                  <a:lnTo>
                    <a:pt x="1200" y="8"/>
                  </a:lnTo>
                  <a:lnTo>
                    <a:pt x="1208" y="16"/>
                  </a:lnTo>
                  <a:lnTo>
                    <a:pt x="8" y="16"/>
                  </a:lnTo>
                  <a:lnTo>
                    <a:pt x="16" y="8"/>
                  </a:lnTo>
                  <a:lnTo>
                    <a:pt x="16" y="520"/>
                  </a:lnTo>
                  <a:close/>
                </a:path>
              </a:pathLst>
            </a:custGeom>
            <a:solidFill>
              <a:srgbClr val="385D8A"/>
            </a:solidFill>
            <a:ln w="0">
              <a:solidFill>
                <a:srgbClr val="385D8A"/>
              </a:solidFill>
              <a:round/>
              <a:headEnd/>
              <a:tailEnd/>
            </a:ln>
          </p:spPr>
          <p:txBody>
            <a:bodyPr/>
            <a:lstStyle/>
            <a:p>
              <a:endParaRPr lang="ru-RU"/>
            </a:p>
          </p:txBody>
        </p:sp>
        <p:pic>
          <p:nvPicPr>
            <p:cNvPr id="28713" name="Picture 158"/>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541" y="1381"/>
              <a:ext cx="541"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14" name="Freeform 159"/>
            <p:cNvSpPr>
              <a:spLocks noEditPoints="1"/>
            </p:cNvSpPr>
            <p:nvPr/>
          </p:nvSpPr>
          <p:spPr bwMode="auto">
            <a:xfrm>
              <a:off x="1537" y="1377"/>
              <a:ext cx="549" cy="239"/>
            </a:xfrm>
            <a:custGeom>
              <a:avLst/>
              <a:gdLst>
                <a:gd name="T0" fmla="*/ 0 w 1216"/>
                <a:gd name="T1" fmla="*/ 0 h 528"/>
                <a:gd name="T2" fmla="*/ 0 w 1216"/>
                <a:gd name="T3" fmla="*/ 0 h 528"/>
                <a:gd name="T4" fmla="*/ 0 w 1216"/>
                <a:gd name="T5" fmla="*/ 0 h 528"/>
                <a:gd name="T6" fmla="*/ 0 w 1216"/>
                <a:gd name="T7" fmla="*/ 0 h 528"/>
                <a:gd name="T8" fmla="*/ 0 w 1216"/>
                <a:gd name="T9" fmla="*/ 0 h 528"/>
                <a:gd name="T10" fmla="*/ 0 w 1216"/>
                <a:gd name="T11" fmla="*/ 0 h 528"/>
                <a:gd name="T12" fmla="*/ 0 w 1216"/>
                <a:gd name="T13" fmla="*/ 0 h 528"/>
                <a:gd name="T14" fmla="*/ 0 w 1216"/>
                <a:gd name="T15" fmla="*/ 0 h 528"/>
                <a:gd name="T16" fmla="*/ 0 w 1216"/>
                <a:gd name="T17" fmla="*/ 0 h 528"/>
                <a:gd name="T18" fmla="*/ 0 w 1216"/>
                <a:gd name="T19" fmla="*/ 0 h 528"/>
                <a:gd name="T20" fmla="*/ 0 w 1216"/>
                <a:gd name="T21" fmla="*/ 0 h 528"/>
                <a:gd name="T22" fmla="*/ 0 w 1216"/>
                <a:gd name="T23" fmla="*/ 0 h 528"/>
                <a:gd name="T24" fmla="*/ 0 w 1216"/>
                <a:gd name="T25" fmla="*/ 0 h 528"/>
                <a:gd name="T26" fmla="*/ 0 w 1216"/>
                <a:gd name="T27" fmla="*/ 0 h 528"/>
                <a:gd name="T28" fmla="*/ 0 w 1216"/>
                <a:gd name="T29" fmla="*/ 0 h 528"/>
                <a:gd name="T30" fmla="*/ 0 w 1216"/>
                <a:gd name="T31" fmla="*/ 0 h 528"/>
                <a:gd name="T32" fmla="*/ 0 w 1216"/>
                <a:gd name="T33" fmla="*/ 0 h 528"/>
                <a:gd name="T34" fmla="*/ 0 w 1216"/>
                <a:gd name="T35" fmla="*/ 0 h 5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28"/>
                <a:gd name="T56" fmla="*/ 1216 w 1216"/>
                <a:gd name="T57" fmla="*/ 528 h 5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28">
                  <a:moveTo>
                    <a:pt x="0" y="8"/>
                  </a:moveTo>
                  <a:cubicBezTo>
                    <a:pt x="0" y="4"/>
                    <a:pt x="4" y="0"/>
                    <a:pt x="8" y="0"/>
                  </a:cubicBezTo>
                  <a:lnTo>
                    <a:pt x="1208" y="0"/>
                  </a:lnTo>
                  <a:cubicBezTo>
                    <a:pt x="1213" y="0"/>
                    <a:pt x="1216" y="4"/>
                    <a:pt x="1216" y="8"/>
                  </a:cubicBezTo>
                  <a:lnTo>
                    <a:pt x="1216" y="520"/>
                  </a:lnTo>
                  <a:cubicBezTo>
                    <a:pt x="1216" y="525"/>
                    <a:pt x="1213" y="528"/>
                    <a:pt x="1208" y="528"/>
                  </a:cubicBezTo>
                  <a:lnTo>
                    <a:pt x="8" y="528"/>
                  </a:lnTo>
                  <a:cubicBezTo>
                    <a:pt x="4" y="528"/>
                    <a:pt x="0" y="525"/>
                    <a:pt x="0" y="520"/>
                  </a:cubicBezTo>
                  <a:lnTo>
                    <a:pt x="0" y="8"/>
                  </a:lnTo>
                  <a:close/>
                  <a:moveTo>
                    <a:pt x="16" y="520"/>
                  </a:moveTo>
                  <a:lnTo>
                    <a:pt x="8" y="512"/>
                  </a:lnTo>
                  <a:lnTo>
                    <a:pt x="1208" y="512"/>
                  </a:lnTo>
                  <a:lnTo>
                    <a:pt x="1200" y="520"/>
                  </a:lnTo>
                  <a:lnTo>
                    <a:pt x="1200" y="8"/>
                  </a:lnTo>
                  <a:lnTo>
                    <a:pt x="1208" y="16"/>
                  </a:lnTo>
                  <a:lnTo>
                    <a:pt x="8" y="16"/>
                  </a:lnTo>
                  <a:lnTo>
                    <a:pt x="16" y="8"/>
                  </a:lnTo>
                  <a:lnTo>
                    <a:pt x="16" y="520"/>
                  </a:lnTo>
                  <a:close/>
                </a:path>
              </a:pathLst>
            </a:custGeom>
            <a:solidFill>
              <a:srgbClr val="385D8A"/>
            </a:solidFill>
            <a:ln w="0">
              <a:solidFill>
                <a:srgbClr val="385D8A"/>
              </a:solidFill>
              <a:round/>
              <a:headEnd/>
              <a:tailEnd/>
            </a:ln>
          </p:spPr>
          <p:txBody>
            <a:bodyPr/>
            <a:lstStyle/>
            <a:p>
              <a:endParaRPr lang="ru-RU"/>
            </a:p>
          </p:txBody>
        </p:sp>
        <p:pic>
          <p:nvPicPr>
            <p:cNvPr id="28715" name="Picture 160"/>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321" y="1613"/>
              <a:ext cx="332"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16" name="Freeform 161"/>
            <p:cNvSpPr>
              <a:spLocks noEditPoints="1"/>
            </p:cNvSpPr>
            <p:nvPr/>
          </p:nvSpPr>
          <p:spPr bwMode="auto">
            <a:xfrm>
              <a:off x="2317" y="1609"/>
              <a:ext cx="339" cy="246"/>
            </a:xfrm>
            <a:custGeom>
              <a:avLst/>
              <a:gdLst>
                <a:gd name="T0" fmla="*/ 0 w 752"/>
                <a:gd name="T1" fmla="*/ 0 h 544"/>
                <a:gd name="T2" fmla="*/ 0 w 752"/>
                <a:gd name="T3" fmla="*/ 0 h 544"/>
                <a:gd name="T4" fmla="*/ 0 w 752"/>
                <a:gd name="T5" fmla="*/ 0 h 544"/>
                <a:gd name="T6" fmla="*/ 0 w 752"/>
                <a:gd name="T7" fmla="*/ 0 h 544"/>
                <a:gd name="T8" fmla="*/ 0 w 752"/>
                <a:gd name="T9" fmla="*/ 0 h 544"/>
                <a:gd name="T10" fmla="*/ 0 w 752"/>
                <a:gd name="T11" fmla="*/ 0 h 544"/>
                <a:gd name="T12" fmla="*/ 0 w 752"/>
                <a:gd name="T13" fmla="*/ 0 h 544"/>
                <a:gd name="T14" fmla="*/ 0 w 752"/>
                <a:gd name="T15" fmla="*/ 0 h 544"/>
                <a:gd name="T16" fmla="*/ 0 w 752"/>
                <a:gd name="T17" fmla="*/ 0 h 544"/>
                <a:gd name="T18" fmla="*/ 0 w 752"/>
                <a:gd name="T19" fmla="*/ 0 h 544"/>
                <a:gd name="T20" fmla="*/ 0 w 752"/>
                <a:gd name="T21" fmla="*/ 0 h 544"/>
                <a:gd name="T22" fmla="*/ 0 w 752"/>
                <a:gd name="T23" fmla="*/ 0 h 544"/>
                <a:gd name="T24" fmla="*/ 0 w 752"/>
                <a:gd name="T25" fmla="*/ 0 h 544"/>
                <a:gd name="T26" fmla="*/ 0 w 752"/>
                <a:gd name="T27" fmla="*/ 0 h 544"/>
                <a:gd name="T28" fmla="*/ 0 w 752"/>
                <a:gd name="T29" fmla="*/ 0 h 544"/>
                <a:gd name="T30" fmla="*/ 0 w 752"/>
                <a:gd name="T31" fmla="*/ 0 h 544"/>
                <a:gd name="T32" fmla="*/ 0 w 752"/>
                <a:gd name="T33" fmla="*/ 0 h 544"/>
                <a:gd name="T34" fmla="*/ 0 w 752"/>
                <a:gd name="T35" fmla="*/ 0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2"/>
                <a:gd name="T55" fmla="*/ 0 h 544"/>
                <a:gd name="T56" fmla="*/ 752 w 752"/>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2" h="544">
                  <a:moveTo>
                    <a:pt x="0" y="8"/>
                  </a:moveTo>
                  <a:cubicBezTo>
                    <a:pt x="0" y="4"/>
                    <a:pt x="4" y="0"/>
                    <a:pt x="8" y="0"/>
                  </a:cubicBezTo>
                  <a:lnTo>
                    <a:pt x="744" y="0"/>
                  </a:lnTo>
                  <a:cubicBezTo>
                    <a:pt x="749" y="0"/>
                    <a:pt x="752" y="4"/>
                    <a:pt x="752" y="8"/>
                  </a:cubicBezTo>
                  <a:lnTo>
                    <a:pt x="752" y="536"/>
                  </a:lnTo>
                  <a:cubicBezTo>
                    <a:pt x="752" y="541"/>
                    <a:pt x="749" y="544"/>
                    <a:pt x="744" y="544"/>
                  </a:cubicBezTo>
                  <a:lnTo>
                    <a:pt x="8" y="544"/>
                  </a:lnTo>
                  <a:cubicBezTo>
                    <a:pt x="4" y="544"/>
                    <a:pt x="0" y="541"/>
                    <a:pt x="0" y="536"/>
                  </a:cubicBezTo>
                  <a:lnTo>
                    <a:pt x="0" y="8"/>
                  </a:lnTo>
                  <a:close/>
                  <a:moveTo>
                    <a:pt x="16" y="536"/>
                  </a:moveTo>
                  <a:lnTo>
                    <a:pt x="8" y="528"/>
                  </a:lnTo>
                  <a:lnTo>
                    <a:pt x="744" y="528"/>
                  </a:lnTo>
                  <a:lnTo>
                    <a:pt x="736" y="536"/>
                  </a:lnTo>
                  <a:lnTo>
                    <a:pt x="736" y="8"/>
                  </a:lnTo>
                  <a:lnTo>
                    <a:pt x="744"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pic>
          <p:nvPicPr>
            <p:cNvPr id="28717" name="Picture 16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1" y="1381"/>
              <a:ext cx="304"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18" name="Freeform 163"/>
            <p:cNvSpPr>
              <a:spLocks noEditPoints="1"/>
            </p:cNvSpPr>
            <p:nvPr/>
          </p:nvSpPr>
          <p:spPr bwMode="auto">
            <a:xfrm>
              <a:off x="158" y="1377"/>
              <a:ext cx="310" cy="239"/>
            </a:xfrm>
            <a:custGeom>
              <a:avLst/>
              <a:gdLst>
                <a:gd name="T0" fmla="*/ 0 w 688"/>
                <a:gd name="T1" fmla="*/ 0 h 528"/>
                <a:gd name="T2" fmla="*/ 0 w 688"/>
                <a:gd name="T3" fmla="*/ 0 h 528"/>
                <a:gd name="T4" fmla="*/ 0 w 688"/>
                <a:gd name="T5" fmla="*/ 0 h 528"/>
                <a:gd name="T6" fmla="*/ 0 w 688"/>
                <a:gd name="T7" fmla="*/ 0 h 528"/>
                <a:gd name="T8" fmla="*/ 0 w 688"/>
                <a:gd name="T9" fmla="*/ 0 h 528"/>
                <a:gd name="T10" fmla="*/ 0 w 688"/>
                <a:gd name="T11" fmla="*/ 0 h 528"/>
                <a:gd name="T12" fmla="*/ 0 w 688"/>
                <a:gd name="T13" fmla="*/ 0 h 528"/>
                <a:gd name="T14" fmla="*/ 0 w 688"/>
                <a:gd name="T15" fmla="*/ 0 h 528"/>
                <a:gd name="T16" fmla="*/ 0 w 688"/>
                <a:gd name="T17" fmla="*/ 0 h 528"/>
                <a:gd name="T18" fmla="*/ 0 w 688"/>
                <a:gd name="T19" fmla="*/ 0 h 528"/>
                <a:gd name="T20" fmla="*/ 0 w 688"/>
                <a:gd name="T21" fmla="*/ 0 h 528"/>
                <a:gd name="T22" fmla="*/ 0 w 688"/>
                <a:gd name="T23" fmla="*/ 0 h 528"/>
                <a:gd name="T24" fmla="*/ 0 w 688"/>
                <a:gd name="T25" fmla="*/ 0 h 528"/>
                <a:gd name="T26" fmla="*/ 0 w 688"/>
                <a:gd name="T27" fmla="*/ 0 h 528"/>
                <a:gd name="T28" fmla="*/ 0 w 688"/>
                <a:gd name="T29" fmla="*/ 0 h 528"/>
                <a:gd name="T30" fmla="*/ 0 w 688"/>
                <a:gd name="T31" fmla="*/ 0 h 528"/>
                <a:gd name="T32" fmla="*/ 0 w 688"/>
                <a:gd name="T33" fmla="*/ 0 h 528"/>
                <a:gd name="T34" fmla="*/ 0 w 688"/>
                <a:gd name="T35" fmla="*/ 0 h 5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88"/>
                <a:gd name="T55" fmla="*/ 0 h 528"/>
                <a:gd name="T56" fmla="*/ 688 w 688"/>
                <a:gd name="T57" fmla="*/ 528 h 5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88" h="528">
                  <a:moveTo>
                    <a:pt x="0" y="8"/>
                  </a:moveTo>
                  <a:cubicBezTo>
                    <a:pt x="0" y="4"/>
                    <a:pt x="4" y="0"/>
                    <a:pt x="8" y="0"/>
                  </a:cubicBezTo>
                  <a:lnTo>
                    <a:pt x="680" y="0"/>
                  </a:lnTo>
                  <a:cubicBezTo>
                    <a:pt x="685" y="0"/>
                    <a:pt x="688" y="4"/>
                    <a:pt x="688" y="8"/>
                  </a:cubicBezTo>
                  <a:lnTo>
                    <a:pt x="688" y="520"/>
                  </a:lnTo>
                  <a:cubicBezTo>
                    <a:pt x="688" y="525"/>
                    <a:pt x="685" y="528"/>
                    <a:pt x="680" y="528"/>
                  </a:cubicBezTo>
                  <a:lnTo>
                    <a:pt x="8" y="528"/>
                  </a:lnTo>
                  <a:cubicBezTo>
                    <a:pt x="4" y="528"/>
                    <a:pt x="0" y="525"/>
                    <a:pt x="0" y="520"/>
                  </a:cubicBezTo>
                  <a:lnTo>
                    <a:pt x="0" y="8"/>
                  </a:lnTo>
                  <a:close/>
                  <a:moveTo>
                    <a:pt x="16" y="520"/>
                  </a:moveTo>
                  <a:lnTo>
                    <a:pt x="8" y="512"/>
                  </a:lnTo>
                  <a:lnTo>
                    <a:pt x="680" y="512"/>
                  </a:lnTo>
                  <a:lnTo>
                    <a:pt x="672" y="520"/>
                  </a:lnTo>
                  <a:lnTo>
                    <a:pt x="672" y="8"/>
                  </a:lnTo>
                  <a:lnTo>
                    <a:pt x="680" y="16"/>
                  </a:lnTo>
                  <a:lnTo>
                    <a:pt x="8" y="16"/>
                  </a:lnTo>
                  <a:lnTo>
                    <a:pt x="16" y="8"/>
                  </a:lnTo>
                  <a:lnTo>
                    <a:pt x="16" y="520"/>
                  </a:lnTo>
                  <a:close/>
                </a:path>
              </a:pathLst>
            </a:custGeom>
            <a:solidFill>
              <a:srgbClr val="385D8A"/>
            </a:solidFill>
            <a:ln w="0">
              <a:solidFill>
                <a:srgbClr val="385D8A"/>
              </a:solidFill>
              <a:round/>
              <a:headEnd/>
              <a:tailEnd/>
            </a:ln>
          </p:spPr>
          <p:txBody>
            <a:bodyPr/>
            <a:lstStyle/>
            <a:p>
              <a:endParaRPr lang="ru-RU"/>
            </a:p>
          </p:txBody>
        </p:sp>
        <p:pic>
          <p:nvPicPr>
            <p:cNvPr id="28719" name="Picture 16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4" y="1844"/>
              <a:ext cx="2492" cy="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20" name="Picture 16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5" y="433"/>
              <a:ext cx="541"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21" name="Freeform 166"/>
            <p:cNvSpPr>
              <a:spLocks noEditPoints="1"/>
            </p:cNvSpPr>
            <p:nvPr/>
          </p:nvSpPr>
          <p:spPr bwMode="auto">
            <a:xfrm>
              <a:off x="461" y="430"/>
              <a:ext cx="549" cy="246"/>
            </a:xfrm>
            <a:custGeom>
              <a:avLst/>
              <a:gdLst>
                <a:gd name="T0" fmla="*/ 0 w 1216"/>
                <a:gd name="T1" fmla="*/ 0 h 544"/>
                <a:gd name="T2" fmla="*/ 0 w 1216"/>
                <a:gd name="T3" fmla="*/ 0 h 544"/>
                <a:gd name="T4" fmla="*/ 0 w 1216"/>
                <a:gd name="T5" fmla="*/ 0 h 544"/>
                <a:gd name="T6" fmla="*/ 0 w 1216"/>
                <a:gd name="T7" fmla="*/ 0 h 544"/>
                <a:gd name="T8" fmla="*/ 0 w 1216"/>
                <a:gd name="T9" fmla="*/ 0 h 544"/>
                <a:gd name="T10" fmla="*/ 0 w 1216"/>
                <a:gd name="T11" fmla="*/ 0 h 544"/>
                <a:gd name="T12" fmla="*/ 0 w 1216"/>
                <a:gd name="T13" fmla="*/ 0 h 544"/>
                <a:gd name="T14" fmla="*/ 0 w 1216"/>
                <a:gd name="T15" fmla="*/ 0 h 544"/>
                <a:gd name="T16" fmla="*/ 0 w 1216"/>
                <a:gd name="T17" fmla="*/ 0 h 544"/>
                <a:gd name="T18" fmla="*/ 0 w 1216"/>
                <a:gd name="T19" fmla="*/ 0 h 544"/>
                <a:gd name="T20" fmla="*/ 0 w 1216"/>
                <a:gd name="T21" fmla="*/ 0 h 544"/>
                <a:gd name="T22" fmla="*/ 0 w 1216"/>
                <a:gd name="T23" fmla="*/ 0 h 544"/>
                <a:gd name="T24" fmla="*/ 0 w 1216"/>
                <a:gd name="T25" fmla="*/ 0 h 544"/>
                <a:gd name="T26" fmla="*/ 0 w 1216"/>
                <a:gd name="T27" fmla="*/ 0 h 544"/>
                <a:gd name="T28" fmla="*/ 0 w 1216"/>
                <a:gd name="T29" fmla="*/ 0 h 544"/>
                <a:gd name="T30" fmla="*/ 0 w 1216"/>
                <a:gd name="T31" fmla="*/ 0 h 544"/>
                <a:gd name="T32" fmla="*/ 0 w 1216"/>
                <a:gd name="T33" fmla="*/ 0 h 544"/>
                <a:gd name="T34" fmla="*/ 0 w 1216"/>
                <a:gd name="T35" fmla="*/ 0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44"/>
                <a:gd name="T56" fmla="*/ 1216 w 1216"/>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44">
                  <a:moveTo>
                    <a:pt x="0" y="8"/>
                  </a:moveTo>
                  <a:cubicBezTo>
                    <a:pt x="0" y="4"/>
                    <a:pt x="4" y="0"/>
                    <a:pt x="8" y="0"/>
                  </a:cubicBezTo>
                  <a:lnTo>
                    <a:pt x="1208" y="0"/>
                  </a:lnTo>
                  <a:cubicBezTo>
                    <a:pt x="1213" y="0"/>
                    <a:pt x="1216" y="4"/>
                    <a:pt x="1216" y="8"/>
                  </a:cubicBezTo>
                  <a:lnTo>
                    <a:pt x="1216" y="536"/>
                  </a:lnTo>
                  <a:cubicBezTo>
                    <a:pt x="1216" y="541"/>
                    <a:pt x="1213" y="544"/>
                    <a:pt x="1208" y="544"/>
                  </a:cubicBezTo>
                  <a:lnTo>
                    <a:pt x="8" y="544"/>
                  </a:lnTo>
                  <a:cubicBezTo>
                    <a:pt x="4" y="544"/>
                    <a:pt x="0" y="541"/>
                    <a:pt x="0" y="536"/>
                  </a:cubicBezTo>
                  <a:lnTo>
                    <a:pt x="0" y="8"/>
                  </a:lnTo>
                  <a:close/>
                  <a:moveTo>
                    <a:pt x="16" y="536"/>
                  </a:moveTo>
                  <a:lnTo>
                    <a:pt x="8" y="528"/>
                  </a:lnTo>
                  <a:lnTo>
                    <a:pt x="1208" y="528"/>
                  </a:lnTo>
                  <a:lnTo>
                    <a:pt x="1200" y="536"/>
                  </a:lnTo>
                  <a:lnTo>
                    <a:pt x="1200" y="8"/>
                  </a:lnTo>
                  <a:lnTo>
                    <a:pt x="1208"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pic>
          <p:nvPicPr>
            <p:cNvPr id="28722" name="Picture 16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06" y="433"/>
              <a:ext cx="535"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23" name="Freeform 168"/>
            <p:cNvSpPr>
              <a:spLocks noEditPoints="1"/>
            </p:cNvSpPr>
            <p:nvPr/>
          </p:nvSpPr>
          <p:spPr bwMode="auto">
            <a:xfrm>
              <a:off x="1003" y="430"/>
              <a:ext cx="541" cy="246"/>
            </a:xfrm>
            <a:custGeom>
              <a:avLst/>
              <a:gdLst>
                <a:gd name="T0" fmla="*/ 0 w 1200"/>
                <a:gd name="T1" fmla="*/ 0 h 544"/>
                <a:gd name="T2" fmla="*/ 0 w 1200"/>
                <a:gd name="T3" fmla="*/ 0 h 544"/>
                <a:gd name="T4" fmla="*/ 0 w 1200"/>
                <a:gd name="T5" fmla="*/ 0 h 544"/>
                <a:gd name="T6" fmla="*/ 0 w 1200"/>
                <a:gd name="T7" fmla="*/ 0 h 544"/>
                <a:gd name="T8" fmla="*/ 0 w 1200"/>
                <a:gd name="T9" fmla="*/ 0 h 544"/>
                <a:gd name="T10" fmla="*/ 0 w 1200"/>
                <a:gd name="T11" fmla="*/ 0 h 544"/>
                <a:gd name="T12" fmla="*/ 0 w 1200"/>
                <a:gd name="T13" fmla="*/ 0 h 544"/>
                <a:gd name="T14" fmla="*/ 0 w 1200"/>
                <a:gd name="T15" fmla="*/ 0 h 544"/>
                <a:gd name="T16" fmla="*/ 0 w 1200"/>
                <a:gd name="T17" fmla="*/ 0 h 544"/>
                <a:gd name="T18" fmla="*/ 0 w 1200"/>
                <a:gd name="T19" fmla="*/ 0 h 544"/>
                <a:gd name="T20" fmla="*/ 0 w 1200"/>
                <a:gd name="T21" fmla="*/ 0 h 544"/>
                <a:gd name="T22" fmla="*/ 0 w 1200"/>
                <a:gd name="T23" fmla="*/ 0 h 544"/>
                <a:gd name="T24" fmla="*/ 0 w 1200"/>
                <a:gd name="T25" fmla="*/ 0 h 544"/>
                <a:gd name="T26" fmla="*/ 0 w 1200"/>
                <a:gd name="T27" fmla="*/ 0 h 544"/>
                <a:gd name="T28" fmla="*/ 0 w 1200"/>
                <a:gd name="T29" fmla="*/ 0 h 544"/>
                <a:gd name="T30" fmla="*/ 0 w 1200"/>
                <a:gd name="T31" fmla="*/ 0 h 544"/>
                <a:gd name="T32" fmla="*/ 0 w 1200"/>
                <a:gd name="T33" fmla="*/ 0 h 544"/>
                <a:gd name="T34" fmla="*/ 0 w 1200"/>
                <a:gd name="T35" fmla="*/ 0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0"/>
                <a:gd name="T55" fmla="*/ 0 h 544"/>
                <a:gd name="T56" fmla="*/ 1200 w 1200"/>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0" h="544">
                  <a:moveTo>
                    <a:pt x="0" y="8"/>
                  </a:moveTo>
                  <a:cubicBezTo>
                    <a:pt x="0" y="4"/>
                    <a:pt x="4" y="0"/>
                    <a:pt x="8" y="0"/>
                  </a:cubicBezTo>
                  <a:lnTo>
                    <a:pt x="1192" y="0"/>
                  </a:lnTo>
                  <a:cubicBezTo>
                    <a:pt x="1197" y="0"/>
                    <a:pt x="1200" y="4"/>
                    <a:pt x="1200" y="8"/>
                  </a:cubicBezTo>
                  <a:lnTo>
                    <a:pt x="1200" y="536"/>
                  </a:lnTo>
                  <a:cubicBezTo>
                    <a:pt x="1200" y="541"/>
                    <a:pt x="1197" y="544"/>
                    <a:pt x="1192" y="544"/>
                  </a:cubicBezTo>
                  <a:lnTo>
                    <a:pt x="8" y="544"/>
                  </a:lnTo>
                  <a:cubicBezTo>
                    <a:pt x="4" y="544"/>
                    <a:pt x="0" y="541"/>
                    <a:pt x="0" y="536"/>
                  </a:cubicBezTo>
                  <a:lnTo>
                    <a:pt x="0" y="8"/>
                  </a:lnTo>
                  <a:close/>
                  <a:moveTo>
                    <a:pt x="16" y="536"/>
                  </a:moveTo>
                  <a:lnTo>
                    <a:pt x="8" y="528"/>
                  </a:lnTo>
                  <a:lnTo>
                    <a:pt x="1192" y="528"/>
                  </a:lnTo>
                  <a:lnTo>
                    <a:pt x="1184" y="536"/>
                  </a:lnTo>
                  <a:lnTo>
                    <a:pt x="1184" y="8"/>
                  </a:lnTo>
                  <a:lnTo>
                    <a:pt x="1192"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pic>
          <p:nvPicPr>
            <p:cNvPr id="28724" name="Picture 169"/>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61" y="672"/>
              <a:ext cx="542"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25" name="Freeform 170"/>
            <p:cNvSpPr>
              <a:spLocks noEditPoints="1"/>
            </p:cNvSpPr>
            <p:nvPr/>
          </p:nvSpPr>
          <p:spPr bwMode="auto">
            <a:xfrm>
              <a:off x="158" y="668"/>
              <a:ext cx="549" cy="239"/>
            </a:xfrm>
            <a:custGeom>
              <a:avLst/>
              <a:gdLst>
                <a:gd name="T0" fmla="*/ 0 w 1216"/>
                <a:gd name="T1" fmla="*/ 0 h 528"/>
                <a:gd name="T2" fmla="*/ 0 w 1216"/>
                <a:gd name="T3" fmla="*/ 0 h 528"/>
                <a:gd name="T4" fmla="*/ 0 w 1216"/>
                <a:gd name="T5" fmla="*/ 0 h 528"/>
                <a:gd name="T6" fmla="*/ 0 w 1216"/>
                <a:gd name="T7" fmla="*/ 0 h 528"/>
                <a:gd name="T8" fmla="*/ 0 w 1216"/>
                <a:gd name="T9" fmla="*/ 0 h 528"/>
                <a:gd name="T10" fmla="*/ 0 w 1216"/>
                <a:gd name="T11" fmla="*/ 0 h 528"/>
                <a:gd name="T12" fmla="*/ 0 w 1216"/>
                <a:gd name="T13" fmla="*/ 0 h 528"/>
                <a:gd name="T14" fmla="*/ 0 w 1216"/>
                <a:gd name="T15" fmla="*/ 0 h 528"/>
                <a:gd name="T16" fmla="*/ 0 w 1216"/>
                <a:gd name="T17" fmla="*/ 0 h 528"/>
                <a:gd name="T18" fmla="*/ 0 w 1216"/>
                <a:gd name="T19" fmla="*/ 0 h 528"/>
                <a:gd name="T20" fmla="*/ 0 w 1216"/>
                <a:gd name="T21" fmla="*/ 0 h 528"/>
                <a:gd name="T22" fmla="*/ 0 w 1216"/>
                <a:gd name="T23" fmla="*/ 0 h 528"/>
                <a:gd name="T24" fmla="*/ 0 w 1216"/>
                <a:gd name="T25" fmla="*/ 0 h 528"/>
                <a:gd name="T26" fmla="*/ 0 w 1216"/>
                <a:gd name="T27" fmla="*/ 0 h 528"/>
                <a:gd name="T28" fmla="*/ 0 w 1216"/>
                <a:gd name="T29" fmla="*/ 0 h 528"/>
                <a:gd name="T30" fmla="*/ 0 w 1216"/>
                <a:gd name="T31" fmla="*/ 0 h 528"/>
                <a:gd name="T32" fmla="*/ 0 w 1216"/>
                <a:gd name="T33" fmla="*/ 0 h 528"/>
                <a:gd name="T34" fmla="*/ 0 w 1216"/>
                <a:gd name="T35" fmla="*/ 0 h 5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28"/>
                <a:gd name="T56" fmla="*/ 1216 w 1216"/>
                <a:gd name="T57" fmla="*/ 528 h 5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28">
                  <a:moveTo>
                    <a:pt x="0" y="8"/>
                  </a:moveTo>
                  <a:cubicBezTo>
                    <a:pt x="0" y="4"/>
                    <a:pt x="4" y="0"/>
                    <a:pt x="8" y="0"/>
                  </a:cubicBezTo>
                  <a:lnTo>
                    <a:pt x="1208" y="0"/>
                  </a:lnTo>
                  <a:cubicBezTo>
                    <a:pt x="1213" y="0"/>
                    <a:pt x="1216" y="4"/>
                    <a:pt x="1216" y="8"/>
                  </a:cubicBezTo>
                  <a:lnTo>
                    <a:pt x="1216" y="520"/>
                  </a:lnTo>
                  <a:cubicBezTo>
                    <a:pt x="1216" y="525"/>
                    <a:pt x="1213" y="528"/>
                    <a:pt x="1208" y="528"/>
                  </a:cubicBezTo>
                  <a:lnTo>
                    <a:pt x="8" y="528"/>
                  </a:lnTo>
                  <a:cubicBezTo>
                    <a:pt x="4" y="528"/>
                    <a:pt x="0" y="525"/>
                    <a:pt x="0" y="520"/>
                  </a:cubicBezTo>
                  <a:lnTo>
                    <a:pt x="0" y="8"/>
                  </a:lnTo>
                  <a:close/>
                  <a:moveTo>
                    <a:pt x="16" y="520"/>
                  </a:moveTo>
                  <a:lnTo>
                    <a:pt x="8" y="512"/>
                  </a:lnTo>
                  <a:lnTo>
                    <a:pt x="1208" y="512"/>
                  </a:lnTo>
                  <a:lnTo>
                    <a:pt x="1200" y="520"/>
                  </a:lnTo>
                  <a:lnTo>
                    <a:pt x="1200" y="8"/>
                  </a:lnTo>
                  <a:lnTo>
                    <a:pt x="1208" y="16"/>
                  </a:lnTo>
                  <a:lnTo>
                    <a:pt x="8" y="16"/>
                  </a:lnTo>
                  <a:lnTo>
                    <a:pt x="16" y="8"/>
                  </a:lnTo>
                  <a:lnTo>
                    <a:pt x="16" y="520"/>
                  </a:lnTo>
                  <a:close/>
                </a:path>
              </a:pathLst>
            </a:custGeom>
            <a:solidFill>
              <a:srgbClr val="385D8A"/>
            </a:solidFill>
            <a:ln w="0">
              <a:solidFill>
                <a:srgbClr val="385D8A"/>
              </a:solidFill>
              <a:round/>
              <a:headEnd/>
              <a:tailEnd/>
            </a:ln>
          </p:spPr>
          <p:txBody>
            <a:bodyPr/>
            <a:lstStyle/>
            <a:p>
              <a:endParaRPr lang="ru-RU"/>
            </a:p>
          </p:txBody>
        </p:sp>
        <p:pic>
          <p:nvPicPr>
            <p:cNvPr id="28726" name="Picture 17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03" y="672"/>
              <a:ext cx="534"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27" name="Freeform 172"/>
            <p:cNvSpPr>
              <a:spLocks noEditPoints="1"/>
            </p:cNvSpPr>
            <p:nvPr/>
          </p:nvSpPr>
          <p:spPr bwMode="auto">
            <a:xfrm>
              <a:off x="699" y="668"/>
              <a:ext cx="542" cy="239"/>
            </a:xfrm>
            <a:custGeom>
              <a:avLst/>
              <a:gdLst>
                <a:gd name="T0" fmla="*/ 0 w 1200"/>
                <a:gd name="T1" fmla="*/ 0 h 528"/>
                <a:gd name="T2" fmla="*/ 0 w 1200"/>
                <a:gd name="T3" fmla="*/ 0 h 528"/>
                <a:gd name="T4" fmla="*/ 0 w 1200"/>
                <a:gd name="T5" fmla="*/ 0 h 528"/>
                <a:gd name="T6" fmla="*/ 0 w 1200"/>
                <a:gd name="T7" fmla="*/ 0 h 528"/>
                <a:gd name="T8" fmla="*/ 0 w 1200"/>
                <a:gd name="T9" fmla="*/ 0 h 528"/>
                <a:gd name="T10" fmla="*/ 0 w 1200"/>
                <a:gd name="T11" fmla="*/ 0 h 528"/>
                <a:gd name="T12" fmla="*/ 0 w 1200"/>
                <a:gd name="T13" fmla="*/ 0 h 528"/>
                <a:gd name="T14" fmla="*/ 0 w 1200"/>
                <a:gd name="T15" fmla="*/ 0 h 528"/>
                <a:gd name="T16" fmla="*/ 0 w 1200"/>
                <a:gd name="T17" fmla="*/ 0 h 528"/>
                <a:gd name="T18" fmla="*/ 0 w 1200"/>
                <a:gd name="T19" fmla="*/ 0 h 528"/>
                <a:gd name="T20" fmla="*/ 0 w 1200"/>
                <a:gd name="T21" fmla="*/ 0 h 528"/>
                <a:gd name="T22" fmla="*/ 0 w 1200"/>
                <a:gd name="T23" fmla="*/ 0 h 528"/>
                <a:gd name="T24" fmla="*/ 0 w 1200"/>
                <a:gd name="T25" fmla="*/ 0 h 528"/>
                <a:gd name="T26" fmla="*/ 0 w 1200"/>
                <a:gd name="T27" fmla="*/ 0 h 528"/>
                <a:gd name="T28" fmla="*/ 0 w 1200"/>
                <a:gd name="T29" fmla="*/ 0 h 528"/>
                <a:gd name="T30" fmla="*/ 0 w 1200"/>
                <a:gd name="T31" fmla="*/ 0 h 528"/>
                <a:gd name="T32" fmla="*/ 0 w 1200"/>
                <a:gd name="T33" fmla="*/ 0 h 528"/>
                <a:gd name="T34" fmla="*/ 0 w 1200"/>
                <a:gd name="T35" fmla="*/ 0 h 5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0"/>
                <a:gd name="T55" fmla="*/ 0 h 528"/>
                <a:gd name="T56" fmla="*/ 1200 w 1200"/>
                <a:gd name="T57" fmla="*/ 528 h 5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0" h="528">
                  <a:moveTo>
                    <a:pt x="0" y="8"/>
                  </a:moveTo>
                  <a:cubicBezTo>
                    <a:pt x="0" y="4"/>
                    <a:pt x="4" y="0"/>
                    <a:pt x="8" y="0"/>
                  </a:cubicBezTo>
                  <a:lnTo>
                    <a:pt x="1192" y="0"/>
                  </a:lnTo>
                  <a:cubicBezTo>
                    <a:pt x="1197" y="0"/>
                    <a:pt x="1200" y="4"/>
                    <a:pt x="1200" y="8"/>
                  </a:cubicBezTo>
                  <a:lnTo>
                    <a:pt x="1200" y="520"/>
                  </a:lnTo>
                  <a:cubicBezTo>
                    <a:pt x="1200" y="525"/>
                    <a:pt x="1197" y="528"/>
                    <a:pt x="1192" y="528"/>
                  </a:cubicBezTo>
                  <a:lnTo>
                    <a:pt x="8" y="528"/>
                  </a:lnTo>
                  <a:cubicBezTo>
                    <a:pt x="4" y="528"/>
                    <a:pt x="0" y="525"/>
                    <a:pt x="0" y="520"/>
                  </a:cubicBezTo>
                  <a:lnTo>
                    <a:pt x="0" y="8"/>
                  </a:lnTo>
                  <a:close/>
                  <a:moveTo>
                    <a:pt x="16" y="520"/>
                  </a:moveTo>
                  <a:lnTo>
                    <a:pt x="8" y="512"/>
                  </a:lnTo>
                  <a:lnTo>
                    <a:pt x="1192" y="512"/>
                  </a:lnTo>
                  <a:lnTo>
                    <a:pt x="1184" y="520"/>
                  </a:lnTo>
                  <a:lnTo>
                    <a:pt x="1184" y="8"/>
                  </a:lnTo>
                  <a:lnTo>
                    <a:pt x="1192" y="16"/>
                  </a:lnTo>
                  <a:lnTo>
                    <a:pt x="8" y="16"/>
                  </a:lnTo>
                  <a:lnTo>
                    <a:pt x="16" y="8"/>
                  </a:lnTo>
                  <a:lnTo>
                    <a:pt x="16" y="520"/>
                  </a:lnTo>
                  <a:close/>
                </a:path>
              </a:pathLst>
            </a:custGeom>
            <a:solidFill>
              <a:srgbClr val="385D8A"/>
            </a:solidFill>
            <a:ln w="0">
              <a:solidFill>
                <a:srgbClr val="385D8A"/>
              </a:solidFill>
              <a:round/>
              <a:headEnd/>
              <a:tailEnd/>
            </a:ln>
          </p:spPr>
          <p:txBody>
            <a:bodyPr/>
            <a:lstStyle/>
            <a:p>
              <a:endParaRPr lang="ru-RU"/>
            </a:p>
          </p:txBody>
        </p:sp>
        <p:pic>
          <p:nvPicPr>
            <p:cNvPr id="28728" name="Picture 17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237" y="672"/>
              <a:ext cx="542"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29" name="Freeform 174"/>
            <p:cNvSpPr>
              <a:spLocks noEditPoints="1"/>
            </p:cNvSpPr>
            <p:nvPr/>
          </p:nvSpPr>
          <p:spPr bwMode="auto">
            <a:xfrm>
              <a:off x="1234" y="668"/>
              <a:ext cx="549" cy="239"/>
            </a:xfrm>
            <a:custGeom>
              <a:avLst/>
              <a:gdLst>
                <a:gd name="T0" fmla="*/ 0 w 1216"/>
                <a:gd name="T1" fmla="*/ 0 h 528"/>
                <a:gd name="T2" fmla="*/ 0 w 1216"/>
                <a:gd name="T3" fmla="*/ 0 h 528"/>
                <a:gd name="T4" fmla="*/ 0 w 1216"/>
                <a:gd name="T5" fmla="*/ 0 h 528"/>
                <a:gd name="T6" fmla="*/ 0 w 1216"/>
                <a:gd name="T7" fmla="*/ 0 h 528"/>
                <a:gd name="T8" fmla="*/ 0 w 1216"/>
                <a:gd name="T9" fmla="*/ 0 h 528"/>
                <a:gd name="T10" fmla="*/ 0 w 1216"/>
                <a:gd name="T11" fmla="*/ 0 h 528"/>
                <a:gd name="T12" fmla="*/ 0 w 1216"/>
                <a:gd name="T13" fmla="*/ 0 h 528"/>
                <a:gd name="T14" fmla="*/ 0 w 1216"/>
                <a:gd name="T15" fmla="*/ 0 h 528"/>
                <a:gd name="T16" fmla="*/ 0 w 1216"/>
                <a:gd name="T17" fmla="*/ 0 h 528"/>
                <a:gd name="T18" fmla="*/ 0 w 1216"/>
                <a:gd name="T19" fmla="*/ 0 h 528"/>
                <a:gd name="T20" fmla="*/ 0 w 1216"/>
                <a:gd name="T21" fmla="*/ 0 h 528"/>
                <a:gd name="T22" fmla="*/ 0 w 1216"/>
                <a:gd name="T23" fmla="*/ 0 h 528"/>
                <a:gd name="T24" fmla="*/ 0 w 1216"/>
                <a:gd name="T25" fmla="*/ 0 h 528"/>
                <a:gd name="T26" fmla="*/ 0 w 1216"/>
                <a:gd name="T27" fmla="*/ 0 h 528"/>
                <a:gd name="T28" fmla="*/ 0 w 1216"/>
                <a:gd name="T29" fmla="*/ 0 h 528"/>
                <a:gd name="T30" fmla="*/ 0 w 1216"/>
                <a:gd name="T31" fmla="*/ 0 h 528"/>
                <a:gd name="T32" fmla="*/ 0 w 1216"/>
                <a:gd name="T33" fmla="*/ 0 h 528"/>
                <a:gd name="T34" fmla="*/ 0 w 1216"/>
                <a:gd name="T35" fmla="*/ 0 h 5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28"/>
                <a:gd name="T56" fmla="*/ 1216 w 1216"/>
                <a:gd name="T57" fmla="*/ 528 h 5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28">
                  <a:moveTo>
                    <a:pt x="0" y="8"/>
                  </a:moveTo>
                  <a:cubicBezTo>
                    <a:pt x="0" y="4"/>
                    <a:pt x="4" y="0"/>
                    <a:pt x="8" y="0"/>
                  </a:cubicBezTo>
                  <a:lnTo>
                    <a:pt x="1208" y="0"/>
                  </a:lnTo>
                  <a:cubicBezTo>
                    <a:pt x="1213" y="0"/>
                    <a:pt x="1216" y="4"/>
                    <a:pt x="1216" y="8"/>
                  </a:cubicBezTo>
                  <a:lnTo>
                    <a:pt x="1216" y="520"/>
                  </a:lnTo>
                  <a:cubicBezTo>
                    <a:pt x="1216" y="525"/>
                    <a:pt x="1213" y="528"/>
                    <a:pt x="1208" y="528"/>
                  </a:cubicBezTo>
                  <a:lnTo>
                    <a:pt x="8" y="528"/>
                  </a:lnTo>
                  <a:cubicBezTo>
                    <a:pt x="4" y="528"/>
                    <a:pt x="0" y="525"/>
                    <a:pt x="0" y="520"/>
                  </a:cubicBezTo>
                  <a:lnTo>
                    <a:pt x="0" y="8"/>
                  </a:lnTo>
                  <a:close/>
                  <a:moveTo>
                    <a:pt x="16" y="520"/>
                  </a:moveTo>
                  <a:lnTo>
                    <a:pt x="8" y="512"/>
                  </a:lnTo>
                  <a:lnTo>
                    <a:pt x="1208" y="512"/>
                  </a:lnTo>
                  <a:lnTo>
                    <a:pt x="1200" y="520"/>
                  </a:lnTo>
                  <a:lnTo>
                    <a:pt x="1200" y="8"/>
                  </a:lnTo>
                  <a:lnTo>
                    <a:pt x="1208" y="16"/>
                  </a:lnTo>
                  <a:lnTo>
                    <a:pt x="8" y="16"/>
                  </a:lnTo>
                  <a:lnTo>
                    <a:pt x="16" y="8"/>
                  </a:lnTo>
                  <a:lnTo>
                    <a:pt x="16" y="520"/>
                  </a:lnTo>
                  <a:close/>
                </a:path>
              </a:pathLst>
            </a:custGeom>
            <a:solidFill>
              <a:srgbClr val="385D8A"/>
            </a:solidFill>
            <a:ln w="0">
              <a:solidFill>
                <a:srgbClr val="385D8A"/>
              </a:solidFill>
              <a:round/>
              <a:headEnd/>
              <a:tailEnd/>
            </a:ln>
          </p:spPr>
          <p:txBody>
            <a:bodyPr/>
            <a:lstStyle/>
            <a:p>
              <a:endParaRPr lang="ru-RU"/>
            </a:p>
          </p:txBody>
        </p:sp>
        <p:pic>
          <p:nvPicPr>
            <p:cNvPr id="28730" name="Picture 175"/>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779" y="672"/>
              <a:ext cx="542"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31" name="Freeform 176"/>
            <p:cNvSpPr>
              <a:spLocks noEditPoints="1"/>
            </p:cNvSpPr>
            <p:nvPr/>
          </p:nvSpPr>
          <p:spPr bwMode="auto">
            <a:xfrm>
              <a:off x="1775" y="668"/>
              <a:ext cx="549" cy="239"/>
            </a:xfrm>
            <a:custGeom>
              <a:avLst/>
              <a:gdLst>
                <a:gd name="T0" fmla="*/ 0 w 1216"/>
                <a:gd name="T1" fmla="*/ 0 h 528"/>
                <a:gd name="T2" fmla="*/ 0 w 1216"/>
                <a:gd name="T3" fmla="*/ 0 h 528"/>
                <a:gd name="T4" fmla="*/ 0 w 1216"/>
                <a:gd name="T5" fmla="*/ 0 h 528"/>
                <a:gd name="T6" fmla="*/ 0 w 1216"/>
                <a:gd name="T7" fmla="*/ 0 h 528"/>
                <a:gd name="T8" fmla="*/ 0 w 1216"/>
                <a:gd name="T9" fmla="*/ 0 h 528"/>
                <a:gd name="T10" fmla="*/ 0 w 1216"/>
                <a:gd name="T11" fmla="*/ 0 h 528"/>
                <a:gd name="T12" fmla="*/ 0 w 1216"/>
                <a:gd name="T13" fmla="*/ 0 h 528"/>
                <a:gd name="T14" fmla="*/ 0 w 1216"/>
                <a:gd name="T15" fmla="*/ 0 h 528"/>
                <a:gd name="T16" fmla="*/ 0 w 1216"/>
                <a:gd name="T17" fmla="*/ 0 h 528"/>
                <a:gd name="T18" fmla="*/ 0 w 1216"/>
                <a:gd name="T19" fmla="*/ 0 h 528"/>
                <a:gd name="T20" fmla="*/ 0 w 1216"/>
                <a:gd name="T21" fmla="*/ 0 h 528"/>
                <a:gd name="T22" fmla="*/ 0 w 1216"/>
                <a:gd name="T23" fmla="*/ 0 h 528"/>
                <a:gd name="T24" fmla="*/ 0 w 1216"/>
                <a:gd name="T25" fmla="*/ 0 h 528"/>
                <a:gd name="T26" fmla="*/ 0 w 1216"/>
                <a:gd name="T27" fmla="*/ 0 h 528"/>
                <a:gd name="T28" fmla="*/ 0 w 1216"/>
                <a:gd name="T29" fmla="*/ 0 h 528"/>
                <a:gd name="T30" fmla="*/ 0 w 1216"/>
                <a:gd name="T31" fmla="*/ 0 h 528"/>
                <a:gd name="T32" fmla="*/ 0 w 1216"/>
                <a:gd name="T33" fmla="*/ 0 h 528"/>
                <a:gd name="T34" fmla="*/ 0 w 1216"/>
                <a:gd name="T35" fmla="*/ 0 h 5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28"/>
                <a:gd name="T56" fmla="*/ 1216 w 1216"/>
                <a:gd name="T57" fmla="*/ 528 h 5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28">
                  <a:moveTo>
                    <a:pt x="0" y="8"/>
                  </a:moveTo>
                  <a:cubicBezTo>
                    <a:pt x="0" y="4"/>
                    <a:pt x="4" y="0"/>
                    <a:pt x="8" y="0"/>
                  </a:cubicBezTo>
                  <a:lnTo>
                    <a:pt x="1208" y="0"/>
                  </a:lnTo>
                  <a:cubicBezTo>
                    <a:pt x="1213" y="0"/>
                    <a:pt x="1216" y="4"/>
                    <a:pt x="1216" y="8"/>
                  </a:cubicBezTo>
                  <a:lnTo>
                    <a:pt x="1216" y="520"/>
                  </a:lnTo>
                  <a:cubicBezTo>
                    <a:pt x="1216" y="525"/>
                    <a:pt x="1213" y="528"/>
                    <a:pt x="1208" y="528"/>
                  </a:cubicBezTo>
                  <a:lnTo>
                    <a:pt x="8" y="528"/>
                  </a:lnTo>
                  <a:cubicBezTo>
                    <a:pt x="4" y="528"/>
                    <a:pt x="0" y="525"/>
                    <a:pt x="0" y="520"/>
                  </a:cubicBezTo>
                  <a:lnTo>
                    <a:pt x="0" y="8"/>
                  </a:lnTo>
                  <a:close/>
                  <a:moveTo>
                    <a:pt x="16" y="520"/>
                  </a:moveTo>
                  <a:lnTo>
                    <a:pt x="8" y="512"/>
                  </a:lnTo>
                  <a:lnTo>
                    <a:pt x="1208" y="512"/>
                  </a:lnTo>
                  <a:lnTo>
                    <a:pt x="1200" y="520"/>
                  </a:lnTo>
                  <a:lnTo>
                    <a:pt x="1200" y="8"/>
                  </a:lnTo>
                  <a:lnTo>
                    <a:pt x="1208" y="16"/>
                  </a:lnTo>
                  <a:lnTo>
                    <a:pt x="8" y="16"/>
                  </a:lnTo>
                  <a:lnTo>
                    <a:pt x="16" y="8"/>
                  </a:lnTo>
                  <a:lnTo>
                    <a:pt x="16" y="520"/>
                  </a:lnTo>
                  <a:close/>
                </a:path>
              </a:pathLst>
            </a:custGeom>
            <a:solidFill>
              <a:srgbClr val="385D8A"/>
            </a:solidFill>
            <a:ln w="0">
              <a:solidFill>
                <a:srgbClr val="385D8A"/>
              </a:solidFill>
              <a:round/>
              <a:headEnd/>
              <a:tailEnd/>
            </a:ln>
          </p:spPr>
          <p:txBody>
            <a:bodyPr/>
            <a:lstStyle/>
            <a:p>
              <a:endParaRPr lang="ru-RU"/>
            </a:p>
          </p:txBody>
        </p:sp>
        <p:pic>
          <p:nvPicPr>
            <p:cNvPr id="28732" name="Picture 1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082" y="433"/>
              <a:ext cx="542"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33" name="Freeform 178"/>
            <p:cNvSpPr>
              <a:spLocks noEditPoints="1"/>
            </p:cNvSpPr>
            <p:nvPr/>
          </p:nvSpPr>
          <p:spPr bwMode="auto">
            <a:xfrm>
              <a:off x="2079" y="430"/>
              <a:ext cx="548" cy="246"/>
            </a:xfrm>
            <a:custGeom>
              <a:avLst/>
              <a:gdLst>
                <a:gd name="T0" fmla="*/ 0 w 1216"/>
                <a:gd name="T1" fmla="*/ 0 h 544"/>
                <a:gd name="T2" fmla="*/ 0 w 1216"/>
                <a:gd name="T3" fmla="*/ 0 h 544"/>
                <a:gd name="T4" fmla="*/ 0 w 1216"/>
                <a:gd name="T5" fmla="*/ 0 h 544"/>
                <a:gd name="T6" fmla="*/ 0 w 1216"/>
                <a:gd name="T7" fmla="*/ 0 h 544"/>
                <a:gd name="T8" fmla="*/ 0 w 1216"/>
                <a:gd name="T9" fmla="*/ 0 h 544"/>
                <a:gd name="T10" fmla="*/ 0 w 1216"/>
                <a:gd name="T11" fmla="*/ 0 h 544"/>
                <a:gd name="T12" fmla="*/ 0 w 1216"/>
                <a:gd name="T13" fmla="*/ 0 h 544"/>
                <a:gd name="T14" fmla="*/ 0 w 1216"/>
                <a:gd name="T15" fmla="*/ 0 h 544"/>
                <a:gd name="T16" fmla="*/ 0 w 1216"/>
                <a:gd name="T17" fmla="*/ 0 h 544"/>
                <a:gd name="T18" fmla="*/ 0 w 1216"/>
                <a:gd name="T19" fmla="*/ 0 h 544"/>
                <a:gd name="T20" fmla="*/ 0 w 1216"/>
                <a:gd name="T21" fmla="*/ 0 h 544"/>
                <a:gd name="T22" fmla="*/ 0 w 1216"/>
                <a:gd name="T23" fmla="*/ 0 h 544"/>
                <a:gd name="T24" fmla="*/ 0 w 1216"/>
                <a:gd name="T25" fmla="*/ 0 h 544"/>
                <a:gd name="T26" fmla="*/ 0 w 1216"/>
                <a:gd name="T27" fmla="*/ 0 h 544"/>
                <a:gd name="T28" fmla="*/ 0 w 1216"/>
                <a:gd name="T29" fmla="*/ 0 h 544"/>
                <a:gd name="T30" fmla="*/ 0 w 1216"/>
                <a:gd name="T31" fmla="*/ 0 h 544"/>
                <a:gd name="T32" fmla="*/ 0 w 1216"/>
                <a:gd name="T33" fmla="*/ 0 h 544"/>
                <a:gd name="T34" fmla="*/ 0 w 1216"/>
                <a:gd name="T35" fmla="*/ 0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44"/>
                <a:gd name="T56" fmla="*/ 1216 w 1216"/>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44">
                  <a:moveTo>
                    <a:pt x="0" y="8"/>
                  </a:moveTo>
                  <a:cubicBezTo>
                    <a:pt x="0" y="4"/>
                    <a:pt x="4" y="0"/>
                    <a:pt x="8" y="0"/>
                  </a:cubicBezTo>
                  <a:lnTo>
                    <a:pt x="1208" y="0"/>
                  </a:lnTo>
                  <a:cubicBezTo>
                    <a:pt x="1213" y="0"/>
                    <a:pt x="1216" y="4"/>
                    <a:pt x="1216" y="8"/>
                  </a:cubicBezTo>
                  <a:lnTo>
                    <a:pt x="1216" y="536"/>
                  </a:lnTo>
                  <a:cubicBezTo>
                    <a:pt x="1216" y="541"/>
                    <a:pt x="1213" y="544"/>
                    <a:pt x="1208" y="544"/>
                  </a:cubicBezTo>
                  <a:lnTo>
                    <a:pt x="8" y="544"/>
                  </a:lnTo>
                  <a:cubicBezTo>
                    <a:pt x="4" y="544"/>
                    <a:pt x="0" y="541"/>
                    <a:pt x="0" y="536"/>
                  </a:cubicBezTo>
                  <a:lnTo>
                    <a:pt x="0" y="8"/>
                  </a:lnTo>
                  <a:close/>
                  <a:moveTo>
                    <a:pt x="16" y="536"/>
                  </a:moveTo>
                  <a:lnTo>
                    <a:pt x="8" y="528"/>
                  </a:lnTo>
                  <a:lnTo>
                    <a:pt x="1208" y="528"/>
                  </a:lnTo>
                  <a:lnTo>
                    <a:pt x="1200" y="536"/>
                  </a:lnTo>
                  <a:lnTo>
                    <a:pt x="1200" y="8"/>
                  </a:lnTo>
                  <a:lnTo>
                    <a:pt x="1208"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pic>
          <p:nvPicPr>
            <p:cNvPr id="28734" name="Picture 17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41" y="433"/>
              <a:ext cx="541"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35" name="Freeform 180"/>
            <p:cNvSpPr>
              <a:spLocks noEditPoints="1"/>
            </p:cNvSpPr>
            <p:nvPr/>
          </p:nvSpPr>
          <p:spPr bwMode="auto">
            <a:xfrm>
              <a:off x="1537" y="430"/>
              <a:ext cx="549" cy="246"/>
            </a:xfrm>
            <a:custGeom>
              <a:avLst/>
              <a:gdLst>
                <a:gd name="T0" fmla="*/ 0 w 1216"/>
                <a:gd name="T1" fmla="*/ 0 h 544"/>
                <a:gd name="T2" fmla="*/ 0 w 1216"/>
                <a:gd name="T3" fmla="*/ 0 h 544"/>
                <a:gd name="T4" fmla="*/ 0 w 1216"/>
                <a:gd name="T5" fmla="*/ 0 h 544"/>
                <a:gd name="T6" fmla="*/ 0 w 1216"/>
                <a:gd name="T7" fmla="*/ 0 h 544"/>
                <a:gd name="T8" fmla="*/ 0 w 1216"/>
                <a:gd name="T9" fmla="*/ 0 h 544"/>
                <a:gd name="T10" fmla="*/ 0 w 1216"/>
                <a:gd name="T11" fmla="*/ 0 h 544"/>
                <a:gd name="T12" fmla="*/ 0 w 1216"/>
                <a:gd name="T13" fmla="*/ 0 h 544"/>
                <a:gd name="T14" fmla="*/ 0 w 1216"/>
                <a:gd name="T15" fmla="*/ 0 h 544"/>
                <a:gd name="T16" fmla="*/ 0 w 1216"/>
                <a:gd name="T17" fmla="*/ 0 h 544"/>
                <a:gd name="T18" fmla="*/ 0 w 1216"/>
                <a:gd name="T19" fmla="*/ 0 h 544"/>
                <a:gd name="T20" fmla="*/ 0 w 1216"/>
                <a:gd name="T21" fmla="*/ 0 h 544"/>
                <a:gd name="T22" fmla="*/ 0 w 1216"/>
                <a:gd name="T23" fmla="*/ 0 h 544"/>
                <a:gd name="T24" fmla="*/ 0 w 1216"/>
                <a:gd name="T25" fmla="*/ 0 h 544"/>
                <a:gd name="T26" fmla="*/ 0 w 1216"/>
                <a:gd name="T27" fmla="*/ 0 h 544"/>
                <a:gd name="T28" fmla="*/ 0 w 1216"/>
                <a:gd name="T29" fmla="*/ 0 h 544"/>
                <a:gd name="T30" fmla="*/ 0 w 1216"/>
                <a:gd name="T31" fmla="*/ 0 h 544"/>
                <a:gd name="T32" fmla="*/ 0 w 1216"/>
                <a:gd name="T33" fmla="*/ 0 h 544"/>
                <a:gd name="T34" fmla="*/ 0 w 1216"/>
                <a:gd name="T35" fmla="*/ 0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6"/>
                <a:gd name="T55" fmla="*/ 0 h 544"/>
                <a:gd name="T56" fmla="*/ 1216 w 1216"/>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6" h="544">
                  <a:moveTo>
                    <a:pt x="0" y="8"/>
                  </a:moveTo>
                  <a:cubicBezTo>
                    <a:pt x="0" y="4"/>
                    <a:pt x="4" y="0"/>
                    <a:pt x="8" y="0"/>
                  </a:cubicBezTo>
                  <a:lnTo>
                    <a:pt x="1208" y="0"/>
                  </a:lnTo>
                  <a:cubicBezTo>
                    <a:pt x="1213" y="0"/>
                    <a:pt x="1216" y="4"/>
                    <a:pt x="1216" y="8"/>
                  </a:cubicBezTo>
                  <a:lnTo>
                    <a:pt x="1216" y="536"/>
                  </a:lnTo>
                  <a:cubicBezTo>
                    <a:pt x="1216" y="541"/>
                    <a:pt x="1213" y="544"/>
                    <a:pt x="1208" y="544"/>
                  </a:cubicBezTo>
                  <a:lnTo>
                    <a:pt x="8" y="544"/>
                  </a:lnTo>
                  <a:cubicBezTo>
                    <a:pt x="4" y="544"/>
                    <a:pt x="0" y="541"/>
                    <a:pt x="0" y="536"/>
                  </a:cubicBezTo>
                  <a:lnTo>
                    <a:pt x="0" y="8"/>
                  </a:lnTo>
                  <a:close/>
                  <a:moveTo>
                    <a:pt x="16" y="536"/>
                  </a:moveTo>
                  <a:lnTo>
                    <a:pt x="8" y="528"/>
                  </a:lnTo>
                  <a:lnTo>
                    <a:pt x="1208" y="528"/>
                  </a:lnTo>
                  <a:lnTo>
                    <a:pt x="1200" y="536"/>
                  </a:lnTo>
                  <a:lnTo>
                    <a:pt x="1200" y="8"/>
                  </a:lnTo>
                  <a:lnTo>
                    <a:pt x="1208"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pic>
          <p:nvPicPr>
            <p:cNvPr id="28736" name="Picture 181"/>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321" y="672"/>
              <a:ext cx="332"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37" name="Freeform 182"/>
            <p:cNvSpPr>
              <a:spLocks noEditPoints="1"/>
            </p:cNvSpPr>
            <p:nvPr/>
          </p:nvSpPr>
          <p:spPr bwMode="auto">
            <a:xfrm>
              <a:off x="2317" y="668"/>
              <a:ext cx="339" cy="239"/>
            </a:xfrm>
            <a:custGeom>
              <a:avLst/>
              <a:gdLst>
                <a:gd name="T0" fmla="*/ 0 w 752"/>
                <a:gd name="T1" fmla="*/ 0 h 528"/>
                <a:gd name="T2" fmla="*/ 0 w 752"/>
                <a:gd name="T3" fmla="*/ 0 h 528"/>
                <a:gd name="T4" fmla="*/ 0 w 752"/>
                <a:gd name="T5" fmla="*/ 0 h 528"/>
                <a:gd name="T6" fmla="*/ 0 w 752"/>
                <a:gd name="T7" fmla="*/ 0 h 528"/>
                <a:gd name="T8" fmla="*/ 0 w 752"/>
                <a:gd name="T9" fmla="*/ 0 h 528"/>
                <a:gd name="T10" fmla="*/ 0 w 752"/>
                <a:gd name="T11" fmla="*/ 0 h 528"/>
                <a:gd name="T12" fmla="*/ 0 w 752"/>
                <a:gd name="T13" fmla="*/ 0 h 528"/>
                <a:gd name="T14" fmla="*/ 0 w 752"/>
                <a:gd name="T15" fmla="*/ 0 h 528"/>
                <a:gd name="T16" fmla="*/ 0 w 752"/>
                <a:gd name="T17" fmla="*/ 0 h 528"/>
                <a:gd name="T18" fmla="*/ 0 w 752"/>
                <a:gd name="T19" fmla="*/ 0 h 528"/>
                <a:gd name="T20" fmla="*/ 0 w 752"/>
                <a:gd name="T21" fmla="*/ 0 h 528"/>
                <a:gd name="T22" fmla="*/ 0 w 752"/>
                <a:gd name="T23" fmla="*/ 0 h 528"/>
                <a:gd name="T24" fmla="*/ 0 w 752"/>
                <a:gd name="T25" fmla="*/ 0 h 528"/>
                <a:gd name="T26" fmla="*/ 0 w 752"/>
                <a:gd name="T27" fmla="*/ 0 h 528"/>
                <a:gd name="T28" fmla="*/ 0 w 752"/>
                <a:gd name="T29" fmla="*/ 0 h 528"/>
                <a:gd name="T30" fmla="*/ 0 w 752"/>
                <a:gd name="T31" fmla="*/ 0 h 528"/>
                <a:gd name="T32" fmla="*/ 0 w 752"/>
                <a:gd name="T33" fmla="*/ 0 h 528"/>
                <a:gd name="T34" fmla="*/ 0 w 752"/>
                <a:gd name="T35" fmla="*/ 0 h 5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2"/>
                <a:gd name="T55" fmla="*/ 0 h 528"/>
                <a:gd name="T56" fmla="*/ 752 w 752"/>
                <a:gd name="T57" fmla="*/ 528 h 5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2" h="528">
                  <a:moveTo>
                    <a:pt x="0" y="8"/>
                  </a:moveTo>
                  <a:cubicBezTo>
                    <a:pt x="0" y="4"/>
                    <a:pt x="4" y="0"/>
                    <a:pt x="8" y="0"/>
                  </a:cubicBezTo>
                  <a:lnTo>
                    <a:pt x="744" y="0"/>
                  </a:lnTo>
                  <a:cubicBezTo>
                    <a:pt x="749" y="0"/>
                    <a:pt x="752" y="4"/>
                    <a:pt x="752" y="8"/>
                  </a:cubicBezTo>
                  <a:lnTo>
                    <a:pt x="752" y="520"/>
                  </a:lnTo>
                  <a:cubicBezTo>
                    <a:pt x="752" y="525"/>
                    <a:pt x="749" y="528"/>
                    <a:pt x="744" y="528"/>
                  </a:cubicBezTo>
                  <a:lnTo>
                    <a:pt x="8" y="528"/>
                  </a:lnTo>
                  <a:cubicBezTo>
                    <a:pt x="4" y="528"/>
                    <a:pt x="0" y="525"/>
                    <a:pt x="0" y="520"/>
                  </a:cubicBezTo>
                  <a:lnTo>
                    <a:pt x="0" y="8"/>
                  </a:lnTo>
                  <a:close/>
                  <a:moveTo>
                    <a:pt x="16" y="520"/>
                  </a:moveTo>
                  <a:lnTo>
                    <a:pt x="8" y="512"/>
                  </a:lnTo>
                  <a:lnTo>
                    <a:pt x="744" y="512"/>
                  </a:lnTo>
                  <a:lnTo>
                    <a:pt x="736" y="520"/>
                  </a:lnTo>
                  <a:lnTo>
                    <a:pt x="736" y="8"/>
                  </a:lnTo>
                  <a:lnTo>
                    <a:pt x="744" y="16"/>
                  </a:lnTo>
                  <a:lnTo>
                    <a:pt x="8" y="16"/>
                  </a:lnTo>
                  <a:lnTo>
                    <a:pt x="16" y="8"/>
                  </a:lnTo>
                  <a:lnTo>
                    <a:pt x="16" y="520"/>
                  </a:lnTo>
                  <a:close/>
                </a:path>
              </a:pathLst>
            </a:custGeom>
            <a:solidFill>
              <a:srgbClr val="385D8A"/>
            </a:solidFill>
            <a:ln w="0">
              <a:solidFill>
                <a:srgbClr val="385D8A"/>
              </a:solidFill>
              <a:round/>
              <a:headEnd/>
              <a:tailEnd/>
            </a:ln>
          </p:spPr>
          <p:txBody>
            <a:bodyPr/>
            <a:lstStyle/>
            <a:p>
              <a:endParaRPr lang="ru-RU"/>
            </a:p>
          </p:txBody>
        </p:sp>
        <p:pic>
          <p:nvPicPr>
            <p:cNvPr id="28738" name="Picture 183"/>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61" y="433"/>
              <a:ext cx="304"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39" name="Freeform 184"/>
            <p:cNvSpPr>
              <a:spLocks noEditPoints="1"/>
            </p:cNvSpPr>
            <p:nvPr/>
          </p:nvSpPr>
          <p:spPr bwMode="auto">
            <a:xfrm>
              <a:off x="158" y="430"/>
              <a:ext cx="310" cy="246"/>
            </a:xfrm>
            <a:custGeom>
              <a:avLst/>
              <a:gdLst>
                <a:gd name="T0" fmla="*/ 0 w 688"/>
                <a:gd name="T1" fmla="*/ 0 h 544"/>
                <a:gd name="T2" fmla="*/ 0 w 688"/>
                <a:gd name="T3" fmla="*/ 0 h 544"/>
                <a:gd name="T4" fmla="*/ 0 w 688"/>
                <a:gd name="T5" fmla="*/ 0 h 544"/>
                <a:gd name="T6" fmla="*/ 0 w 688"/>
                <a:gd name="T7" fmla="*/ 0 h 544"/>
                <a:gd name="T8" fmla="*/ 0 w 688"/>
                <a:gd name="T9" fmla="*/ 0 h 544"/>
                <a:gd name="T10" fmla="*/ 0 w 688"/>
                <a:gd name="T11" fmla="*/ 0 h 544"/>
                <a:gd name="T12" fmla="*/ 0 w 688"/>
                <a:gd name="T13" fmla="*/ 0 h 544"/>
                <a:gd name="T14" fmla="*/ 0 w 688"/>
                <a:gd name="T15" fmla="*/ 0 h 544"/>
                <a:gd name="T16" fmla="*/ 0 w 688"/>
                <a:gd name="T17" fmla="*/ 0 h 544"/>
                <a:gd name="T18" fmla="*/ 0 w 688"/>
                <a:gd name="T19" fmla="*/ 0 h 544"/>
                <a:gd name="T20" fmla="*/ 0 w 688"/>
                <a:gd name="T21" fmla="*/ 0 h 544"/>
                <a:gd name="T22" fmla="*/ 0 w 688"/>
                <a:gd name="T23" fmla="*/ 0 h 544"/>
                <a:gd name="T24" fmla="*/ 0 w 688"/>
                <a:gd name="T25" fmla="*/ 0 h 544"/>
                <a:gd name="T26" fmla="*/ 0 w 688"/>
                <a:gd name="T27" fmla="*/ 0 h 544"/>
                <a:gd name="T28" fmla="*/ 0 w 688"/>
                <a:gd name="T29" fmla="*/ 0 h 544"/>
                <a:gd name="T30" fmla="*/ 0 w 688"/>
                <a:gd name="T31" fmla="*/ 0 h 544"/>
                <a:gd name="T32" fmla="*/ 0 w 688"/>
                <a:gd name="T33" fmla="*/ 0 h 544"/>
                <a:gd name="T34" fmla="*/ 0 w 688"/>
                <a:gd name="T35" fmla="*/ 0 h 5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88"/>
                <a:gd name="T55" fmla="*/ 0 h 544"/>
                <a:gd name="T56" fmla="*/ 688 w 688"/>
                <a:gd name="T57" fmla="*/ 544 h 5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88" h="544">
                  <a:moveTo>
                    <a:pt x="0" y="8"/>
                  </a:moveTo>
                  <a:cubicBezTo>
                    <a:pt x="0" y="4"/>
                    <a:pt x="4" y="0"/>
                    <a:pt x="8" y="0"/>
                  </a:cubicBezTo>
                  <a:lnTo>
                    <a:pt x="680" y="0"/>
                  </a:lnTo>
                  <a:cubicBezTo>
                    <a:pt x="685" y="0"/>
                    <a:pt x="688" y="4"/>
                    <a:pt x="688" y="8"/>
                  </a:cubicBezTo>
                  <a:lnTo>
                    <a:pt x="688" y="536"/>
                  </a:lnTo>
                  <a:cubicBezTo>
                    <a:pt x="688" y="541"/>
                    <a:pt x="685" y="544"/>
                    <a:pt x="680" y="544"/>
                  </a:cubicBezTo>
                  <a:lnTo>
                    <a:pt x="8" y="544"/>
                  </a:lnTo>
                  <a:cubicBezTo>
                    <a:pt x="4" y="544"/>
                    <a:pt x="0" y="541"/>
                    <a:pt x="0" y="536"/>
                  </a:cubicBezTo>
                  <a:lnTo>
                    <a:pt x="0" y="8"/>
                  </a:lnTo>
                  <a:close/>
                  <a:moveTo>
                    <a:pt x="16" y="536"/>
                  </a:moveTo>
                  <a:lnTo>
                    <a:pt x="8" y="528"/>
                  </a:lnTo>
                  <a:lnTo>
                    <a:pt x="680" y="528"/>
                  </a:lnTo>
                  <a:lnTo>
                    <a:pt x="672" y="536"/>
                  </a:lnTo>
                  <a:lnTo>
                    <a:pt x="672" y="8"/>
                  </a:lnTo>
                  <a:lnTo>
                    <a:pt x="680" y="16"/>
                  </a:lnTo>
                  <a:lnTo>
                    <a:pt x="8" y="16"/>
                  </a:lnTo>
                  <a:lnTo>
                    <a:pt x="16" y="8"/>
                  </a:lnTo>
                  <a:lnTo>
                    <a:pt x="16" y="536"/>
                  </a:lnTo>
                  <a:close/>
                </a:path>
              </a:pathLst>
            </a:custGeom>
            <a:solidFill>
              <a:srgbClr val="385D8A"/>
            </a:solidFill>
            <a:ln w="0">
              <a:solidFill>
                <a:srgbClr val="385D8A"/>
              </a:solidFill>
              <a:round/>
              <a:headEnd/>
              <a:tailEnd/>
            </a:ln>
          </p:spPr>
          <p:txBody>
            <a:bodyPr/>
            <a:lstStyle/>
            <a:p>
              <a:endParaRPr lang="ru-RU"/>
            </a:p>
          </p:txBody>
        </p:sp>
        <p:sp>
          <p:nvSpPr>
            <p:cNvPr id="28740" name="Freeform 185"/>
            <p:cNvSpPr>
              <a:spLocks/>
            </p:cNvSpPr>
            <p:nvPr/>
          </p:nvSpPr>
          <p:spPr bwMode="auto">
            <a:xfrm>
              <a:off x="327" y="498"/>
              <a:ext cx="1957" cy="2062"/>
            </a:xfrm>
            <a:custGeom>
              <a:avLst/>
              <a:gdLst>
                <a:gd name="T0" fmla="*/ 0 w 4336"/>
                <a:gd name="T1" fmla="*/ 0 h 4560"/>
                <a:gd name="T2" fmla="*/ 0 w 4336"/>
                <a:gd name="T3" fmla="*/ 0 h 4560"/>
                <a:gd name="T4" fmla="*/ 0 w 4336"/>
                <a:gd name="T5" fmla="*/ 0 h 4560"/>
                <a:gd name="T6" fmla="*/ 0 w 4336"/>
                <a:gd name="T7" fmla="*/ 0 h 4560"/>
                <a:gd name="T8" fmla="*/ 0 w 4336"/>
                <a:gd name="T9" fmla="*/ 0 h 4560"/>
                <a:gd name="T10" fmla="*/ 0 w 4336"/>
                <a:gd name="T11" fmla="*/ 0 h 4560"/>
                <a:gd name="T12" fmla="*/ 0 w 4336"/>
                <a:gd name="T13" fmla="*/ 0 h 4560"/>
                <a:gd name="T14" fmla="*/ 0 w 4336"/>
                <a:gd name="T15" fmla="*/ 0 h 4560"/>
                <a:gd name="T16" fmla="*/ 0 w 4336"/>
                <a:gd name="T17" fmla="*/ 0 h 4560"/>
                <a:gd name="T18" fmla="*/ 0 w 4336"/>
                <a:gd name="T19" fmla="*/ 0 h 4560"/>
                <a:gd name="T20" fmla="*/ 0 w 4336"/>
                <a:gd name="T21" fmla="*/ 0 h 4560"/>
                <a:gd name="T22" fmla="*/ 0 w 4336"/>
                <a:gd name="T23" fmla="*/ 0 h 4560"/>
                <a:gd name="T24" fmla="*/ 0 w 4336"/>
                <a:gd name="T25" fmla="*/ 0 h 4560"/>
                <a:gd name="T26" fmla="*/ 0 w 4336"/>
                <a:gd name="T27" fmla="*/ 0 h 4560"/>
                <a:gd name="T28" fmla="*/ 0 w 4336"/>
                <a:gd name="T29" fmla="*/ 0 h 4560"/>
                <a:gd name="T30" fmla="*/ 0 w 4336"/>
                <a:gd name="T31" fmla="*/ 0 h 4560"/>
                <a:gd name="T32" fmla="*/ 0 w 4336"/>
                <a:gd name="T33" fmla="*/ 0 h 4560"/>
                <a:gd name="T34" fmla="*/ 0 w 4336"/>
                <a:gd name="T35" fmla="*/ 0 h 4560"/>
                <a:gd name="T36" fmla="*/ 0 w 4336"/>
                <a:gd name="T37" fmla="*/ 0 h 4560"/>
                <a:gd name="T38" fmla="*/ 0 w 4336"/>
                <a:gd name="T39" fmla="*/ 0 h 4560"/>
                <a:gd name="T40" fmla="*/ 0 w 4336"/>
                <a:gd name="T41" fmla="*/ 0 h 4560"/>
                <a:gd name="T42" fmla="*/ 0 w 4336"/>
                <a:gd name="T43" fmla="*/ 0 h 4560"/>
                <a:gd name="T44" fmla="*/ 0 w 4336"/>
                <a:gd name="T45" fmla="*/ 0 h 4560"/>
                <a:gd name="T46" fmla="*/ 0 w 4336"/>
                <a:gd name="T47" fmla="*/ 0 h 4560"/>
                <a:gd name="T48" fmla="*/ 0 w 4336"/>
                <a:gd name="T49" fmla="*/ 0 h 4560"/>
                <a:gd name="T50" fmla="*/ 0 w 4336"/>
                <a:gd name="T51" fmla="*/ 0 h 4560"/>
                <a:gd name="T52" fmla="*/ 0 w 4336"/>
                <a:gd name="T53" fmla="*/ 0 h 4560"/>
                <a:gd name="T54" fmla="*/ 0 w 4336"/>
                <a:gd name="T55" fmla="*/ 0 h 4560"/>
                <a:gd name="T56" fmla="*/ 0 w 4336"/>
                <a:gd name="T57" fmla="*/ 0 h 4560"/>
                <a:gd name="T58" fmla="*/ 0 w 4336"/>
                <a:gd name="T59" fmla="*/ 0 h 4560"/>
                <a:gd name="T60" fmla="*/ 0 w 4336"/>
                <a:gd name="T61" fmla="*/ 0 h 4560"/>
                <a:gd name="T62" fmla="*/ 0 w 4336"/>
                <a:gd name="T63" fmla="*/ 0 h 4560"/>
                <a:gd name="T64" fmla="*/ 0 w 4336"/>
                <a:gd name="T65" fmla="*/ 0 h 4560"/>
                <a:gd name="T66" fmla="*/ 0 w 4336"/>
                <a:gd name="T67" fmla="*/ 0 h 4560"/>
                <a:gd name="T68" fmla="*/ 0 w 4336"/>
                <a:gd name="T69" fmla="*/ 0 h 4560"/>
                <a:gd name="T70" fmla="*/ 0 w 4336"/>
                <a:gd name="T71" fmla="*/ 0 h 4560"/>
                <a:gd name="T72" fmla="*/ 0 w 4336"/>
                <a:gd name="T73" fmla="*/ 0 h 4560"/>
                <a:gd name="T74" fmla="*/ 0 w 4336"/>
                <a:gd name="T75" fmla="*/ 0 h 4560"/>
                <a:gd name="T76" fmla="*/ 0 w 4336"/>
                <a:gd name="T77" fmla="*/ 0 h 4560"/>
                <a:gd name="T78" fmla="*/ 0 w 4336"/>
                <a:gd name="T79" fmla="*/ 0 h 45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336"/>
                <a:gd name="T121" fmla="*/ 0 h 4560"/>
                <a:gd name="T122" fmla="*/ 4336 w 4336"/>
                <a:gd name="T123" fmla="*/ 4560 h 456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336" h="4560">
                  <a:moveTo>
                    <a:pt x="2191" y="4560"/>
                  </a:moveTo>
                  <a:cubicBezTo>
                    <a:pt x="2128" y="4413"/>
                    <a:pt x="2180" y="3928"/>
                    <a:pt x="2191" y="3677"/>
                  </a:cubicBezTo>
                  <a:cubicBezTo>
                    <a:pt x="2202" y="3426"/>
                    <a:pt x="2334" y="3212"/>
                    <a:pt x="2257" y="3053"/>
                  </a:cubicBezTo>
                  <a:cubicBezTo>
                    <a:pt x="2180" y="2895"/>
                    <a:pt x="2017" y="2895"/>
                    <a:pt x="1726" y="2729"/>
                  </a:cubicBezTo>
                  <a:cubicBezTo>
                    <a:pt x="1435" y="2562"/>
                    <a:pt x="771" y="2270"/>
                    <a:pt x="509" y="2053"/>
                  </a:cubicBezTo>
                  <a:cubicBezTo>
                    <a:pt x="248" y="1837"/>
                    <a:pt x="240" y="1607"/>
                    <a:pt x="155" y="1430"/>
                  </a:cubicBezTo>
                  <a:cubicBezTo>
                    <a:pt x="71" y="1252"/>
                    <a:pt x="0" y="1057"/>
                    <a:pt x="0" y="988"/>
                  </a:cubicBezTo>
                  <a:cubicBezTo>
                    <a:pt x="0" y="919"/>
                    <a:pt x="48" y="864"/>
                    <a:pt x="155" y="1014"/>
                  </a:cubicBezTo>
                  <a:cubicBezTo>
                    <a:pt x="262" y="1163"/>
                    <a:pt x="443" y="1676"/>
                    <a:pt x="642" y="1884"/>
                  </a:cubicBezTo>
                  <a:cubicBezTo>
                    <a:pt x="841" y="2092"/>
                    <a:pt x="1136" y="2172"/>
                    <a:pt x="1350" y="2261"/>
                  </a:cubicBezTo>
                  <a:cubicBezTo>
                    <a:pt x="1564" y="2350"/>
                    <a:pt x="1951" y="2529"/>
                    <a:pt x="1925" y="2417"/>
                  </a:cubicBezTo>
                  <a:cubicBezTo>
                    <a:pt x="1899" y="2304"/>
                    <a:pt x="1287" y="1828"/>
                    <a:pt x="1195" y="1585"/>
                  </a:cubicBezTo>
                  <a:cubicBezTo>
                    <a:pt x="1103" y="1343"/>
                    <a:pt x="1166" y="1126"/>
                    <a:pt x="1372" y="962"/>
                  </a:cubicBezTo>
                  <a:cubicBezTo>
                    <a:pt x="1579" y="797"/>
                    <a:pt x="2320" y="607"/>
                    <a:pt x="2434" y="598"/>
                  </a:cubicBezTo>
                  <a:cubicBezTo>
                    <a:pt x="2548" y="589"/>
                    <a:pt x="2216" y="760"/>
                    <a:pt x="2058" y="910"/>
                  </a:cubicBezTo>
                  <a:cubicBezTo>
                    <a:pt x="1899" y="1059"/>
                    <a:pt x="1472" y="1282"/>
                    <a:pt x="1483" y="1494"/>
                  </a:cubicBezTo>
                  <a:cubicBezTo>
                    <a:pt x="1494" y="1707"/>
                    <a:pt x="1955" y="2055"/>
                    <a:pt x="2124" y="2183"/>
                  </a:cubicBezTo>
                  <a:cubicBezTo>
                    <a:pt x="2294" y="2311"/>
                    <a:pt x="2416" y="2415"/>
                    <a:pt x="2500" y="2261"/>
                  </a:cubicBezTo>
                  <a:cubicBezTo>
                    <a:pt x="2585" y="2107"/>
                    <a:pt x="2545" y="1512"/>
                    <a:pt x="2633" y="1261"/>
                  </a:cubicBezTo>
                  <a:cubicBezTo>
                    <a:pt x="2722" y="1009"/>
                    <a:pt x="2928" y="862"/>
                    <a:pt x="3031" y="754"/>
                  </a:cubicBezTo>
                  <a:cubicBezTo>
                    <a:pt x="3134" y="646"/>
                    <a:pt x="3289" y="696"/>
                    <a:pt x="3252" y="611"/>
                  </a:cubicBezTo>
                  <a:cubicBezTo>
                    <a:pt x="3216" y="527"/>
                    <a:pt x="2828" y="345"/>
                    <a:pt x="2810" y="247"/>
                  </a:cubicBezTo>
                  <a:cubicBezTo>
                    <a:pt x="2792" y="150"/>
                    <a:pt x="3035" y="0"/>
                    <a:pt x="3142" y="26"/>
                  </a:cubicBezTo>
                  <a:cubicBezTo>
                    <a:pt x="3249" y="52"/>
                    <a:pt x="3326" y="297"/>
                    <a:pt x="3452" y="403"/>
                  </a:cubicBezTo>
                  <a:cubicBezTo>
                    <a:pt x="3577" y="509"/>
                    <a:pt x="3953" y="559"/>
                    <a:pt x="3894" y="663"/>
                  </a:cubicBezTo>
                  <a:cubicBezTo>
                    <a:pt x="3835" y="767"/>
                    <a:pt x="3286" y="815"/>
                    <a:pt x="3098" y="1027"/>
                  </a:cubicBezTo>
                  <a:cubicBezTo>
                    <a:pt x="2910" y="1239"/>
                    <a:pt x="2847" y="1692"/>
                    <a:pt x="2766" y="1936"/>
                  </a:cubicBezTo>
                  <a:cubicBezTo>
                    <a:pt x="2685" y="2181"/>
                    <a:pt x="2574" y="2417"/>
                    <a:pt x="2611" y="2495"/>
                  </a:cubicBezTo>
                  <a:cubicBezTo>
                    <a:pt x="2648" y="2573"/>
                    <a:pt x="2758" y="2560"/>
                    <a:pt x="2987" y="2404"/>
                  </a:cubicBezTo>
                  <a:cubicBezTo>
                    <a:pt x="3216" y="2248"/>
                    <a:pt x="3765" y="1707"/>
                    <a:pt x="3983" y="1559"/>
                  </a:cubicBezTo>
                  <a:cubicBezTo>
                    <a:pt x="4200" y="1412"/>
                    <a:pt x="4336" y="1453"/>
                    <a:pt x="4292" y="1520"/>
                  </a:cubicBezTo>
                  <a:cubicBezTo>
                    <a:pt x="4248" y="1588"/>
                    <a:pt x="3890" y="1806"/>
                    <a:pt x="3717" y="1962"/>
                  </a:cubicBezTo>
                  <a:cubicBezTo>
                    <a:pt x="3544" y="2118"/>
                    <a:pt x="3404" y="2309"/>
                    <a:pt x="3252" y="2456"/>
                  </a:cubicBezTo>
                  <a:cubicBezTo>
                    <a:pt x="3101" y="2603"/>
                    <a:pt x="2913" y="2748"/>
                    <a:pt x="2810" y="2846"/>
                  </a:cubicBezTo>
                  <a:cubicBezTo>
                    <a:pt x="2707" y="2943"/>
                    <a:pt x="2640" y="2967"/>
                    <a:pt x="2633" y="3040"/>
                  </a:cubicBezTo>
                  <a:cubicBezTo>
                    <a:pt x="2626" y="3114"/>
                    <a:pt x="2777" y="3216"/>
                    <a:pt x="2766" y="3287"/>
                  </a:cubicBezTo>
                  <a:cubicBezTo>
                    <a:pt x="2755" y="3359"/>
                    <a:pt x="2596" y="3385"/>
                    <a:pt x="2567" y="3469"/>
                  </a:cubicBezTo>
                  <a:cubicBezTo>
                    <a:pt x="2537" y="3554"/>
                    <a:pt x="2570" y="3707"/>
                    <a:pt x="2589" y="3794"/>
                  </a:cubicBezTo>
                  <a:cubicBezTo>
                    <a:pt x="2607" y="3881"/>
                    <a:pt x="2681" y="3861"/>
                    <a:pt x="2677" y="3989"/>
                  </a:cubicBezTo>
                  <a:cubicBezTo>
                    <a:pt x="2674" y="4117"/>
                    <a:pt x="2561" y="4447"/>
                    <a:pt x="2567" y="4560"/>
                  </a:cubicBezTo>
                </a:path>
              </a:pathLst>
            </a:custGeom>
            <a:solidFill>
              <a:srgbClr val="8EB4E3"/>
            </a:solidFill>
            <a:ln w="0">
              <a:solidFill>
                <a:srgbClr val="000000"/>
              </a:solidFill>
              <a:round/>
              <a:headEnd/>
              <a:tailEnd/>
            </a:ln>
          </p:spPr>
          <p:txBody>
            <a:bodyPr/>
            <a:lstStyle/>
            <a:p>
              <a:endParaRPr lang="ru-RU"/>
            </a:p>
          </p:txBody>
        </p:sp>
        <p:sp>
          <p:nvSpPr>
            <p:cNvPr id="28741" name="Freeform 186"/>
            <p:cNvSpPr>
              <a:spLocks/>
            </p:cNvSpPr>
            <p:nvPr/>
          </p:nvSpPr>
          <p:spPr bwMode="auto">
            <a:xfrm>
              <a:off x="317" y="498"/>
              <a:ext cx="1962" cy="2066"/>
            </a:xfrm>
            <a:custGeom>
              <a:avLst/>
              <a:gdLst>
                <a:gd name="T0" fmla="*/ 0 w 4349"/>
                <a:gd name="T1" fmla="*/ 0 h 4568"/>
                <a:gd name="T2" fmla="*/ 0 w 4349"/>
                <a:gd name="T3" fmla="*/ 0 h 4568"/>
                <a:gd name="T4" fmla="*/ 0 w 4349"/>
                <a:gd name="T5" fmla="*/ 0 h 4568"/>
                <a:gd name="T6" fmla="*/ 0 w 4349"/>
                <a:gd name="T7" fmla="*/ 0 h 4568"/>
                <a:gd name="T8" fmla="*/ 0 w 4349"/>
                <a:gd name="T9" fmla="*/ 0 h 4568"/>
                <a:gd name="T10" fmla="*/ 0 w 4349"/>
                <a:gd name="T11" fmla="*/ 0 h 4568"/>
                <a:gd name="T12" fmla="*/ 0 w 4349"/>
                <a:gd name="T13" fmla="*/ 0 h 4568"/>
                <a:gd name="T14" fmla="*/ 0 w 4349"/>
                <a:gd name="T15" fmla="*/ 0 h 4568"/>
                <a:gd name="T16" fmla="*/ 0 w 4349"/>
                <a:gd name="T17" fmla="*/ 0 h 4568"/>
                <a:gd name="T18" fmla="*/ 0 w 4349"/>
                <a:gd name="T19" fmla="*/ 0 h 4568"/>
                <a:gd name="T20" fmla="*/ 0 w 4349"/>
                <a:gd name="T21" fmla="*/ 0 h 4568"/>
                <a:gd name="T22" fmla="*/ 0 w 4349"/>
                <a:gd name="T23" fmla="*/ 0 h 4568"/>
                <a:gd name="T24" fmla="*/ 0 w 4349"/>
                <a:gd name="T25" fmla="*/ 0 h 4568"/>
                <a:gd name="T26" fmla="*/ 0 w 4349"/>
                <a:gd name="T27" fmla="*/ 0 h 4568"/>
                <a:gd name="T28" fmla="*/ 0 w 4349"/>
                <a:gd name="T29" fmla="*/ 0 h 4568"/>
                <a:gd name="T30" fmla="*/ 0 w 4349"/>
                <a:gd name="T31" fmla="*/ 0 h 4568"/>
                <a:gd name="T32" fmla="*/ 0 w 4349"/>
                <a:gd name="T33" fmla="*/ 0 h 4568"/>
                <a:gd name="T34" fmla="*/ 0 w 4349"/>
                <a:gd name="T35" fmla="*/ 0 h 4568"/>
                <a:gd name="T36" fmla="*/ 0 w 4349"/>
                <a:gd name="T37" fmla="*/ 0 h 4568"/>
                <a:gd name="T38" fmla="*/ 0 w 4349"/>
                <a:gd name="T39" fmla="*/ 0 h 4568"/>
                <a:gd name="T40" fmla="*/ 0 w 4349"/>
                <a:gd name="T41" fmla="*/ 0 h 4568"/>
                <a:gd name="T42" fmla="*/ 0 w 4349"/>
                <a:gd name="T43" fmla="*/ 0 h 4568"/>
                <a:gd name="T44" fmla="*/ 0 w 4349"/>
                <a:gd name="T45" fmla="*/ 0 h 4568"/>
                <a:gd name="T46" fmla="*/ 0 w 4349"/>
                <a:gd name="T47" fmla="*/ 0 h 4568"/>
                <a:gd name="T48" fmla="*/ 0 w 4349"/>
                <a:gd name="T49" fmla="*/ 0 h 4568"/>
                <a:gd name="T50" fmla="*/ 0 w 4349"/>
                <a:gd name="T51" fmla="*/ 0 h 4568"/>
                <a:gd name="T52" fmla="*/ 0 w 4349"/>
                <a:gd name="T53" fmla="*/ 0 h 4568"/>
                <a:gd name="T54" fmla="*/ 0 w 4349"/>
                <a:gd name="T55" fmla="*/ 0 h 4568"/>
                <a:gd name="T56" fmla="*/ 0 w 4349"/>
                <a:gd name="T57" fmla="*/ 0 h 4568"/>
                <a:gd name="T58" fmla="*/ 0 w 4349"/>
                <a:gd name="T59" fmla="*/ 0 h 4568"/>
                <a:gd name="T60" fmla="*/ 0 w 4349"/>
                <a:gd name="T61" fmla="*/ 0 h 4568"/>
                <a:gd name="T62" fmla="*/ 0 w 4349"/>
                <a:gd name="T63" fmla="*/ 0 h 4568"/>
                <a:gd name="T64" fmla="*/ 0 w 4349"/>
                <a:gd name="T65" fmla="*/ 0 h 4568"/>
                <a:gd name="T66" fmla="*/ 0 w 4349"/>
                <a:gd name="T67" fmla="*/ 0 h 4568"/>
                <a:gd name="T68" fmla="*/ 0 w 4349"/>
                <a:gd name="T69" fmla="*/ 0 h 4568"/>
                <a:gd name="T70" fmla="*/ 0 w 4349"/>
                <a:gd name="T71" fmla="*/ 0 h 4568"/>
                <a:gd name="T72" fmla="*/ 0 w 4349"/>
                <a:gd name="T73" fmla="*/ 0 h 4568"/>
                <a:gd name="T74" fmla="*/ 0 w 4349"/>
                <a:gd name="T75" fmla="*/ 0 h 4568"/>
                <a:gd name="T76" fmla="*/ 0 w 4349"/>
                <a:gd name="T77" fmla="*/ 0 h 4568"/>
                <a:gd name="T78" fmla="*/ 0 w 4349"/>
                <a:gd name="T79" fmla="*/ 0 h 4568"/>
                <a:gd name="T80" fmla="*/ 0 w 4349"/>
                <a:gd name="T81" fmla="*/ 0 h 4568"/>
                <a:gd name="T82" fmla="*/ 0 w 4349"/>
                <a:gd name="T83" fmla="*/ 0 h 4568"/>
                <a:gd name="T84" fmla="*/ 0 w 4349"/>
                <a:gd name="T85" fmla="*/ 0 h 4568"/>
                <a:gd name="T86" fmla="*/ 0 w 4349"/>
                <a:gd name="T87" fmla="*/ 0 h 4568"/>
                <a:gd name="T88" fmla="*/ 0 w 4349"/>
                <a:gd name="T89" fmla="*/ 0 h 4568"/>
                <a:gd name="T90" fmla="*/ 0 w 4349"/>
                <a:gd name="T91" fmla="*/ 0 h 4568"/>
                <a:gd name="T92" fmla="*/ 0 w 4349"/>
                <a:gd name="T93" fmla="*/ 0 h 4568"/>
                <a:gd name="T94" fmla="*/ 0 w 4349"/>
                <a:gd name="T95" fmla="*/ 0 h 4568"/>
                <a:gd name="T96" fmla="*/ 0 w 4349"/>
                <a:gd name="T97" fmla="*/ 0 h 4568"/>
                <a:gd name="T98" fmla="*/ 0 w 4349"/>
                <a:gd name="T99" fmla="*/ 0 h 4568"/>
                <a:gd name="T100" fmla="*/ 0 w 4349"/>
                <a:gd name="T101" fmla="*/ 0 h 4568"/>
                <a:gd name="T102" fmla="*/ 0 w 4349"/>
                <a:gd name="T103" fmla="*/ 0 h 4568"/>
                <a:gd name="T104" fmla="*/ 0 w 4349"/>
                <a:gd name="T105" fmla="*/ 0 h 4568"/>
                <a:gd name="T106" fmla="*/ 0 w 4349"/>
                <a:gd name="T107" fmla="*/ 0 h 4568"/>
                <a:gd name="T108" fmla="*/ 0 w 4349"/>
                <a:gd name="T109" fmla="*/ 0 h 4568"/>
                <a:gd name="T110" fmla="*/ 0 w 4349"/>
                <a:gd name="T111" fmla="*/ 0 h 4568"/>
                <a:gd name="T112" fmla="*/ 0 w 4349"/>
                <a:gd name="T113" fmla="*/ 0 h 4568"/>
                <a:gd name="T114" fmla="*/ 0 w 4349"/>
                <a:gd name="T115" fmla="*/ 0 h 4568"/>
                <a:gd name="T116" fmla="*/ 0 w 4349"/>
                <a:gd name="T117" fmla="*/ 0 h 456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49"/>
                <a:gd name="T178" fmla="*/ 0 h 4568"/>
                <a:gd name="T179" fmla="*/ 4349 w 4349"/>
                <a:gd name="T180" fmla="*/ 4568 h 456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49" h="4568">
                  <a:moveTo>
                    <a:pt x="2193" y="4568"/>
                  </a:moveTo>
                  <a:lnTo>
                    <a:pt x="2182" y="4537"/>
                  </a:lnTo>
                  <a:lnTo>
                    <a:pt x="2173" y="4495"/>
                  </a:lnTo>
                  <a:lnTo>
                    <a:pt x="2168" y="4448"/>
                  </a:lnTo>
                  <a:lnTo>
                    <a:pt x="2164" y="4397"/>
                  </a:lnTo>
                  <a:lnTo>
                    <a:pt x="2160" y="4283"/>
                  </a:lnTo>
                  <a:lnTo>
                    <a:pt x="2163" y="4158"/>
                  </a:lnTo>
                  <a:lnTo>
                    <a:pt x="2171" y="4027"/>
                  </a:lnTo>
                  <a:lnTo>
                    <a:pt x="2179" y="3899"/>
                  </a:lnTo>
                  <a:lnTo>
                    <a:pt x="2186" y="3780"/>
                  </a:lnTo>
                  <a:lnTo>
                    <a:pt x="2192" y="3676"/>
                  </a:lnTo>
                  <a:lnTo>
                    <a:pt x="2201" y="3583"/>
                  </a:lnTo>
                  <a:lnTo>
                    <a:pt x="2218" y="3492"/>
                  </a:lnTo>
                  <a:lnTo>
                    <a:pt x="2258" y="3326"/>
                  </a:lnTo>
                  <a:lnTo>
                    <a:pt x="2274" y="3250"/>
                  </a:lnTo>
                  <a:lnTo>
                    <a:pt x="2282" y="3180"/>
                  </a:lnTo>
                  <a:lnTo>
                    <a:pt x="2282" y="3184"/>
                  </a:lnTo>
                  <a:lnTo>
                    <a:pt x="2278" y="3117"/>
                  </a:lnTo>
                  <a:lnTo>
                    <a:pt x="2279" y="3123"/>
                  </a:lnTo>
                  <a:lnTo>
                    <a:pt x="2259" y="3061"/>
                  </a:lnTo>
                  <a:lnTo>
                    <a:pt x="2261" y="3066"/>
                  </a:lnTo>
                  <a:lnTo>
                    <a:pt x="2228" y="3014"/>
                  </a:lnTo>
                  <a:lnTo>
                    <a:pt x="2231" y="3018"/>
                  </a:lnTo>
                  <a:lnTo>
                    <a:pt x="2189" y="2976"/>
                  </a:lnTo>
                  <a:lnTo>
                    <a:pt x="2193" y="2979"/>
                  </a:lnTo>
                  <a:lnTo>
                    <a:pt x="2143" y="2945"/>
                  </a:lnTo>
                  <a:lnTo>
                    <a:pt x="2085" y="2916"/>
                  </a:lnTo>
                  <a:lnTo>
                    <a:pt x="2017" y="2885"/>
                  </a:lnTo>
                  <a:lnTo>
                    <a:pt x="1936" y="2849"/>
                  </a:lnTo>
                  <a:lnTo>
                    <a:pt x="1843" y="2806"/>
                  </a:lnTo>
                  <a:lnTo>
                    <a:pt x="1739" y="2751"/>
                  </a:lnTo>
                  <a:lnTo>
                    <a:pt x="1680" y="2717"/>
                  </a:lnTo>
                  <a:lnTo>
                    <a:pt x="1614" y="2683"/>
                  </a:lnTo>
                  <a:lnTo>
                    <a:pt x="1541" y="2645"/>
                  </a:lnTo>
                  <a:lnTo>
                    <a:pt x="1464" y="2605"/>
                  </a:lnTo>
                  <a:lnTo>
                    <a:pt x="1296" y="2521"/>
                  </a:lnTo>
                  <a:lnTo>
                    <a:pt x="1121" y="2432"/>
                  </a:lnTo>
                  <a:lnTo>
                    <a:pt x="945" y="2340"/>
                  </a:lnTo>
                  <a:lnTo>
                    <a:pt x="782" y="2248"/>
                  </a:lnTo>
                  <a:lnTo>
                    <a:pt x="706" y="2203"/>
                  </a:lnTo>
                  <a:lnTo>
                    <a:pt x="637" y="2159"/>
                  </a:lnTo>
                  <a:lnTo>
                    <a:pt x="574" y="2115"/>
                  </a:lnTo>
                  <a:lnTo>
                    <a:pt x="519" y="2072"/>
                  </a:lnTo>
                  <a:lnTo>
                    <a:pt x="430" y="1989"/>
                  </a:lnTo>
                  <a:lnTo>
                    <a:pt x="362" y="1905"/>
                  </a:lnTo>
                  <a:lnTo>
                    <a:pt x="309" y="1821"/>
                  </a:lnTo>
                  <a:lnTo>
                    <a:pt x="269" y="1738"/>
                  </a:lnTo>
                  <a:lnTo>
                    <a:pt x="238" y="1657"/>
                  </a:lnTo>
                  <a:lnTo>
                    <a:pt x="211" y="1581"/>
                  </a:lnTo>
                  <a:lnTo>
                    <a:pt x="186" y="1507"/>
                  </a:lnTo>
                  <a:lnTo>
                    <a:pt x="157" y="1440"/>
                  </a:lnTo>
                  <a:lnTo>
                    <a:pt x="98" y="1306"/>
                  </a:lnTo>
                  <a:lnTo>
                    <a:pt x="48" y="1177"/>
                  </a:lnTo>
                  <a:lnTo>
                    <a:pt x="29" y="1119"/>
                  </a:lnTo>
                  <a:lnTo>
                    <a:pt x="13" y="1068"/>
                  </a:lnTo>
                  <a:lnTo>
                    <a:pt x="4" y="1026"/>
                  </a:lnTo>
                  <a:lnTo>
                    <a:pt x="1" y="991"/>
                  </a:lnTo>
                  <a:cubicBezTo>
                    <a:pt x="0" y="988"/>
                    <a:pt x="0" y="986"/>
                    <a:pt x="1" y="984"/>
                  </a:cubicBezTo>
                  <a:lnTo>
                    <a:pt x="10" y="938"/>
                  </a:lnTo>
                  <a:cubicBezTo>
                    <a:pt x="11" y="934"/>
                    <a:pt x="12" y="931"/>
                    <a:pt x="14" y="928"/>
                  </a:cubicBezTo>
                  <a:lnTo>
                    <a:pt x="26" y="912"/>
                  </a:lnTo>
                  <a:cubicBezTo>
                    <a:pt x="29" y="909"/>
                    <a:pt x="32" y="906"/>
                    <a:pt x="36" y="904"/>
                  </a:cubicBezTo>
                  <a:lnTo>
                    <a:pt x="52" y="897"/>
                  </a:lnTo>
                  <a:cubicBezTo>
                    <a:pt x="56" y="896"/>
                    <a:pt x="60" y="895"/>
                    <a:pt x="65" y="896"/>
                  </a:cubicBezTo>
                  <a:lnTo>
                    <a:pt x="87" y="899"/>
                  </a:lnTo>
                  <a:cubicBezTo>
                    <a:pt x="90" y="899"/>
                    <a:pt x="93" y="900"/>
                    <a:pt x="95" y="901"/>
                  </a:cubicBezTo>
                  <a:lnTo>
                    <a:pt x="122" y="916"/>
                  </a:lnTo>
                  <a:cubicBezTo>
                    <a:pt x="124" y="917"/>
                    <a:pt x="125" y="919"/>
                    <a:pt x="127" y="920"/>
                  </a:cubicBezTo>
                  <a:lnTo>
                    <a:pt x="159" y="950"/>
                  </a:lnTo>
                  <a:cubicBezTo>
                    <a:pt x="160" y="951"/>
                    <a:pt x="161" y="952"/>
                    <a:pt x="161" y="953"/>
                  </a:cubicBezTo>
                  <a:lnTo>
                    <a:pt x="198" y="1000"/>
                  </a:lnTo>
                  <a:lnTo>
                    <a:pt x="221" y="1033"/>
                  </a:lnTo>
                  <a:lnTo>
                    <a:pt x="243" y="1075"/>
                  </a:lnTo>
                  <a:lnTo>
                    <a:pt x="269" y="1121"/>
                  </a:lnTo>
                  <a:lnTo>
                    <a:pt x="294" y="1174"/>
                  </a:lnTo>
                  <a:lnTo>
                    <a:pt x="350" y="1290"/>
                  </a:lnTo>
                  <a:lnTo>
                    <a:pt x="410" y="1417"/>
                  </a:lnTo>
                  <a:lnTo>
                    <a:pt x="475" y="1547"/>
                  </a:lnTo>
                  <a:lnTo>
                    <a:pt x="543" y="1670"/>
                  </a:lnTo>
                  <a:lnTo>
                    <a:pt x="613" y="1781"/>
                  </a:lnTo>
                  <a:lnTo>
                    <a:pt x="649" y="1828"/>
                  </a:lnTo>
                  <a:lnTo>
                    <a:pt x="684" y="1869"/>
                  </a:lnTo>
                  <a:lnTo>
                    <a:pt x="762" y="1939"/>
                  </a:lnTo>
                  <a:lnTo>
                    <a:pt x="845" y="1999"/>
                  </a:lnTo>
                  <a:lnTo>
                    <a:pt x="934" y="2051"/>
                  </a:lnTo>
                  <a:lnTo>
                    <a:pt x="1025" y="2096"/>
                  </a:lnTo>
                  <a:lnTo>
                    <a:pt x="1211" y="2172"/>
                  </a:lnTo>
                  <a:lnTo>
                    <a:pt x="1299" y="2206"/>
                  </a:lnTo>
                  <a:lnTo>
                    <a:pt x="1383" y="2239"/>
                  </a:lnTo>
                  <a:lnTo>
                    <a:pt x="1471" y="2276"/>
                  </a:lnTo>
                  <a:lnTo>
                    <a:pt x="1568" y="2317"/>
                  </a:lnTo>
                  <a:lnTo>
                    <a:pt x="1666" y="2357"/>
                  </a:lnTo>
                  <a:lnTo>
                    <a:pt x="1761" y="2392"/>
                  </a:lnTo>
                  <a:lnTo>
                    <a:pt x="1843" y="2418"/>
                  </a:lnTo>
                  <a:lnTo>
                    <a:pt x="1876" y="2425"/>
                  </a:lnTo>
                  <a:lnTo>
                    <a:pt x="1904" y="2429"/>
                  </a:lnTo>
                  <a:lnTo>
                    <a:pt x="1924" y="2428"/>
                  </a:lnTo>
                  <a:lnTo>
                    <a:pt x="1916" y="2430"/>
                  </a:lnTo>
                  <a:lnTo>
                    <a:pt x="1933" y="2424"/>
                  </a:lnTo>
                  <a:lnTo>
                    <a:pt x="1922" y="2432"/>
                  </a:lnTo>
                  <a:lnTo>
                    <a:pt x="1930" y="2421"/>
                  </a:lnTo>
                  <a:lnTo>
                    <a:pt x="1925" y="2435"/>
                  </a:lnTo>
                  <a:lnTo>
                    <a:pt x="1925" y="2417"/>
                  </a:lnTo>
                  <a:lnTo>
                    <a:pt x="1928" y="2427"/>
                  </a:lnTo>
                  <a:lnTo>
                    <a:pt x="1916" y="2402"/>
                  </a:lnTo>
                  <a:lnTo>
                    <a:pt x="1919" y="2407"/>
                  </a:lnTo>
                  <a:lnTo>
                    <a:pt x="1895" y="2374"/>
                  </a:lnTo>
                  <a:lnTo>
                    <a:pt x="1862" y="2335"/>
                  </a:lnTo>
                  <a:lnTo>
                    <a:pt x="1820" y="2291"/>
                  </a:lnTo>
                  <a:lnTo>
                    <a:pt x="1770" y="2240"/>
                  </a:lnTo>
                  <a:lnTo>
                    <a:pt x="1715" y="2186"/>
                  </a:lnTo>
                  <a:lnTo>
                    <a:pt x="1593" y="2068"/>
                  </a:lnTo>
                  <a:lnTo>
                    <a:pt x="1467" y="1942"/>
                  </a:lnTo>
                  <a:lnTo>
                    <a:pt x="1351" y="1819"/>
                  </a:lnTo>
                  <a:lnTo>
                    <a:pt x="1300" y="1758"/>
                  </a:lnTo>
                  <a:lnTo>
                    <a:pt x="1257" y="1701"/>
                  </a:lnTo>
                  <a:lnTo>
                    <a:pt x="1222" y="1646"/>
                  </a:lnTo>
                  <a:lnTo>
                    <a:pt x="1198" y="1596"/>
                  </a:lnTo>
                  <a:cubicBezTo>
                    <a:pt x="1197" y="1595"/>
                    <a:pt x="1197" y="1594"/>
                    <a:pt x="1196" y="1592"/>
                  </a:cubicBezTo>
                  <a:lnTo>
                    <a:pt x="1169" y="1502"/>
                  </a:lnTo>
                  <a:lnTo>
                    <a:pt x="1156" y="1413"/>
                  </a:lnTo>
                  <a:cubicBezTo>
                    <a:pt x="1156" y="1412"/>
                    <a:pt x="1155" y="1410"/>
                    <a:pt x="1155" y="1409"/>
                  </a:cubicBezTo>
                  <a:lnTo>
                    <a:pt x="1156" y="1325"/>
                  </a:lnTo>
                  <a:cubicBezTo>
                    <a:pt x="1156" y="1324"/>
                    <a:pt x="1157" y="1322"/>
                    <a:pt x="1157" y="1321"/>
                  </a:cubicBezTo>
                  <a:lnTo>
                    <a:pt x="1173" y="1240"/>
                  </a:lnTo>
                  <a:cubicBezTo>
                    <a:pt x="1173" y="1239"/>
                    <a:pt x="1174" y="1237"/>
                    <a:pt x="1174" y="1236"/>
                  </a:cubicBezTo>
                  <a:lnTo>
                    <a:pt x="1203" y="1159"/>
                  </a:lnTo>
                  <a:cubicBezTo>
                    <a:pt x="1204" y="1158"/>
                    <a:pt x="1204" y="1156"/>
                    <a:pt x="1205" y="1155"/>
                  </a:cubicBezTo>
                  <a:lnTo>
                    <a:pt x="1249" y="1083"/>
                  </a:lnTo>
                  <a:lnTo>
                    <a:pt x="1307" y="1011"/>
                  </a:lnTo>
                  <a:cubicBezTo>
                    <a:pt x="1308" y="1010"/>
                    <a:pt x="1308" y="1009"/>
                    <a:pt x="1309" y="1009"/>
                  </a:cubicBezTo>
                  <a:lnTo>
                    <a:pt x="1380" y="945"/>
                  </a:lnTo>
                  <a:lnTo>
                    <a:pt x="1428" y="912"/>
                  </a:lnTo>
                  <a:lnTo>
                    <a:pt x="1484" y="879"/>
                  </a:lnTo>
                  <a:lnTo>
                    <a:pt x="1551" y="847"/>
                  </a:lnTo>
                  <a:lnTo>
                    <a:pt x="1624" y="815"/>
                  </a:lnTo>
                  <a:lnTo>
                    <a:pt x="1785" y="755"/>
                  </a:lnTo>
                  <a:lnTo>
                    <a:pt x="1955" y="699"/>
                  </a:lnTo>
                  <a:lnTo>
                    <a:pt x="2120" y="651"/>
                  </a:lnTo>
                  <a:lnTo>
                    <a:pt x="2197" y="630"/>
                  </a:lnTo>
                  <a:lnTo>
                    <a:pt x="2267" y="612"/>
                  </a:lnTo>
                  <a:lnTo>
                    <a:pt x="2330" y="598"/>
                  </a:lnTo>
                  <a:lnTo>
                    <a:pt x="2383" y="586"/>
                  </a:lnTo>
                  <a:lnTo>
                    <a:pt x="2427" y="579"/>
                  </a:lnTo>
                  <a:lnTo>
                    <a:pt x="2455" y="575"/>
                  </a:lnTo>
                  <a:cubicBezTo>
                    <a:pt x="2456" y="575"/>
                    <a:pt x="2457" y="574"/>
                    <a:pt x="2458" y="574"/>
                  </a:cubicBezTo>
                  <a:lnTo>
                    <a:pt x="2474" y="574"/>
                  </a:lnTo>
                  <a:cubicBezTo>
                    <a:pt x="2479" y="574"/>
                    <a:pt x="2484" y="576"/>
                    <a:pt x="2488" y="579"/>
                  </a:cubicBezTo>
                  <a:lnTo>
                    <a:pt x="2495" y="584"/>
                  </a:lnTo>
                  <a:cubicBezTo>
                    <a:pt x="2503" y="590"/>
                    <a:pt x="2507" y="600"/>
                    <a:pt x="2505" y="609"/>
                  </a:cubicBezTo>
                  <a:lnTo>
                    <a:pt x="2503" y="617"/>
                  </a:lnTo>
                  <a:cubicBezTo>
                    <a:pt x="2502" y="621"/>
                    <a:pt x="2500" y="624"/>
                    <a:pt x="2498" y="627"/>
                  </a:cubicBezTo>
                  <a:lnTo>
                    <a:pt x="2489" y="638"/>
                  </a:lnTo>
                  <a:cubicBezTo>
                    <a:pt x="2488" y="639"/>
                    <a:pt x="2487" y="640"/>
                    <a:pt x="2486" y="641"/>
                  </a:cubicBezTo>
                  <a:lnTo>
                    <a:pt x="2469" y="655"/>
                  </a:lnTo>
                  <a:lnTo>
                    <a:pt x="2446" y="672"/>
                  </a:lnTo>
                  <a:lnTo>
                    <a:pt x="2386" y="714"/>
                  </a:lnTo>
                  <a:lnTo>
                    <a:pt x="2314" y="763"/>
                  </a:lnTo>
                  <a:lnTo>
                    <a:pt x="2237" y="817"/>
                  </a:lnTo>
                  <a:lnTo>
                    <a:pt x="2163" y="873"/>
                  </a:lnTo>
                  <a:lnTo>
                    <a:pt x="2098" y="929"/>
                  </a:lnTo>
                  <a:lnTo>
                    <a:pt x="2065" y="957"/>
                  </a:lnTo>
                  <a:lnTo>
                    <a:pt x="2026" y="988"/>
                  </a:lnTo>
                  <a:lnTo>
                    <a:pt x="1939" y="1054"/>
                  </a:lnTo>
                  <a:lnTo>
                    <a:pt x="1842" y="1124"/>
                  </a:lnTo>
                  <a:lnTo>
                    <a:pt x="1746" y="1197"/>
                  </a:lnTo>
                  <a:lnTo>
                    <a:pt x="1658" y="1274"/>
                  </a:lnTo>
                  <a:lnTo>
                    <a:pt x="1621" y="1312"/>
                  </a:lnTo>
                  <a:lnTo>
                    <a:pt x="1589" y="1350"/>
                  </a:lnTo>
                  <a:lnTo>
                    <a:pt x="1562" y="1388"/>
                  </a:lnTo>
                  <a:lnTo>
                    <a:pt x="1564" y="1385"/>
                  </a:lnTo>
                  <a:lnTo>
                    <a:pt x="1544" y="1425"/>
                  </a:lnTo>
                  <a:lnTo>
                    <a:pt x="1545" y="1421"/>
                  </a:lnTo>
                  <a:lnTo>
                    <a:pt x="1533" y="1461"/>
                  </a:lnTo>
                  <a:lnTo>
                    <a:pt x="1534" y="1456"/>
                  </a:lnTo>
                  <a:lnTo>
                    <a:pt x="1531" y="1496"/>
                  </a:lnTo>
                  <a:lnTo>
                    <a:pt x="1531" y="1490"/>
                  </a:lnTo>
                  <a:lnTo>
                    <a:pt x="1538" y="1531"/>
                  </a:lnTo>
                  <a:lnTo>
                    <a:pt x="1537" y="1527"/>
                  </a:lnTo>
                  <a:lnTo>
                    <a:pt x="1554" y="1572"/>
                  </a:lnTo>
                  <a:lnTo>
                    <a:pt x="1578" y="1615"/>
                  </a:lnTo>
                  <a:lnTo>
                    <a:pt x="1608" y="1661"/>
                  </a:lnTo>
                  <a:lnTo>
                    <a:pt x="1646" y="1707"/>
                  </a:lnTo>
                  <a:lnTo>
                    <a:pt x="1689" y="1757"/>
                  </a:lnTo>
                  <a:lnTo>
                    <a:pt x="1785" y="1853"/>
                  </a:lnTo>
                  <a:lnTo>
                    <a:pt x="1890" y="1948"/>
                  </a:lnTo>
                  <a:lnTo>
                    <a:pt x="1994" y="2033"/>
                  </a:lnTo>
                  <a:lnTo>
                    <a:pt x="2087" y="2107"/>
                  </a:lnTo>
                  <a:lnTo>
                    <a:pt x="2128" y="2139"/>
                  </a:lnTo>
                  <a:lnTo>
                    <a:pt x="2163" y="2164"/>
                  </a:lnTo>
                  <a:lnTo>
                    <a:pt x="2225" y="2210"/>
                  </a:lnTo>
                  <a:lnTo>
                    <a:pt x="2282" y="2252"/>
                  </a:lnTo>
                  <a:lnTo>
                    <a:pt x="2333" y="2285"/>
                  </a:lnTo>
                  <a:lnTo>
                    <a:pt x="2379" y="2307"/>
                  </a:lnTo>
                  <a:lnTo>
                    <a:pt x="2374" y="2305"/>
                  </a:lnTo>
                  <a:lnTo>
                    <a:pt x="2419" y="2315"/>
                  </a:lnTo>
                  <a:lnTo>
                    <a:pt x="2410" y="2315"/>
                  </a:lnTo>
                  <a:lnTo>
                    <a:pt x="2451" y="2309"/>
                  </a:lnTo>
                  <a:lnTo>
                    <a:pt x="2441" y="2313"/>
                  </a:lnTo>
                  <a:lnTo>
                    <a:pt x="2478" y="2288"/>
                  </a:lnTo>
                  <a:lnTo>
                    <a:pt x="2473" y="2292"/>
                  </a:lnTo>
                  <a:lnTo>
                    <a:pt x="2490" y="2272"/>
                  </a:lnTo>
                  <a:lnTo>
                    <a:pt x="2488" y="2275"/>
                  </a:lnTo>
                  <a:lnTo>
                    <a:pt x="2504" y="2249"/>
                  </a:lnTo>
                  <a:lnTo>
                    <a:pt x="2518" y="2218"/>
                  </a:lnTo>
                  <a:lnTo>
                    <a:pt x="2516" y="2221"/>
                  </a:lnTo>
                  <a:lnTo>
                    <a:pt x="2528" y="2178"/>
                  </a:lnTo>
                  <a:lnTo>
                    <a:pt x="2537" y="2129"/>
                  </a:lnTo>
                  <a:lnTo>
                    <a:pt x="2545" y="2072"/>
                  </a:lnTo>
                  <a:lnTo>
                    <a:pt x="2557" y="1941"/>
                  </a:lnTo>
                  <a:lnTo>
                    <a:pt x="2566" y="1796"/>
                  </a:lnTo>
                  <a:lnTo>
                    <a:pt x="2576" y="1646"/>
                  </a:lnTo>
                  <a:lnTo>
                    <a:pt x="2588" y="1500"/>
                  </a:lnTo>
                  <a:lnTo>
                    <a:pt x="2607" y="1367"/>
                  </a:lnTo>
                  <a:lnTo>
                    <a:pt x="2619" y="1308"/>
                  </a:lnTo>
                  <a:lnTo>
                    <a:pt x="2634" y="1255"/>
                  </a:lnTo>
                  <a:lnTo>
                    <a:pt x="2673" y="1162"/>
                  </a:lnTo>
                  <a:lnTo>
                    <a:pt x="2722" y="1079"/>
                  </a:lnTo>
                  <a:lnTo>
                    <a:pt x="2776" y="1004"/>
                  </a:lnTo>
                  <a:lnTo>
                    <a:pt x="2833" y="939"/>
                  </a:lnTo>
                  <a:lnTo>
                    <a:pt x="2890" y="879"/>
                  </a:lnTo>
                  <a:lnTo>
                    <a:pt x="2946" y="826"/>
                  </a:lnTo>
                  <a:lnTo>
                    <a:pt x="2996" y="779"/>
                  </a:lnTo>
                  <a:lnTo>
                    <a:pt x="3039" y="737"/>
                  </a:lnTo>
                  <a:lnTo>
                    <a:pt x="3081" y="702"/>
                  </a:lnTo>
                  <a:cubicBezTo>
                    <a:pt x="3082" y="701"/>
                    <a:pt x="3084" y="700"/>
                    <a:pt x="3085" y="699"/>
                  </a:cubicBezTo>
                  <a:lnTo>
                    <a:pt x="3127" y="677"/>
                  </a:lnTo>
                  <a:cubicBezTo>
                    <a:pt x="3128" y="677"/>
                    <a:pt x="3130" y="676"/>
                    <a:pt x="3131" y="676"/>
                  </a:cubicBezTo>
                  <a:lnTo>
                    <a:pt x="3173" y="662"/>
                  </a:lnTo>
                  <a:lnTo>
                    <a:pt x="3212" y="651"/>
                  </a:lnTo>
                  <a:lnTo>
                    <a:pt x="3243" y="642"/>
                  </a:lnTo>
                  <a:lnTo>
                    <a:pt x="3239" y="644"/>
                  </a:lnTo>
                  <a:lnTo>
                    <a:pt x="3262" y="633"/>
                  </a:lnTo>
                  <a:lnTo>
                    <a:pt x="3251" y="643"/>
                  </a:lnTo>
                  <a:lnTo>
                    <a:pt x="3260" y="626"/>
                  </a:lnTo>
                  <a:lnTo>
                    <a:pt x="3258" y="642"/>
                  </a:lnTo>
                  <a:lnTo>
                    <a:pt x="3253" y="616"/>
                  </a:lnTo>
                  <a:lnTo>
                    <a:pt x="3256" y="625"/>
                  </a:lnTo>
                  <a:lnTo>
                    <a:pt x="3245" y="608"/>
                  </a:lnTo>
                  <a:lnTo>
                    <a:pt x="3248" y="611"/>
                  </a:lnTo>
                  <a:lnTo>
                    <a:pt x="3230" y="592"/>
                  </a:lnTo>
                  <a:lnTo>
                    <a:pt x="3208" y="574"/>
                  </a:lnTo>
                  <a:lnTo>
                    <a:pt x="3180" y="551"/>
                  </a:lnTo>
                  <a:lnTo>
                    <a:pt x="3112" y="505"/>
                  </a:lnTo>
                  <a:lnTo>
                    <a:pt x="3035" y="454"/>
                  </a:lnTo>
                  <a:lnTo>
                    <a:pt x="2959" y="403"/>
                  </a:lnTo>
                  <a:lnTo>
                    <a:pt x="2892" y="353"/>
                  </a:lnTo>
                  <a:lnTo>
                    <a:pt x="2863" y="329"/>
                  </a:lnTo>
                  <a:cubicBezTo>
                    <a:pt x="2862" y="328"/>
                    <a:pt x="2862" y="327"/>
                    <a:pt x="2861" y="327"/>
                  </a:cubicBezTo>
                  <a:lnTo>
                    <a:pt x="2840" y="304"/>
                  </a:lnTo>
                  <a:lnTo>
                    <a:pt x="2823" y="280"/>
                  </a:lnTo>
                  <a:cubicBezTo>
                    <a:pt x="2822" y="279"/>
                    <a:pt x="2821" y="277"/>
                    <a:pt x="2820" y="276"/>
                  </a:cubicBezTo>
                  <a:lnTo>
                    <a:pt x="2812" y="257"/>
                  </a:lnTo>
                  <a:cubicBezTo>
                    <a:pt x="2811" y="254"/>
                    <a:pt x="2810" y="251"/>
                    <a:pt x="2810" y="247"/>
                  </a:cubicBezTo>
                  <a:lnTo>
                    <a:pt x="2810" y="228"/>
                  </a:lnTo>
                  <a:cubicBezTo>
                    <a:pt x="2810" y="226"/>
                    <a:pt x="2811" y="224"/>
                    <a:pt x="2811" y="222"/>
                  </a:cubicBezTo>
                  <a:lnTo>
                    <a:pt x="2816" y="203"/>
                  </a:lnTo>
                  <a:cubicBezTo>
                    <a:pt x="2817" y="201"/>
                    <a:pt x="2818" y="199"/>
                    <a:pt x="2819" y="197"/>
                  </a:cubicBezTo>
                  <a:lnTo>
                    <a:pt x="2843" y="156"/>
                  </a:lnTo>
                  <a:cubicBezTo>
                    <a:pt x="2844" y="155"/>
                    <a:pt x="2845" y="153"/>
                    <a:pt x="2846" y="151"/>
                  </a:cubicBezTo>
                  <a:lnTo>
                    <a:pt x="2886" y="111"/>
                  </a:lnTo>
                  <a:lnTo>
                    <a:pt x="2939" y="71"/>
                  </a:lnTo>
                  <a:cubicBezTo>
                    <a:pt x="2940" y="71"/>
                    <a:pt x="2941" y="70"/>
                    <a:pt x="2942" y="69"/>
                  </a:cubicBezTo>
                  <a:lnTo>
                    <a:pt x="2998" y="38"/>
                  </a:lnTo>
                  <a:lnTo>
                    <a:pt x="3057" y="14"/>
                  </a:lnTo>
                  <a:cubicBezTo>
                    <a:pt x="3059" y="14"/>
                    <a:pt x="3060" y="13"/>
                    <a:pt x="3061" y="13"/>
                  </a:cubicBezTo>
                  <a:lnTo>
                    <a:pt x="3115" y="1"/>
                  </a:lnTo>
                  <a:cubicBezTo>
                    <a:pt x="3117" y="1"/>
                    <a:pt x="3119" y="0"/>
                    <a:pt x="3122" y="0"/>
                  </a:cubicBezTo>
                  <a:lnTo>
                    <a:pt x="3168" y="2"/>
                  </a:lnTo>
                  <a:cubicBezTo>
                    <a:pt x="3171" y="3"/>
                    <a:pt x="3174" y="3"/>
                    <a:pt x="3177" y="5"/>
                  </a:cubicBezTo>
                  <a:lnTo>
                    <a:pt x="3216" y="24"/>
                  </a:lnTo>
                  <a:cubicBezTo>
                    <a:pt x="3218" y="25"/>
                    <a:pt x="3220" y="26"/>
                    <a:pt x="3222" y="28"/>
                  </a:cubicBezTo>
                  <a:lnTo>
                    <a:pt x="3259" y="64"/>
                  </a:lnTo>
                  <a:cubicBezTo>
                    <a:pt x="3260" y="65"/>
                    <a:pt x="3261" y="66"/>
                    <a:pt x="3262" y="67"/>
                  </a:cubicBezTo>
                  <a:lnTo>
                    <a:pt x="3298" y="115"/>
                  </a:lnTo>
                  <a:lnTo>
                    <a:pt x="3335" y="172"/>
                  </a:lnTo>
                  <a:lnTo>
                    <a:pt x="3410" y="291"/>
                  </a:lnTo>
                  <a:lnTo>
                    <a:pt x="3450" y="343"/>
                  </a:lnTo>
                  <a:lnTo>
                    <a:pt x="3494" y="387"/>
                  </a:lnTo>
                  <a:lnTo>
                    <a:pt x="3490" y="383"/>
                  </a:lnTo>
                  <a:lnTo>
                    <a:pt x="3547" y="420"/>
                  </a:lnTo>
                  <a:lnTo>
                    <a:pt x="3617" y="453"/>
                  </a:lnTo>
                  <a:lnTo>
                    <a:pt x="3695" y="482"/>
                  </a:lnTo>
                  <a:lnTo>
                    <a:pt x="3775" y="512"/>
                  </a:lnTo>
                  <a:lnTo>
                    <a:pt x="3847" y="541"/>
                  </a:lnTo>
                  <a:lnTo>
                    <a:pt x="3878" y="557"/>
                  </a:lnTo>
                  <a:lnTo>
                    <a:pt x="3904" y="573"/>
                  </a:lnTo>
                  <a:lnTo>
                    <a:pt x="3926" y="591"/>
                  </a:lnTo>
                  <a:cubicBezTo>
                    <a:pt x="3928" y="593"/>
                    <a:pt x="3929" y="594"/>
                    <a:pt x="3931" y="596"/>
                  </a:cubicBezTo>
                  <a:lnTo>
                    <a:pt x="3942" y="613"/>
                  </a:lnTo>
                  <a:cubicBezTo>
                    <a:pt x="3943" y="616"/>
                    <a:pt x="3945" y="619"/>
                    <a:pt x="3945" y="623"/>
                  </a:cubicBezTo>
                  <a:lnTo>
                    <a:pt x="3948" y="641"/>
                  </a:lnTo>
                  <a:cubicBezTo>
                    <a:pt x="3949" y="644"/>
                    <a:pt x="3948" y="648"/>
                    <a:pt x="3947" y="652"/>
                  </a:cubicBezTo>
                  <a:lnTo>
                    <a:pt x="3941" y="671"/>
                  </a:lnTo>
                  <a:cubicBezTo>
                    <a:pt x="3940" y="674"/>
                    <a:pt x="3939" y="677"/>
                    <a:pt x="3936" y="679"/>
                  </a:cubicBezTo>
                  <a:lnTo>
                    <a:pt x="3919" y="698"/>
                  </a:lnTo>
                  <a:cubicBezTo>
                    <a:pt x="3918" y="700"/>
                    <a:pt x="3917" y="701"/>
                    <a:pt x="3915" y="702"/>
                  </a:cubicBezTo>
                  <a:lnTo>
                    <a:pt x="3889" y="720"/>
                  </a:lnTo>
                  <a:cubicBezTo>
                    <a:pt x="3888" y="721"/>
                    <a:pt x="3887" y="722"/>
                    <a:pt x="3886" y="722"/>
                  </a:cubicBezTo>
                  <a:lnTo>
                    <a:pt x="3850" y="739"/>
                  </a:lnTo>
                  <a:lnTo>
                    <a:pt x="3804" y="757"/>
                  </a:lnTo>
                  <a:lnTo>
                    <a:pt x="3753" y="774"/>
                  </a:lnTo>
                  <a:lnTo>
                    <a:pt x="3698" y="791"/>
                  </a:lnTo>
                  <a:lnTo>
                    <a:pt x="3575" y="828"/>
                  </a:lnTo>
                  <a:lnTo>
                    <a:pt x="3449" y="869"/>
                  </a:lnTo>
                  <a:lnTo>
                    <a:pt x="3326" y="918"/>
                  </a:lnTo>
                  <a:lnTo>
                    <a:pt x="3220" y="976"/>
                  </a:lnTo>
                  <a:lnTo>
                    <a:pt x="3176" y="1009"/>
                  </a:lnTo>
                  <a:lnTo>
                    <a:pt x="3178" y="1007"/>
                  </a:lnTo>
                  <a:lnTo>
                    <a:pt x="3139" y="1045"/>
                  </a:lnTo>
                  <a:lnTo>
                    <a:pt x="3142" y="1042"/>
                  </a:lnTo>
                  <a:lnTo>
                    <a:pt x="3077" y="1132"/>
                  </a:lnTo>
                  <a:lnTo>
                    <a:pt x="3079" y="1128"/>
                  </a:lnTo>
                  <a:lnTo>
                    <a:pt x="3024" y="1235"/>
                  </a:lnTo>
                  <a:lnTo>
                    <a:pt x="2979" y="1352"/>
                  </a:lnTo>
                  <a:lnTo>
                    <a:pt x="2939" y="1478"/>
                  </a:lnTo>
                  <a:lnTo>
                    <a:pt x="2905" y="1604"/>
                  </a:lnTo>
                  <a:lnTo>
                    <a:pt x="2874" y="1727"/>
                  </a:lnTo>
                  <a:lnTo>
                    <a:pt x="2844" y="1843"/>
                  </a:lnTo>
                  <a:lnTo>
                    <a:pt x="2813" y="1943"/>
                  </a:lnTo>
                  <a:lnTo>
                    <a:pt x="2749" y="2125"/>
                  </a:lnTo>
                  <a:lnTo>
                    <a:pt x="2719" y="2209"/>
                  </a:lnTo>
                  <a:lnTo>
                    <a:pt x="2691" y="2287"/>
                  </a:lnTo>
                  <a:lnTo>
                    <a:pt x="2669" y="2356"/>
                  </a:lnTo>
                  <a:lnTo>
                    <a:pt x="2656" y="2415"/>
                  </a:lnTo>
                  <a:lnTo>
                    <a:pt x="2656" y="2411"/>
                  </a:lnTo>
                  <a:lnTo>
                    <a:pt x="2652" y="2461"/>
                  </a:lnTo>
                  <a:lnTo>
                    <a:pt x="2652" y="2455"/>
                  </a:lnTo>
                  <a:lnTo>
                    <a:pt x="2659" y="2491"/>
                  </a:lnTo>
                  <a:lnTo>
                    <a:pt x="2655" y="2482"/>
                  </a:lnTo>
                  <a:lnTo>
                    <a:pt x="2672" y="2507"/>
                  </a:lnTo>
                  <a:lnTo>
                    <a:pt x="2665" y="2500"/>
                  </a:lnTo>
                  <a:lnTo>
                    <a:pt x="2690" y="2516"/>
                  </a:lnTo>
                  <a:lnTo>
                    <a:pt x="2682" y="2513"/>
                  </a:lnTo>
                  <a:lnTo>
                    <a:pt x="2715" y="2519"/>
                  </a:lnTo>
                  <a:lnTo>
                    <a:pt x="2708" y="2519"/>
                  </a:lnTo>
                  <a:lnTo>
                    <a:pt x="2749" y="2514"/>
                  </a:lnTo>
                  <a:lnTo>
                    <a:pt x="2745" y="2514"/>
                  </a:lnTo>
                  <a:lnTo>
                    <a:pt x="2795" y="2499"/>
                  </a:lnTo>
                  <a:lnTo>
                    <a:pt x="2852" y="2474"/>
                  </a:lnTo>
                  <a:lnTo>
                    <a:pt x="2920" y="2436"/>
                  </a:lnTo>
                  <a:lnTo>
                    <a:pt x="2998" y="2384"/>
                  </a:lnTo>
                  <a:lnTo>
                    <a:pt x="3044" y="2351"/>
                  </a:lnTo>
                  <a:lnTo>
                    <a:pt x="3097" y="2310"/>
                  </a:lnTo>
                  <a:lnTo>
                    <a:pt x="3154" y="2263"/>
                  </a:lnTo>
                  <a:lnTo>
                    <a:pt x="3218" y="2209"/>
                  </a:lnTo>
                  <a:lnTo>
                    <a:pt x="3354" y="2089"/>
                  </a:lnTo>
                  <a:lnTo>
                    <a:pt x="3497" y="1961"/>
                  </a:lnTo>
                  <a:lnTo>
                    <a:pt x="3640" y="1833"/>
                  </a:lnTo>
                  <a:lnTo>
                    <a:pt x="3777" y="1714"/>
                  </a:lnTo>
                  <a:lnTo>
                    <a:pt x="3839" y="1661"/>
                  </a:lnTo>
                  <a:lnTo>
                    <a:pt x="3896" y="1613"/>
                  </a:lnTo>
                  <a:lnTo>
                    <a:pt x="3948" y="1573"/>
                  </a:lnTo>
                  <a:lnTo>
                    <a:pt x="3994" y="1540"/>
                  </a:lnTo>
                  <a:lnTo>
                    <a:pt x="4072" y="1492"/>
                  </a:lnTo>
                  <a:lnTo>
                    <a:pt x="4144" y="1460"/>
                  </a:lnTo>
                  <a:cubicBezTo>
                    <a:pt x="4145" y="1459"/>
                    <a:pt x="4146" y="1459"/>
                    <a:pt x="4147" y="1458"/>
                  </a:cubicBezTo>
                  <a:lnTo>
                    <a:pt x="4206" y="1441"/>
                  </a:lnTo>
                  <a:cubicBezTo>
                    <a:pt x="4207" y="1441"/>
                    <a:pt x="4209" y="1441"/>
                    <a:pt x="4210" y="1441"/>
                  </a:cubicBezTo>
                  <a:lnTo>
                    <a:pt x="4257" y="1436"/>
                  </a:lnTo>
                  <a:cubicBezTo>
                    <a:pt x="4259" y="1435"/>
                    <a:pt x="4261" y="1435"/>
                    <a:pt x="4263" y="1436"/>
                  </a:cubicBezTo>
                  <a:lnTo>
                    <a:pt x="4299" y="1441"/>
                  </a:lnTo>
                  <a:cubicBezTo>
                    <a:pt x="4302" y="1441"/>
                    <a:pt x="4305" y="1442"/>
                    <a:pt x="4308" y="1444"/>
                  </a:cubicBezTo>
                  <a:lnTo>
                    <a:pt x="4330" y="1457"/>
                  </a:lnTo>
                  <a:cubicBezTo>
                    <a:pt x="4334" y="1460"/>
                    <a:pt x="4338" y="1464"/>
                    <a:pt x="4340" y="1469"/>
                  </a:cubicBezTo>
                  <a:lnTo>
                    <a:pt x="4347" y="1488"/>
                  </a:lnTo>
                  <a:cubicBezTo>
                    <a:pt x="4349" y="1493"/>
                    <a:pt x="4349" y="1499"/>
                    <a:pt x="4347" y="1504"/>
                  </a:cubicBezTo>
                  <a:lnTo>
                    <a:pt x="4339" y="1528"/>
                  </a:lnTo>
                  <a:cubicBezTo>
                    <a:pt x="4338" y="1531"/>
                    <a:pt x="4337" y="1534"/>
                    <a:pt x="4335" y="1536"/>
                  </a:cubicBezTo>
                  <a:lnTo>
                    <a:pt x="4323" y="1550"/>
                  </a:lnTo>
                  <a:lnTo>
                    <a:pt x="4303" y="1569"/>
                  </a:lnTo>
                  <a:lnTo>
                    <a:pt x="4248" y="1615"/>
                  </a:lnTo>
                  <a:lnTo>
                    <a:pt x="4175" y="1669"/>
                  </a:lnTo>
                  <a:lnTo>
                    <a:pt x="4091" y="1728"/>
                  </a:lnTo>
                  <a:lnTo>
                    <a:pt x="4001" y="1792"/>
                  </a:lnTo>
                  <a:lnTo>
                    <a:pt x="3913" y="1857"/>
                  </a:lnTo>
                  <a:lnTo>
                    <a:pt x="3829" y="1921"/>
                  </a:lnTo>
                  <a:lnTo>
                    <a:pt x="3757" y="1981"/>
                  </a:lnTo>
                  <a:lnTo>
                    <a:pt x="3634" y="2102"/>
                  </a:lnTo>
                  <a:lnTo>
                    <a:pt x="3519" y="2229"/>
                  </a:lnTo>
                  <a:lnTo>
                    <a:pt x="3406" y="2355"/>
                  </a:lnTo>
                  <a:lnTo>
                    <a:pt x="3294" y="2473"/>
                  </a:lnTo>
                  <a:lnTo>
                    <a:pt x="3175" y="2583"/>
                  </a:lnTo>
                  <a:lnTo>
                    <a:pt x="3053" y="2688"/>
                  </a:lnTo>
                  <a:lnTo>
                    <a:pt x="2941" y="2783"/>
                  </a:lnTo>
                  <a:lnTo>
                    <a:pt x="2892" y="2826"/>
                  </a:lnTo>
                  <a:lnTo>
                    <a:pt x="2851" y="2864"/>
                  </a:lnTo>
                  <a:lnTo>
                    <a:pt x="2813" y="2897"/>
                  </a:lnTo>
                  <a:lnTo>
                    <a:pt x="2780" y="2926"/>
                  </a:lnTo>
                  <a:lnTo>
                    <a:pt x="2726" y="2971"/>
                  </a:lnTo>
                  <a:lnTo>
                    <a:pt x="2728" y="2969"/>
                  </a:lnTo>
                  <a:lnTo>
                    <a:pt x="2691" y="3010"/>
                  </a:lnTo>
                  <a:lnTo>
                    <a:pt x="2696" y="3001"/>
                  </a:lnTo>
                  <a:lnTo>
                    <a:pt x="2680" y="3048"/>
                  </a:lnTo>
                  <a:lnTo>
                    <a:pt x="2681" y="3037"/>
                  </a:lnTo>
                  <a:lnTo>
                    <a:pt x="2685" y="3066"/>
                  </a:lnTo>
                  <a:lnTo>
                    <a:pt x="2683" y="3059"/>
                  </a:lnTo>
                  <a:lnTo>
                    <a:pt x="2698" y="3090"/>
                  </a:lnTo>
                  <a:lnTo>
                    <a:pt x="2696" y="3086"/>
                  </a:lnTo>
                  <a:lnTo>
                    <a:pt x="2719" y="3118"/>
                  </a:lnTo>
                  <a:lnTo>
                    <a:pt x="2744" y="3151"/>
                  </a:lnTo>
                  <a:lnTo>
                    <a:pt x="2770" y="3182"/>
                  </a:lnTo>
                  <a:lnTo>
                    <a:pt x="2793" y="3216"/>
                  </a:lnTo>
                  <a:cubicBezTo>
                    <a:pt x="2794" y="3217"/>
                    <a:pt x="2795" y="3218"/>
                    <a:pt x="2795" y="3219"/>
                  </a:cubicBezTo>
                  <a:lnTo>
                    <a:pt x="2809" y="3249"/>
                  </a:lnTo>
                  <a:cubicBezTo>
                    <a:pt x="2810" y="3252"/>
                    <a:pt x="2811" y="3254"/>
                    <a:pt x="2811" y="3257"/>
                  </a:cubicBezTo>
                  <a:lnTo>
                    <a:pt x="2814" y="3285"/>
                  </a:lnTo>
                  <a:cubicBezTo>
                    <a:pt x="2815" y="3289"/>
                    <a:pt x="2814" y="3293"/>
                    <a:pt x="2812" y="3297"/>
                  </a:cubicBezTo>
                  <a:lnTo>
                    <a:pt x="2801" y="3322"/>
                  </a:lnTo>
                  <a:cubicBezTo>
                    <a:pt x="2800" y="3325"/>
                    <a:pt x="2799" y="3327"/>
                    <a:pt x="2797" y="3329"/>
                  </a:cubicBezTo>
                  <a:lnTo>
                    <a:pt x="2776" y="3351"/>
                  </a:lnTo>
                  <a:cubicBezTo>
                    <a:pt x="2775" y="3352"/>
                    <a:pt x="2774" y="3353"/>
                    <a:pt x="2772" y="3354"/>
                  </a:cubicBezTo>
                  <a:lnTo>
                    <a:pt x="2744" y="3374"/>
                  </a:lnTo>
                  <a:lnTo>
                    <a:pt x="2710" y="3395"/>
                  </a:lnTo>
                  <a:lnTo>
                    <a:pt x="2646" y="3436"/>
                  </a:lnTo>
                  <a:lnTo>
                    <a:pt x="2650" y="3433"/>
                  </a:lnTo>
                  <a:lnTo>
                    <a:pt x="2624" y="3458"/>
                  </a:lnTo>
                  <a:lnTo>
                    <a:pt x="2628" y="3452"/>
                  </a:lnTo>
                  <a:lnTo>
                    <a:pt x="2612" y="3481"/>
                  </a:lnTo>
                  <a:lnTo>
                    <a:pt x="2615" y="3475"/>
                  </a:lnTo>
                  <a:lnTo>
                    <a:pt x="2607" y="3510"/>
                  </a:lnTo>
                  <a:lnTo>
                    <a:pt x="2603" y="3546"/>
                  </a:lnTo>
                  <a:lnTo>
                    <a:pt x="2603" y="3542"/>
                  </a:lnTo>
                  <a:lnTo>
                    <a:pt x="2608" y="3630"/>
                  </a:lnTo>
                  <a:lnTo>
                    <a:pt x="2621" y="3715"/>
                  </a:lnTo>
                  <a:lnTo>
                    <a:pt x="2629" y="3755"/>
                  </a:lnTo>
                  <a:lnTo>
                    <a:pt x="2637" y="3789"/>
                  </a:lnTo>
                  <a:lnTo>
                    <a:pt x="2645" y="3815"/>
                  </a:lnTo>
                  <a:lnTo>
                    <a:pt x="2643" y="3810"/>
                  </a:lnTo>
                  <a:lnTo>
                    <a:pt x="2656" y="3831"/>
                  </a:lnTo>
                  <a:lnTo>
                    <a:pt x="2653" y="3827"/>
                  </a:lnTo>
                  <a:lnTo>
                    <a:pt x="2683" y="3860"/>
                  </a:lnTo>
                  <a:lnTo>
                    <a:pt x="2699" y="3879"/>
                  </a:lnTo>
                  <a:cubicBezTo>
                    <a:pt x="2700" y="3881"/>
                    <a:pt x="2701" y="3882"/>
                    <a:pt x="2702" y="3884"/>
                  </a:cubicBezTo>
                  <a:lnTo>
                    <a:pt x="2713" y="3907"/>
                  </a:lnTo>
                  <a:cubicBezTo>
                    <a:pt x="2714" y="3908"/>
                    <a:pt x="2714" y="3910"/>
                    <a:pt x="2715" y="3911"/>
                  </a:cubicBezTo>
                  <a:lnTo>
                    <a:pt x="2723" y="3941"/>
                  </a:lnTo>
                  <a:cubicBezTo>
                    <a:pt x="2723" y="3943"/>
                    <a:pt x="2723" y="3945"/>
                    <a:pt x="2723" y="3946"/>
                  </a:cubicBezTo>
                  <a:lnTo>
                    <a:pt x="2725" y="3988"/>
                  </a:lnTo>
                  <a:cubicBezTo>
                    <a:pt x="2725" y="3990"/>
                    <a:pt x="2725" y="3991"/>
                    <a:pt x="2725" y="3992"/>
                  </a:cubicBezTo>
                  <a:lnTo>
                    <a:pt x="2719" y="4049"/>
                  </a:lnTo>
                  <a:lnTo>
                    <a:pt x="2706" y="4121"/>
                  </a:lnTo>
                  <a:lnTo>
                    <a:pt x="2687" y="4202"/>
                  </a:lnTo>
                  <a:lnTo>
                    <a:pt x="2667" y="4286"/>
                  </a:lnTo>
                  <a:lnTo>
                    <a:pt x="2646" y="4369"/>
                  </a:lnTo>
                  <a:lnTo>
                    <a:pt x="2629" y="4447"/>
                  </a:lnTo>
                  <a:lnTo>
                    <a:pt x="2618" y="4512"/>
                  </a:lnTo>
                  <a:lnTo>
                    <a:pt x="2615" y="4562"/>
                  </a:lnTo>
                  <a:lnTo>
                    <a:pt x="2568" y="4559"/>
                  </a:lnTo>
                  <a:lnTo>
                    <a:pt x="2571" y="4505"/>
                  </a:lnTo>
                  <a:lnTo>
                    <a:pt x="2582" y="4436"/>
                  </a:lnTo>
                  <a:lnTo>
                    <a:pt x="2599" y="4358"/>
                  </a:lnTo>
                  <a:lnTo>
                    <a:pt x="2620" y="4275"/>
                  </a:lnTo>
                  <a:lnTo>
                    <a:pt x="2640" y="4191"/>
                  </a:lnTo>
                  <a:lnTo>
                    <a:pt x="2659" y="4112"/>
                  </a:lnTo>
                  <a:lnTo>
                    <a:pt x="2672" y="4044"/>
                  </a:lnTo>
                  <a:lnTo>
                    <a:pt x="2678" y="3987"/>
                  </a:lnTo>
                  <a:lnTo>
                    <a:pt x="2677" y="3991"/>
                  </a:lnTo>
                  <a:lnTo>
                    <a:pt x="2675" y="3949"/>
                  </a:lnTo>
                  <a:lnTo>
                    <a:pt x="2676" y="3954"/>
                  </a:lnTo>
                  <a:lnTo>
                    <a:pt x="2668" y="3924"/>
                  </a:lnTo>
                  <a:lnTo>
                    <a:pt x="2670" y="3928"/>
                  </a:lnTo>
                  <a:lnTo>
                    <a:pt x="2659" y="3905"/>
                  </a:lnTo>
                  <a:lnTo>
                    <a:pt x="2662" y="3910"/>
                  </a:lnTo>
                  <a:lnTo>
                    <a:pt x="2648" y="3893"/>
                  </a:lnTo>
                  <a:lnTo>
                    <a:pt x="2618" y="3860"/>
                  </a:lnTo>
                  <a:cubicBezTo>
                    <a:pt x="2617" y="3859"/>
                    <a:pt x="2616" y="3857"/>
                    <a:pt x="2615" y="3856"/>
                  </a:cubicBezTo>
                  <a:lnTo>
                    <a:pt x="2602" y="3835"/>
                  </a:lnTo>
                  <a:cubicBezTo>
                    <a:pt x="2601" y="3833"/>
                    <a:pt x="2600" y="3832"/>
                    <a:pt x="2600" y="3830"/>
                  </a:cubicBezTo>
                  <a:lnTo>
                    <a:pt x="2590" y="3800"/>
                  </a:lnTo>
                  <a:lnTo>
                    <a:pt x="2582" y="3764"/>
                  </a:lnTo>
                  <a:lnTo>
                    <a:pt x="2574" y="3722"/>
                  </a:lnTo>
                  <a:lnTo>
                    <a:pt x="2561" y="3633"/>
                  </a:lnTo>
                  <a:lnTo>
                    <a:pt x="2556" y="3545"/>
                  </a:lnTo>
                  <a:cubicBezTo>
                    <a:pt x="2555" y="3544"/>
                    <a:pt x="2555" y="3542"/>
                    <a:pt x="2556" y="3541"/>
                  </a:cubicBezTo>
                  <a:lnTo>
                    <a:pt x="2560" y="3499"/>
                  </a:lnTo>
                  <a:lnTo>
                    <a:pt x="2568" y="3464"/>
                  </a:lnTo>
                  <a:cubicBezTo>
                    <a:pt x="2569" y="3462"/>
                    <a:pt x="2569" y="3460"/>
                    <a:pt x="2570" y="3458"/>
                  </a:cubicBezTo>
                  <a:lnTo>
                    <a:pt x="2586" y="3429"/>
                  </a:lnTo>
                  <a:cubicBezTo>
                    <a:pt x="2588" y="3427"/>
                    <a:pt x="2589" y="3425"/>
                    <a:pt x="2591" y="3423"/>
                  </a:cubicBezTo>
                  <a:lnTo>
                    <a:pt x="2617" y="3398"/>
                  </a:lnTo>
                  <a:cubicBezTo>
                    <a:pt x="2618" y="3397"/>
                    <a:pt x="2619" y="3396"/>
                    <a:pt x="2621" y="3395"/>
                  </a:cubicBezTo>
                  <a:lnTo>
                    <a:pt x="2685" y="3354"/>
                  </a:lnTo>
                  <a:lnTo>
                    <a:pt x="2717" y="3335"/>
                  </a:lnTo>
                  <a:lnTo>
                    <a:pt x="2745" y="3315"/>
                  </a:lnTo>
                  <a:lnTo>
                    <a:pt x="2741" y="3318"/>
                  </a:lnTo>
                  <a:lnTo>
                    <a:pt x="2762" y="3296"/>
                  </a:lnTo>
                  <a:lnTo>
                    <a:pt x="2757" y="3303"/>
                  </a:lnTo>
                  <a:lnTo>
                    <a:pt x="2768" y="3278"/>
                  </a:lnTo>
                  <a:lnTo>
                    <a:pt x="2767" y="3290"/>
                  </a:lnTo>
                  <a:lnTo>
                    <a:pt x="2764" y="3262"/>
                  </a:lnTo>
                  <a:lnTo>
                    <a:pt x="2766" y="3270"/>
                  </a:lnTo>
                  <a:lnTo>
                    <a:pt x="2752" y="3240"/>
                  </a:lnTo>
                  <a:lnTo>
                    <a:pt x="2754" y="3243"/>
                  </a:lnTo>
                  <a:lnTo>
                    <a:pt x="2733" y="3213"/>
                  </a:lnTo>
                  <a:lnTo>
                    <a:pt x="2707" y="3180"/>
                  </a:lnTo>
                  <a:lnTo>
                    <a:pt x="2680" y="3146"/>
                  </a:lnTo>
                  <a:lnTo>
                    <a:pt x="2657" y="3114"/>
                  </a:lnTo>
                  <a:cubicBezTo>
                    <a:pt x="2656" y="3113"/>
                    <a:pt x="2655" y="3112"/>
                    <a:pt x="2655" y="3111"/>
                  </a:cubicBezTo>
                  <a:lnTo>
                    <a:pt x="2640" y="3080"/>
                  </a:lnTo>
                  <a:cubicBezTo>
                    <a:pt x="2639" y="3078"/>
                    <a:pt x="2638" y="3075"/>
                    <a:pt x="2638" y="3073"/>
                  </a:cubicBezTo>
                  <a:lnTo>
                    <a:pt x="2634" y="3044"/>
                  </a:lnTo>
                  <a:cubicBezTo>
                    <a:pt x="2633" y="3040"/>
                    <a:pt x="2634" y="3036"/>
                    <a:pt x="2635" y="3033"/>
                  </a:cubicBezTo>
                  <a:lnTo>
                    <a:pt x="2651" y="2986"/>
                  </a:lnTo>
                  <a:cubicBezTo>
                    <a:pt x="2652" y="2983"/>
                    <a:pt x="2653" y="2980"/>
                    <a:pt x="2656" y="2977"/>
                  </a:cubicBezTo>
                  <a:lnTo>
                    <a:pt x="2693" y="2936"/>
                  </a:lnTo>
                  <a:cubicBezTo>
                    <a:pt x="2693" y="2936"/>
                    <a:pt x="2694" y="2935"/>
                    <a:pt x="2695" y="2934"/>
                  </a:cubicBezTo>
                  <a:lnTo>
                    <a:pt x="2749" y="2889"/>
                  </a:lnTo>
                  <a:lnTo>
                    <a:pt x="2781" y="2862"/>
                  </a:lnTo>
                  <a:lnTo>
                    <a:pt x="2818" y="2829"/>
                  </a:lnTo>
                  <a:lnTo>
                    <a:pt x="2861" y="2789"/>
                  </a:lnTo>
                  <a:lnTo>
                    <a:pt x="2910" y="2746"/>
                  </a:lnTo>
                  <a:lnTo>
                    <a:pt x="3022" y="2651"/>
                  </a:lnTo>
                  <a:lnTo>
                    <a:pt x="3142" y="2548"/>
                  </a:lnTo>
                  <a:lnTo>
                    <a:pt x="3259" y="2440"/>
                  </a:lnTo>
                  <a:lnTo>
                    <a:pt x="3371" y="2324"/>
                  </a:lnTo>
                  <a:lnTo>
                    <a:pt x="3484" y="2196"/>
                  </a:lnTo>
                  <a:lnTo>
                    <a:pt x="3601" y="2067"/>
                  </a:lnTo>
                  <a:lnTo>
                    <a:pt x="3726" y="1944"/>
                  </a:lnTo>
                  <a:lnTo>
                    <a:pt x="3800" y="1882"/>
                  </a:lnTo>
                  <a:lnTo>
                    <a:pt x="3884" y="1818"/>
                  </a:lnTo>
                  <a:lnTo>
                    <a:pt x="3974" y="1753"/>
                  </a:lnTo>
                  <a:lnTo>
                    <a:pt x="4064" y="1689"/>
                  </a:lnTo>
                  <a:lnTo>
                    <a:pt x="4146" y="1630"/>
                  </a:lnTo>
                  <a:lnTo>
                    <a:pt x="4217" y="1578"/>
                  </a:lnTo>
                  <a:lnTo>
                    <a:pt x="4269" y="1535"/>
                  </a:lnTo>
                  <a:lnTo>
                    <a:pt x="4286" y="1519"/>
                  </a:lnTo>
                  <a:lnTo>
                    <a:pt x="4298" y="1505"/>
                  </a:lnTo>
                  <a:lnTo>
                    <a:pt x="4294" y="1513"/>
                  </a:lnTo>
                  <a:lnTo>
                    <a:pt x="4302" y="1489"/>
                  </a:lnTo>
                  <a:lnTo>
                    <a:pt x="4302" y="1505"/>
                  </a:lnTo>
                  <a:lnTo>
                    <a:pt x="4295" y="1486"/>
                  </a:lnTo>
                  <a:lnTo>
                    <a:pt x="4305" y="1498"/>
                  </a:lnTo>
                  <a:lnTo>
                    <a:pt x="4283" y="1485"/>
                  </a:lnTo>
                  <a:lnTo>
                    <a:pt x="4292" y="1488"/>
                  </a:lnTo>
                  <a:lnTo>
                    <a:pt x="4256" y="1483"/>
                  </a:lnTo>
                  <a:lnTo>
                    <a:pt x="4262" y="1483"/>
                  </a:lnTo>
                  <a:lnTo>
                    <a:pt x="4215" y="1488"/>
                  </a:lnTo>
                  <a:lnTo>
                    <a:pt x="4219" y="1488"/>
                  </a:lnTo>
                  <a:lnTo>
                    <a:pt x="4160" y="1505"/>
                  </a:lnTo>
                  <a:lnTo>
                    <a:pt x="4163" y="1503"/>
                  </a:lnTo>
                  <a:lnTo>
                    <a:pt x="4097" y="1533"/>
                  </a:lnTo>
                  <a:lnTo>
                    <a:pt x="4021" y="1579"/>
                  </a:lnTo>
                  <a:lnTo>
                    <a:pt x="3977" y="1610"/>
                  </a:lnTo>
                  <a:lnTo>
                    <a:pt x="3927" y="1650"/>
                  </a:lnTo>
                  <a:lnTo>
                    <a:pt x="3870" y="1698"/>
                  </a:lnTo>
                  <a:lnTo>
                    <a:pt x="3808" y="1751"/>
                  </a:lnTo>
                  <a:lnTo>
                    <a:pt x="3672" y="1868"/>
                  </a:lnTo>
                  <a:lnTo>
                    <a:pt x="3529" y="1996"/>
                  </a:lnTo>
                  <a:lnTo>
                    <a:pt x="3385" y="2125"/>
                  </a:lnTo>
                  <a:lnTo>
                    <a:pt x="3249" y="2246"/>
                  </a:lnTo>
                  <a:lnTo>
                    <a:pt x="3185" y="2300"/>
                  </a:lnTo>
                  <a:lnTo>
                    <a:pt x="3126" y="2348"/>
                  </a:lnTo>
                  <a:lnTo>
                    <a:pt x="3073" y="2390"/>
                  </a:lnTo>
                  <a:lnTo>
                    <a:pt x="3025" y="2425"/>
                  </a:lnTo>
                  <a:lnTo>
                    <a:pt x="2943" y="2477"/>
                  </a:lnTo>
                  <a:lnTo>
                    <a:pt x="2871" y="2517"/>
                  </a:lnTo>
                  <a:lnTo>
                    <a:pt x="2808" y="2545"/>
                  </a:lnTo>
                  <a:lnTo>
                    <a:pt x="2758" y="2560"/>
                  </a:lnTo>
                  <a:cubicBezTo>
                    <a:pt x="2757" y="2561"/>
                    <a:pt x="2756" y="2561"/>
                    <a:pt x="2754" y="2561"/>
                  </a:cubicBezTo>
                  <a:lnTo>
                    <a:pt x="2713" y="2566"/>
                  </a:lnTo>
                  <a:cubicBezTo>
                    <a:pt x="2711" y="2567"/>
                    <a:pt x="2709" y="2567"/>
                    <a:pt x="2706" y="2566"/>
                  </a:cubicBezTo>
                  <a:lnTo>
                    <a:pt x="2673" y="2560"/>
                  </a:lnTo>
                  <a:cubicBezTo>
                    <a:pt x="2670" y="2560"/>
                    <a:pt x="2667" y="2558"/>
                    <a:pt x="2665" y="2557"/>
                  </a:cubicBezTo>
                  <a:lnTo>
                    <a:pt x="2640" y="2541"/>
                  </a:lnTo>
                  <a:cubicBezTo>
                    <a:pt x="2637" y="2539"/>
                    <a:pt x="2634" y="2537"/>
                    <a:pt x="2633" y="2534"/>
                  </a:cubicBezTo>
                  <a:lnTo>
                    <a:pt x="2616" y="2509"/>
                  </a:lnTo>
                  <a:cubicBezTo>
                    <a:pt x="2614" y="2506"/>
                    <a:pt x="2613" y="2503"/>
                    <a:pt x="2612" y="2500"/>
                  </a:cubicBezTo>
                  <a:lnTo>
                    <a:pt x="2605" y="2464"/>
                  </a:lnTo>
                  <a:cubicBezTo>
                    <a:pt x="2604" y="2462"/>
                    <a:pt x="2604" y="2460"/>
                    <a:pt x="2605" y="2458"/>
                  </a:cubicBezTo>
                  <a:lnTo>
                    <a:pt x="2609" y="2408"/>
                  </a:lnTo>
                  <a:cubicBezTo>
                    <a:pt x="2609" y="2406"/>
                    <a:pt x="2609" y="2405"/>
                    <a:pt x="2609" y="2404"/>
                  </a:cubicBezTo>
                  <a:lnTo>
                    <a:pt x="2624" y="2341"/>
                  </a:lnTo>
                  <a:lnTo>
                    <a:pt x="2646" y="2270"/>
                  </a:lnTo>
                  <a:lnTo>
                    <a:pt x="2674" y="2192"/>
                  </a:lnTo>
                  <a:lnTo>
                    <a:pt x="2704" y="2108"/>
                  </a:lnTo>
                  <a:lnTo>
                    <a:pt x="2767" y="1930"/>
                  </a:lnTo>
                  <a:lnTo>
                    <a:pt x="2797" y="1830"/>
                  </a:lnTo>
                  <a:lnTo>
                    <a:pt x="2827" y="1716"/>
                  </a:lnTo>
                  <a:lnTo>
                    <a:pt x="2858" y="1591"/>
                  </a:lnTo>
                  <a:lnTo>
                    <a:pt x="2894" y="1463"/>
                  </a:lnTo>
                  <a:lnTo>
                    <a:pt x="2934" y="1335"/>
                  </a:lnTo>
                  <a:lnTo>
                    <a:pt x="2981" y="1213"/>
                  </a:lnTo>
                  <a:lnTo>
                    <a:pt x="3036" y="1106"/>
                  </a:lnTo>
                  <a:cubicBezTo>
                    <a:pt x="3037" y="1105"/>
                    <a:pt x="3037" y="1104"/>
                    <a:pt x="3038" y="1103"/>
                  </a:cubicBezTo>
                  <a:lnTo>
                    <a:pt x="3103" y="1013"/>
                  </a:lnTo>
                  <a:cubicBezTo>
                    <a:pt x="3104" y="1012"/>
                    <a:pt x="3105" y="1011"/>
                    <a:pt x="3106" y="1010"/>
                  </a:cubicBezTo>
                  <a:lnTo>
                    <a:pt x="3145" y="972"/>
                  </a:lnTo>
                  <a:cubicBezTo>
                    <a:pt x="3146" y="971"/>
                    <a:pt x="3146" y="971"/>
                    <a:pt x="3147" y="970"/>
                  </a:cubicBezTo>
                  <a:lnTo>
                    <a:pt x="3197" y="934"/>
                  </a:lnTo>
                  <a:lnTo>
                    <a:pt x="3309" y="873"/>
                  </a:lnTo>
                  <a:lnTo>
                    <a:pt x="3434" y="824"/>
                  </a:lnTo>
                  <a:lnTo>
                    <a:pt x="3562" y="783"/>
                  </a:lnTo>
                  <a:lnTo>
                    <a:pt x="3683" y="746"/>
                  </a:lnTo>
                  <a:lnTo>
                    <a:pt x="3738" y="729"/>
                  </a:lnTo>
                  <a:lnTo>
                    <a:pt x="3787" y="712"/>
                  </a:lnTo>
                  <a:lnTo>
                    <a:pt x="3829" y="696"/>
                  </a:lnTo>
                  <a:lnTo>
                    <a:pt x="3865" y="679"/>
                  </a:lnTo>
                  <a:lnTo>
                    <a:pt x="3862" y="681"/>
                  </a:lnTo>
                  <a:lnTo>
                    <a:pt x="3888" y="663"/>
                  </a:lnTo>
                  <a:lnTo>
                    <a:pt x="3884" y="666"/>
                  </a:lnTo>
                  <a:lnTo>
                    <a:pt x="3901" y="647"/>
                  </a:lnTo>
                  <a:lnTo>
                    <a:pt x="3896" y="656"/>
                  </a:lnTo>
                  <a:lnTo>
                    <a:pt x="3902" y="637"/>
                  </a:lnTo>
                  <a:lnTo>
                    <a:pt x="3901" y="648"/>
                  </a:lnTo>
                  <a:lnTo>
                    <a:pt x="3898" y="630"/>
                  </a:lnTo>
                  <a:lnTo>
                    <a:pt x="3901" y="640"/>
                  </a:lnTo>
                  <a:lnTo>
                    <a:pt x="3890" y="623"/>
                  </a:lnTo>
                  <a:lnTo>
                    <a:pt x="3895" y="628"/>
                  </a:lnTo>
                  <a:lnTo>
                    <a:pt x="3879" y="614"/>
                  </a:lnTo>
                  <a:lnTo>
                    <a:pt x="3857" y="600"/>
                  </a:lnTo>
                  <a:lnTo>
                    <a:pt x="3828" y="586"/>
                  </a:lnTo>
                  <a:lnTo>
                    <a:pt x="3758" y="557"/>
                  </a:lnTo>
                  <a:lnTo>
                    <a:pt x="3678" y="527"/>
                  </a:lnTo>
                  <a:lnTo>
                    <a:pt x="3596" y="496"/>
                  </a:lnTo>
                  <a:lnTo>
                    <a:pt x="3520" y="461"/>
                  </a:lnTo>
                  <a:lnTo>
                    <a:pt x="3463" y="424"/>
                  </a:lnTo>
                  <a:cubicBezTo>
                    <a:pt x="3462" y="423"/>
                    <a:pt x="3461" y="422"/>
                    <a:pt x="3459" y="420"/>
                  </a:cubicBezTo>
                  <a:lnTo>
                    <a:pt x="3413" y="372"/>
                  </a:lnTo>
                  <a:lnTo>
                    <a:pt x="3369" y="316"/>
                  </a:lnTo>
                  <a:lnTo>
                    <a:pt x="3294" y="198"/>
                  </a:lnTo>
                  <a:lnTo>
                    <a:pt x="3259" y="144"/>
                  </a:lnTo>
                  <a:lnTo>
                    <a:pt x="3223" y="96"/>
                  </a:lnTo>
                  <a:lnTo>
                    <a:pt x="3226" y="99"/>
                  </a:lnTo>
                  <a:lnTo>
                    <a:pt x="3189" y="63"/>
                  </a:lnTo>
                  <a:lnTo>
                    <a:pt x="3195" y="67"/>
                  </a:lnTo>
                  <a:lnTo>
                    <a:pt x="3156" y="48"/>
                  </a:lnTo>
                  <a:lnTo>
                    <a:pt x="3165" y="50"/>
                  </a:lnTo>
                  <a:lnTo>
                    <a:pt x="3119" y="48"/>
                  </a:lnTo>
                  <a:lnTo>
                    <a:pt x="3126" y="48"/>
                  </a:lnTo>
                  <a:lnTo>
                    <a:pt x="3072" y="60"/>
                  </a:lnTo>
                  <a:lnTo>
                    <a:pt x="3075" y="59"/>
                  </a:lnTo>
                  <a:lnTo>
                    <a:pt x="3021" y="80"/>
                  </a:lnTo>
                  <a:lnTo>
                    <a:pt x="2965" y="111"/>
                  </a:lnTo>
                  <a:lnTo>
                    <a:pt x="2968" y="110"/>
                  </a:lnTo>
                  <a:lnTo>
                    <a:pt x="2920" y="145"/>
                  </a:lnTo>
                  <a:lnTo>
                    <a:pt x="2880" y="185"/>
                  </a:lnTo>
                  <a:lnTo>
                    <a:pt x="2884" y="181"/>
                  </a:lnTo>
                  <a:lnTo>
                    <a:pt x="2860" y="222"/>
                  </a:lnTo>
                  <a:lnTo>
                    <a:pt x="2863" y="216"/>
                  </a:lnTo>
                  <a:lnTo>
                    <a:pt x="2858" y="235"/>
                  </a:lnTo>
                  <a:lnTo>
                    <a:pt x="2858" y="228"/>
                  </a:lnTo>
                  <a:lnTo>
                    <a:pt x="2858" y="247"/>
                  </a:lnTo>
                  <a:lnTo>
                    <a:pt x="2857" y="238"/>
                  </a:lnTo>
                  <a:lnTo>
                    <a:pt x="2865" y="257"/>
                  </a:lnTo>
                  <a:lnTo>
                    <a:pt x="2862" y="253"/>
                  </a:lnTo>
                  <a:lnTo>
                    <a:pt x="2875" y="271"/>
                  </a:lnTo>
                  <a:lnTo>
                    <a:pt x="2896" y="294"/>
                  </a:lnTo>
                  <a:lnTo>
                    <a:pt x="2894" y="292"/>
                  </a:lnTo>
                  <a:lnTo>
                    <a:pt x="2921" y="314"/>
                  </a:lnTo>
                  <a:lnTo>
                    <a:pt x="2986" y="364"/>
                  </a:lnTo>
                  <a:lnTo>
                    <a:pt x="3062" y="414"/>
                  </a:lnTo>
                  <a:lnTo>
                    <a:pt x="3139" y="466"/>
                  </a:lnTo>
                  <a:lnTo>
                    <a:pt x="3209" y="514"/>
                  </a:lnTo>
                  <a:lnTo>
                    <a:pt x="3239" y="537"/>
                  </a:lnTo>
                  <a:lnTo>
                    <a:pt x="3265" y="559"/>
                  </a:lnTo>
                  <a:lnTo>
                    <a:pt x="3283" y="578"/>
                  </a:lnTo>
                  <a:cubicBezTo>
                    <a:pt x="3284" y="579"/>
                    <a:pt x="3285" y="580"/>
                    <a:pt x="3286" y="581"/>
                  </a:cubicBezTo>
                  <a:lnTo>
                    <a:pt x="3297" y="598"/>
                  </a:lnTo>
                  <a:cubicBezTo>
                    <a:pt x="3298" y="601"/>
                    <a:pt x="3299" y="604"/>
                    <a:pt x="3300" y="607"/>
                  </a:cubicBezTo>
                  <a:lnTo>
                    <a:pt x="3305" y="633"/>
                  </a:lnTo>
                  <a:cubicBezTo>
                    <a:pt x="3306" y="638"/>
                    <a:pt x="3305" y="644"/>
                    <a:pt x="3303" y="649"/>
                  </a:cubicBezTo>
                  <a:lnTo>
                    <a:pt x="3294" y="666"/>
                  </a:lnTo>
                  <a:cubicBezTo>
                    <a:pt x="3291" y="670"/>
                    <a:pt x="3287" y="674"/>
                    <a:pt x="3283" y="676"/>
                  </a:cubicBezTo>
                  <a:lnTo>
                    <a:pt x="3260" y="687"/>
                  </a:lnTo>
                  <a:cubicBezTo>
                    <a:pt x="3259" y="688"/>
                    <a:pt x="3257" y="688"/>
                    <a:pt x="3256" y="689"/>
                  </a:cubicBezTo>
                  <a:lnTo>
                    <a:pt x="3225" y="698"/>
                  </a:lnTo>
                  <a:lnTo>
                    <a:pt x="3188" y="707"/>
                  </a:lnTo>
                  <a:lnTo>
                    <a:pt x="3146" y="721"/>
                  </a:lnTo>
                  <a:lnTo>
                    <a:pt x="3150" y="720"/>
                  </a:lnTo>
                  <a:lnTo>
                    <a:pt x="3108" y="742"/>
                  </a:lnTo>
                  <a:lnTo>
                    <a:pt x="3112" y="739"/>
                  </a:lnTo>
                  <a:lnTo>
                    <a:pt x="3072" y="772"/>
                  </a:lnTo>
                  <a:lnTo>
                    <a:pt x="3029" y="814"/>
                  </a:lnTo>
                  <a:lnTo>
                    <a:pt x="2979" y="861"/>
                  </a:lnTo>
                  <a:lnTo>
                    <a:pt x="2925" y="912"/>
                  </a:lnTo>
                  <a:lnTo>
                    <a:pt x="2870" y="970"/>
                  </a:lnTo>
                  <a:lnTo>
                    <a:pt x="2815" y="1033"/>
                  </a:lnTo>
                  <a:lnTo>
                    <a:pt x="2763" y="1104"/>
                  </a:lnTo>
                  <a:lnTo>
                    <a:pt x="2718" y="1181"/>
                  </a:lnTo>
                  <a:lnTo>
                    <a:pt x="2680" y="1268"/>
                  </a:lnTo>
                  <a:lnTo>
                    <a:pt x="2666" y="1317"/>
                  </a:lnTo>
                  <a:lnTo>
                    <a:pt x="2654" y="1374"/>
                  </a:lnTo>
                  <a:lnTo>
                    <a:pt x="2635" y="1503"/>
                  </a:lnTo>
                  <a:lnTo>
                    <a:pt x="2623" y="1649"/>
                  </a:lnTo>
                  <a:lnTo>
                    <a:pt x="2613" y="1799"/>
                  </a:lnTo>
                  <a:lnTo>
                    <a:pt x="2604" y="1946"/>
                  </a:lnTo>
                  <a:lnTo>
                    <a:pt x="2592" y="2079"/>
                  </a:lnTo>
                  <a:lnTo>
                    <a:pt x="2584" y="2138"/>
                  </a:lnTo>
                  <a:lnTo>
                    <a:pt x="2575" y="2191"/>
                  </a:lnTo>
                  <a:lnTo>
                    <a:pt x="2563" y="2234"/>
                  </a:lnTo>
                  <a:cubicBezTo>
                    <a:pt x="2562" y="2235"/>
                    <a:pt x="2562" y="2236"/>
                    <a:pt x="2561" y="2237"/>
                  </a:cubicBezTo>
                  <a:lnTo>
                    <a:pt x="2545" y="2274"/>
                  </a:lnTo>
                  <a:lnTo>
                    <a:pt x="2529" y="2300"/>
                  </a:lnTo>
                  <a:cubicBezTo>
                    <a:pt x="2528" y="2301"/>
                    <a:pt x="2528" y="2302"/>
                    <a:pt x="2527" y="2303"/>
                  </a:cubicBezTo>
                  <a:lnTo>
                    <a:pt x="2510" y="2323"/>
                  </a:lnTo>
                  <a:cubicBezTo>
                    <a:pt x="2508" y="2325"/>
                    <a:pt x="2507" y="2326"/>
                    <a:pt x="2505" y="2327"/>
                  </a:cubicBezTo>
                  <a:lnTo>
                    <a:pt x="2468" y="2352"/>
                  </a:lnTo>
                  <a:cubicBezTo>
                    <a:pt x="2465" y="2354"/>
                    <a:pt x="2462" y="2356"/>
                    <a:pt x="2458" y="2356"/>
                  </a:cubicBezTo>
                  <a:lnTo>
                    <a:pt x="2417" y="2362"/>
                  </a:lnTo>
                  <a:cubicBezTo>
                    <a:pt x="2414" y="2363"/>
                    <a:pt x="2411" y="2363"/>
                    <a:pt x="2408" y="2362"/>
                  </a:cubicBezTo>
                  <a:lnTo>
                    <a:pt x="2363" y="2352"/>
                  </a:lnTo>
                  <a:cubicBezTo>
                    <a:pt x="2361" y="2351"/>
                    <a:pt x="2360" y="2351"/>
                    <a:pt x="2358" y="2350"/>
                  </a:cubicBezTo>
                  <a:lnTo>
                    <a:pt x="2308" y="2326"/>
                  </a:lnTo>
                  <a:lnTo>
                    <a:pt x="2253" y="2291"/>
                  </a:lnTo>
                  <a:lnTo>
                    <a:pt x="2196" y="2249"/>
                  </a:lnTo>
                  <a:lnTo>
                    <a:pt x="2134" y="2203"/>
                  </a:lnTo>
                  <a:lnTo>
                    <a:pt x="2099" y="2176"/>
                  </a:lnTo>
                  <a:lnTo>
                    <a:pt x="2058" y="2144"/>
                  </a:lnTo>
                  <a:lnTo>
                    <a:pt x="1963" y="2070"/>
                  </a:lnTo>
                  <a:lnTo>
                    <a:pt x="1858" y="1983"/>
                  </a:lnTo>
                  <a:lnTo>
                    <a:pt x="1751" y="1887"/>
                  </a:lnTo>
                  <a:lnTo>
                    <a:pt x="1652" y="1788"/>
                  </a:lnTo>
                  <a:lnTo>
                    <a:pt x="1609" y="1738"/>
                  </a:lnTo>
                  <a:lnTo>
                    <a:pt x="1568" y="1688"/>
                  </a:lnTo>
                  <a:lnTo>
                    <a:pt x="1535" y="1638"/>
                  </a:lnTo>
                  <a:lnTo>
                    <a:pt x="1509" y="1589"/>
                  </a:lnTo>
                  <a:lnTo>
                    <a:pt x="1492" y="1544"/>
                  </a:lnTo>
                  <a:cubicBezTo>
                    <a:pt x="1491" y="1543"/>
                    <a:pt x="1491" y="1541"/>
                    <a:pt x="1491" y="1540"/>
                  </a:cubicBezTo>
                  <a:lnTo>
                    <a:pt x="1484" y="1499"/>
                  </a:lnTo>
                  <a:cubicBezTo>
                    <a:pt x="1483" y="1497"/>
                    <a:pt x="1483" y="1495"/>
                    <a:pt x="1484" y="1493"/>
                  </a:cubicBezTo>
                  <a:lnTo>
                    <a:pt x="1487" y="1453"/>
                  </a:lnTo>
                  <a:cubicBezTo>
                    <a:pt x="1487" y="1451"/>
                    <a:pt x="1487" y="1449"/>
                    <a:pt x="1487" y="1448"/>
                  </a:cubicBezTo>
                  <a:lnTo>
                    <a:pt x="1499" y="1408"/>
                  </a:lnTo>
                  <a:cubicBezTo>
                    <a:pt x="1500" y="1406"/>
                    <a:pt x="1500" y="1405"/>
                    <a:pt x="1501" y="1404"/>
                  </a:cubicBezTo>
                  <a:lnTo>
                    <a:pt x="1521" y="1364"/>
                  </a:lnTo>
                  <a:cubicBezTo>
                    <a:pt x="1522" y="1363"/>
                    <a:pt x="1522" y="1362"/>
                    <a:pt x="1523" y="1361"/>
                  </a:cubicBezTo>
                  <a:lnTo>
                    <a:pt x="1552" y="1319"/>
                  </a:lnTo>
                  <a:lnTo>
                    <a:pt x="1586" y="1279"/>
                  </a:lnTo>
                  <a:lnTo>
                    <a:pt x="1627" y="1237"/>
                  </a:lnTo>
                  <a:lnTo>
                    <a:pt x="1717" y="1159"/>
                  </a:lnTo>
                  <a:lnTo>
                    <a:pt x="1813" y="1085"/>
                  </a:lnTo>
                  <a:lnTo>
                    <a:pt x="1910" y="1015"/>
                  </a:lnTo>
                  <a:lnTo>
                    <a:pt x="1997" y="951"/>
                  </a:lnTo>
                  <a:lnTo>
                    <a:pt x="2034" y="921"/>
                  </a:lnTo>
                  <a:lnTo>
                    <a:pt x="2067" y="892"/>
                  </a:lnTo>
                  <a:lnTo>
                    <a:pt x="2134" y="834"/>
                  </a:lnTo>
                  <a:lnTo>
                    <a:pt x="2210" y="778"/>
                  </a:lnTo>
                  <a:lnTo>
                    <a:pt x="2287" y="724"/>
                  </a:lnTo>
                  <a:lnTo>
                    <a:pt x="2359" y="675"/>
                  </a:lnTo>
                  <a:lnTo>
                    <a:pt x="2417" y="634"/>
                  </a:lnTo>
                  <a:lnTo>
                    <a:pt x="2438" y="618"/>
                  </a:lnTo>
                  <a:lnTo>
                    <a:pt x="2455" y="604"/>
                  </a:lnTo>
                  <a:lnTo>
                    <a:pt x="2452" y="607"/>
                  </a:lnTo>
                  <a:lnTo>
                    <a:pt x="2461" y="596"/>
                  </a:lnTo>
                  <a:lnTo>
                    <a:pt x="2456" y="606"/>
                  </a:lnTo>
                  <a:lnTo>
                    <a:pt x="2458" y="598"/>
                  </a:lnTo>
                  <a:lnTo>
                    <a:pt x="2468" y="623"/>
                  </a:lnTo>
                  <a:lnTo>
                    <a:pt x="2461" y="618"/>
                  </a:lnTo>
                  <a:lnTo>
                    <a:pt x="2474" y="622"/>
                  </a:lnTo>
                  <a:lnTo>
                    <a:pt x="2458" y="622"/>
                  </a:lnTo>
                  <a:lnTo>
                    <a:pt x="2462" y="622"/>
                  </a:lnTo>
                  <a:lnTo>
                    <a:pt x="2434" y="626"/>
                  </a:lnTo>
                  <a:lnTo>
                    <a:pt x="2394" y="633"/>
                  </a:lnTo>
                  <a:lnTo>
                    <a:pt x="2341" y="645"/>
                  </a:lnTo>
                  <a:lnTo>
                    <a:pt x="2279" y="659"/>
                  </a:lnTo>
                  <a:lnTo>
                    <a:pt x="2210" y="677"/>
                  </a:lnTo>
                  <a:lnTo>
                    <a:pt x="2133" y="698"/>
                  </a:lnTo>
                  <a:lnTo>
                    <a:pt x="1970" y="744"/>
                  </a:lnTo>
                  <a:lnTo>
                    <a:pt x="1802" y="800"/>
                  </a:lnTo>
                  <a:lnTo>
                    <a:pt x="1643" y="860"/>
                  </a:lnTo>
                  <a:lnTo>
                    <a:pt x="1572" y="890"/>
                  </a:lnTo>
                  <a:lnTo>
                    <a:pt x="1509" y="920"/>
                  </a:lnTo>
                  <a:lnTo>
                    <a:pt x="1455" y="951"/>
                  </a:lnTo>
                  <a:lnTo>
                    <a:pt x="1413" y="980"/>
                  </a:lnTo>
                  <a:lnTo>
                    <a:pt x="1342" y="1044"/>
                  </a:lnTo>
                  <a:lnTo>
                    <a:pt x="1344" y="1042"/>
                  </a:lnTo>
                  <a:lnTo>
                    <a:pt x="1290" y="1108"/>
                  </a:lnTo>
                  <a:lnTo>
                    <a:pt x="1246" y="1180"/>
                  </a:lnTo>
                  <a:lnTo>
                    <a:pt x="1248" y="1176"/>
                  </a:lnTo>
                  <a:lnTo>
                    <a:pt x="1219" y="1253"/>
                  </a:lnTo>
                  <a:lnTo>
                    <a:pt x="1220" y="1249"/>
                  </a:lnTo>
                  <a:lnTo>
                    <a:pt x="1204" y="1330"/>
                  </a:lnTo>
                  <a:lnTo>
                    <a:pt x="1204" y="1326"/>
                  </a:lnTo>
                  <a:lnTo>
                    <a:pt x="1203" y="1410"/>
                  </a:lnTo>
                  <a:lnTo>
                    <a:pt x="1203" y="1406"/>
                  </a:lnTo>
                  <a:lnTo>
                    <a:pt x="1215" y="1489"/>
                  </a:lnTo>
                  <a:lnTo>
                    <a:pt x="1242" y="1579"/>
                  </a:lnTo>
                  <a:lnTo>
                    <a:pt x="1241" y="1575"/>
                  </a:lnTo>
                  <a:lnTo>
                    <a:pt x="1263" y="1621"/>
                  </a:lnTo>
                  <a:lnTo>
                    <a:pt x="1296" y="1672"/>
                  </a:lnTo>
                  <a:lnTo>
                    <a:pt x="1337" y="1727"/>
                  </a:lnTo>
                  <a:lnTo>
                    <a:pt x="1386" y="1786"/>
                  </a:lnTo>
                  <a:lnTo>
                    <a:pt x="1501" y="1908"/>
                  </a:lnTo>
                  <a:lnTo>
                    <a:pt x="1626" y="2033"/>
                  </a:lnTo>
                  <a:lnTo>
                    <a:pt x="1748" y="2151"/>
                  </a:lnTo>
                  <a:lnTo>
                    <a:pt x="1805" y="2207"/>
                  </a:lnTo>
                  <a:lnTo>
                    <a:pt x="1855" y="2258"/>
                  </a:lnTo>
                  <a:lnTo>
                    <a:pt x="1899" y="2304"/>
                  </a:lnTo>
                  <a:lnTo>
                    <a:pt x="1934" y="2345"/>
                  </a:lnTo>
                  <a:lnTo>
                    <a:pt x="1958" y="2378"/>
                  </a:lnTo>
                  <a:cubicBezTo>
                    <a:pt x="1959" y="2380"/>
                    <a:pt x="1960" y="2381"/>
                    <a:pt x="1960" y="2383"/>
                  </a:cubicBezTo>
                  <a:lnTo>
                    <a:pt x="1971" y="2408"/>
                  </a:lnTo>
                  <a:cubicBezTo>
                    <a:pt x="1973" y="2411"/>
                    <a:pt x="1973" y="2414"/>
                    <a:pt x="1973" y="2417"/>
                  </a:cubicBezTo>
                  <a:lnTo>
                    <a:pt x="1973" y="2435"/>
                  </a:lnTo>
                  <a:cubicBezTo>
                    <a:pt x="1973" y="2441"/>
                    <a:pt x="1972" y="2445"/>
                    <a:pt x="1969" y="2450"/>
                  </a:cubicBezTo>
                  <a:lnTo>
                    <a:pt x="1961" y="2461"/>
                  </a:lnTo>
                  <a:cubicBezTo>
                    <a:pt x="1958" y="2465"/>
                    <a:pt x="1954" y="2467"/>
                    <a:pt x="1949" y="2469"/>
                  </a:cubicBezTo>
                  <a:lnTo>
                    <a:pt x="1932" y="2475"/>
                  </a:lnTo>
                  <a:cubicBezTo>
                    <a:pt x="1930" y="2476"/>
                    <a:pt x="1927" y="2476"/>
                    <a:pt x="1924" y="2476"/>
                  </a:cubicBezTo>
                  <a:lnTo>
                    <a:pt x="1897" y="2476"/>
                  </a:lnTo>
                  <a:lnTo>
                    <a:pt x="1865" y="2472"/>
                  </a:lnTo>
                  <a:lnTo>
                    <a:pt x="1828" y="2463"/>
                  </a:lnTo>
                  <a:lnTo>
                    <a:pt x="1744" y="2437"/>
                  </a:lnTo>
                  <a:lnTo>
                    <a:pt x="1648" y="2402"/>
                  </a:lnTo>
                  <a:lnTo>
                    <a:pt x="1549" y="2362"/>
                  </a:lnTo>
                  <a:lnTo>
                    <a:pt x="1452" y="2321"/>
                  </a:lnTo>
                  <a:lnTo>
                    <a:pt x="1366" y="2284"/>
                  </a:lnTo>
                  <a:lnTo>
                    <a:pt x="1282" y="2251"/>
                  </a:lnTo>
                  <a:lnTo>
                    <a:pt x="1192" y="2217"/>
                  </a:lnTo>
                  <a:lnTo>
                    <a:pt x="1004" y="2139"/>
                  </a:lnTo>
                  <a:lnTo>
                    <a:pt x="909" y="2092"/>
                  </a:lnTo>
                  <a:lnTo>
                    <a:pt x="816" y="2038"/>
                  </a:lnTo>
                  <a:lnTo>
                    <a:pt x="729" y="1974"/>
                  </a:lnTo>
                  <a:lnTo>
                    <a:pt x="648" y="1900"/>
                  </a:lnTo>
                  <a:lnTo>
                    <a:pt x="610" y="1857"/>
                  </a:lnTo>
                  <a:lnTo>
                    <a:pt x="572" y="1806"/>
                  </a:lnTo>
                  <a:lnTo>
                    <a:pt x="500" y="1693"/>
                  </a:lnTo>
                  <a:lnTo>
                    <a:pt x="432" y="1568"/>
                  </a:lnTo>
                  <a:lnTo>
                    <a:pt x="367" y="1438"/>
                  </a:lnTo>
                  <a:lnTo>
                    <a:pt x="307" y="1311"/>
                  </a:lnTo>
                  <a:lnTo>
                    <a:pt x="251" y="1195"/>
                  </a:lnTo>
                  <a:lnTo>
                    <a:pt x="226" y="1144"/>
                  </a:lnTo>
                  <a:lnTo>
                    <a:pt x="201" y="1098"/>
                  </a:lnTo>
                  <a:lnTo>
                    <a:pt x="180" y="1060"/>
                  </a:lnTo>
                  <a:lnTo>
                    <a:pt x="161" y="1029"/>
                  </a:lnTo>
                  <a:lnTo>
                    <a:pt x="124" y="982"/>
                  </a:lnTo>
                  <a:lnTo>
                    <a:pt x="126" y="985"/>
                  </a:lnTo>
                  <a:lnTo>
                    <a:pt x="94" y="955"/>
                  </a:lnTo>
                  <a:lnTo>
                    <a:pt x="99" y="958"/>
                  </a:lnTo>
                  <a:lnTo>
                    <a:pt x="72" y="943"/>
                  </a:lnTo>
                  <a:lnTo>
                    <a:pt x="80" y="946"/>
                  </a:lnTo>
                  <a:lnTo>
                    <a:pt x="58" y="943"/>
                  </a:lnTo>
                  <a:lnTo>
                    <a:pt x="71" y="941"/>
                  </a:lnTo>
                  <a:lnTo>
                    <a:pt x="55" y="948"/>
                  </a:lnTo>
                  <a:lnTo>
                    <a:pt x="65" y="941"/>
                  </a:lnTo>
                  <a:lnTo>
                    <a:pt x="53" y="957"/>
                  </a:lnTo>
                  <a:lnTo>
                    <a:pt x="57" y="947"/>
                  </a:lnTo>
                  <a:lnTo>
                    <a:pt x="48" y="993"/>
                  </a:lnTo>
                  <a:lnTo>
                    <a:pt x="48" y="986"/>
                  </a:lnTo>
                  <a:lnTo>
                    <a:pt x="51" y="1015"/>
                  </a:lnTo>
                  <a:lnTo>
                    <a:pt x="59" y="1055"/>
                  </a:lnTo>
                  <a:lnTo>
                    <a:pt x="74" y="1104"/>
                  </a:lnTo>
                  <a:lnTo>
                    <a:pt x="93" y="1160"/>
                  </a:lnTo>
                  <a:lnTo>
                    <a:pt x="141" y="1287"/>
                  </a:lnTo>
                  <a:lnTo>
                    <a:pt x="202" y="1421"/>
                  </a:lnTo>
                  <a:lnTo>
                    <a:pt x="231" y="1492"/>
                  </a:lnTo>
                  <a:lnTo>
                    <a:pt x="256" y="1564"/>
                  </a:lnTo>
                  <a:lnTo>
                    <a:pt x="283" y="1640"/>
                  </a:lnTo>
                  <a:lnTo>
                    <a:pt x="312" y="1717"/>
                  </a:lnTo>
                  <a:lnTo>
                    <a:pt x="350" y="1796"/>
                  </a:lnTo>
                  <a:lnTo>
                    <a:pt x="399" y="1874"/>
                  </a:lnTo>
                  <a:lnTo>
                    <a:pt x="463" y="1954"/>
                  </a:lnTo>
                  <a:lnTo>
                    <a:pt x="548" y="2035"/>
                  </a:lnTo>
                  <a:lnTo>
                    <a:pt x="601" y="2076"/>
                  </a:lnTo>
                  <a:lnTo>
                    <a:pt x="662" y="2118"/>
                  </a:lnTo>
                  <a:lnTo>
                    <a:pt x="731" y="2162"/>
                  </a:lnTo>
                  <a:lnTo>
                    <a:pt x="805" y="2207"/>
                  </a:lnTo>
                  <a:lnTo>
                    <a:pt x="968" y="2297"/>
                  </a:lnTo>
                  <a:lnTo>
                    <a:pt x="1142" y="2389"/>
                  </a:lnTo>
                  <a:lnTo>
                    <a:pt x="1317" y="2478"/>
                  </a:lnTo>
                  <a:lnTo>
                    <a:pt x="1485" y="2562"/>
                  </a:lnTo>
                  <a:lnTo>
                    <a:pt x="1564" y="2602"/>
                  </a:lnTo>
                  <a:lnTo>
                    <a:pt x="1637" y="2640"/>
                  </a:lnTo>
                  <a:lnTo>
                    <a:pt x="1703" y="2676"/>
                  </a:lnTo>
                  <a:lnTo>
                    <a:pt x="1762" y="2708"/>
                  </a:lnTo>
                  <a:lnTo>
                    <a:pt x="1864" y="2763"/>
                  </a:lnTo>
                  <a:lnTo>
                    <a:pt x="1955" y="2806"/>
                  </a:lnTo>
                  <a:lnTo>
                    <a:pt x="2036" y="2842"/>
                  </a:lnTo>
                  <a:lnTo>
                    <a:pt x="2107" y="2873"/>
                  </a:lnTo>
                  <a:lnTo>
                    <a:pt x="2170" y="2906"/>
                  </a:lnTo>
                  <a:lnTo>
                    <a:pt x="2220" y="2940"/>
                  </a:lnTo>
                  <a:cubicBezTo>
                    <a:pt x="2221" y="2940"/>
                    <a:pt x="2222" y="2941"/>
                    <a:pt x="2223" y="2942"/>
                  </a:cubicBezTo>
                  <a:lnTo>
                    <a:pt x="2265" y="2984"/>
                  </a:lnTo>
                  <a:cubicBezTo>
                    <a:pt x="2267" y="2986"/>
                    <a:pt x="2268" y="2987"/>
                    <a:pt x="2269" y="2989"/>
                  </a:cubicBezTo>
                  <a:lnTo>
                    <a:pt x="2302" y="3041"/>
                  </a:lnTo>
                  <a:cubicBezTo>
                    <a:pt x="2303" y="3042"/>
                    <a:pt x="2304" y="3044"/>
                    <a:pt x="2304" y="3046"/>
                  </a:cubicBezTo>
                  <a:lnTo>
                    <a:pt x="2324" y="3108"/>
                  </a:lnTo>
                  <a:cubicBezTo>
                    <a:pt x="2325" y="3110"/>
                    <a:pt x="2325" y="3112"/>
                    <a:pt x="2325" y="3114"/>
                  </a:cubicBezTo>
                  <a:lnTo>
                    <a:pt x="2329" y="3181"/>
                  </a:lnTo>
                  <a:cubicBezTo>
                    <a:pt x="2330" y="3182"/>
                    <a:pt x="2329" y="3184"/>
                    <a:pt x="2329" y="3185"/>
                  </a:cubicBezTo>
                  <a:lnTo>
                    <a:pt x="2321" y="3259"/>
                  </a:lnTo>
                  <a:lnTo>
                    <a:pt x="2305" y="3337"/>
                  </a:lnTo>
                  <a:lnTo>
                    <a:pt x="2265" y="3501"/>
                  </a:lnTo>
                  <a:lnTo>
                    <a:pt x="2248" y="3588"/>
                  </a:lnTo>
                  <a:lnTo>
                    <a:pt x="2239" y="3679"/>
                  </a:lnTo>
                  <a:lnTo>
                    <a:pt x="2233" y="3783"/>
                  </a:lnTo>
                  <a:lnTo>
                    <a:pt x="2226" y="3902"/>
                  </a:lnTo>
                  <a:lnTo>
                    <a:pt x="2218" y="4030"/>
                  </a:lnTo>
                  <a:lnTo>
                    <a:pt x="2211" y="4159"/>
                  </a:lnTo>
                  <a:lnTo>
                    <a:pt x="2208" y="4282"/>
                  </a:lnTo>
                  <a:lnTo>
                    <a:pt x="2211" y="4394"/>
                  </a:lnTo>
                  <a:lnTo>
                    <a:pt x="2215" y="4443"/>
                  </a:lnTo>
                  <a:lnTo>
                    <a:pt x="2220" y="4486"/>
                  </a:lnTo>
                  <a:lnTo>
                    <a:pt x="2227" y="4521"/>
                  </a:lnTo>
                  <a:lnTo>
                    <a:pt x="2238" y="4552"/>
                  </a:lnTo>
                  <a:lnTo>
                    <a:pt x="2193" y="4568"/>
                  </a:lnTo>
                  <a:close/>
                </a:path>
              </a:pathLst>
            </a:custGeom>
            <a:solidFill>
              <a:srgbClr val="385D8A"/>
            </a:solidFill>
            <a:ln w="0">
              <a:solidFill>
                <a:srgbClr val="385D8A"/>
              </a:solidFill>
              <a:round/>
              <a:headEnd/>
              <a:tailEnd/>
            </a:ln>
          </p:spPr>
          <p:txBody>
            <a:bodyPr/>
            <a:lstStyle/>
            <a:p>
              <a:endParaRPr lang="ru-RU"/>
            </a:p>
          </p:txBody>
        </p:sp>
        <p:sp>
          <p:nvSpPr>
            <p:cNvPr id="28742" name="Freeform 187"/>
            <p:cNvSpPr>
              <a:spLocks/>
            </p:cNvSpPr>
            <p:nvPr/>
          </p:nvSpPr>
          <p:spPr bwMode="auto">
            <a:xfrm>
              <a:off x="934" y="1584"/>
              <a:ext cx="94" cy="43"/>
            </a:xfrm>
            <a:custGeom>
              <a:avLst/>
              <a:gdLst>
                <a:gd name="T0" fmla="*/ 0 w 94"/>
                <a:gd name="T1" fmla="*/ 21 h 43"/>
                <a:gd name="T2" fmla="*/ 19 w 94"/>
                <a:gd name="T3" fmla="*/ 0 h 43"/>
                <a:gd name="T4" fmla="*/ 75 w 94"/>
                <a:gd name="T5" fmla="*/ 0 h 43"/>
                <a:gd name="T6" fmla="*/ 94 w 94"/>
                <a:gd name="T7" fmla="*/ 21 h 43"/>
                <a:gd name="T8" fmla="*/ 75 w 94"/>
                <a:gd name="T9" fmla="*/ 43 h 43"/>
                <a:gd name="T10" fmla="*/ 19 w 94"/>
                <a:gd name="T11" fmla="*/ 43 h 43"/>
                <a:gd name="T12" fmla="*/ 0 w 94"/>
                <a:gd name="T13" fmla="*/ 21 h 43"/>
                <a:gd name="T14" fmla="*/ 0 60000 65536"/>
                <a:gd name="T15" fmla="*/ 0 60000 65536"/>
                <a:gd name="T16" fmla="*/ 0 60000 65536"/>
                <a:gd name="T17" fmla="*/ 0 60000 65536"/>
                <a:gd name="T18" fmla="*/ 0 60000 65536"/>
                <a:gd name="T19" fmla="*/ 0 60000 65536"/>
                <a:gd name="T20" fmla="*/ 0 60000 65536"/>
                <a:gd name="T21" fmla="*/ 0 w 94"/>
                <a:gd name="T22" fmla="*/ 0 h 43"/>
                <a:gd name="T23" fmla="*/ 94 w 94"/>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43">
                  <a:moveTo>
                    <a:pt x="0" y="21"/>
                  </a:moveTo>
                  <a:lnTo>
                    <a:pt x="19" y="0"/>
                  </a:lnTo>
                  <a:lnTo>
                    <a:pt x="75" y="0"/>
                  </a:lnTo>
                  <a:lnTo>
                    <a:pt x="94" y="21"/>
                  </a:lnTo>
                  <a:lnTo>
                    <a:pt x="75" y="43"/>
                  </a:lnTo>
                  <a:lnTo>
                    <a:pt x="19" y="43"/>
                  </a:lnTo>
                  <a:lnTo>
                    <a:pt x="0" y="21"/>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43" name="Freeform 188"/>
            <p:cNvSpPr>
              <a:spLocks noEditPoints="1"/>
            </p:cNvSpPr>
            <p:nvPr/>
          </p:nvSpPr>
          <p:spPr bwMode="auto">
            <a:xfrm>
              <a:off x="930" y="1580"/>
              <a:ext cx="102" cy="51"/>
            </a:xfrm>
            <a:custGeom>
              <a:avLst/>
              <a:gdLst>
                <a:gd name="T0" fmla="*/ 0 w 225"/>
                <a:gd name="T1" fmla="*/ 0 h 112"/>
                <a:gd name="T2" fmla="*/ 0 w 225"/>
                <a:gd name="T3" fmla="*/ 0 h 112"/>
                <a:gd name="T4" fmla="*/ 0 w 225"/>
                <a:gd name="T5" fmla="*/ 0 h 112"/>
                <a:gd name="T6" fmla="*/ 0 w 225"/>
                <a:gd name="T7" fmla="*/ 0 h 112"/>
                <a:gd name="T8" fmla="*/ 0 w 225"/>
                <a:gd name="T9" fmla="*/ 0 h 112"/>
                <a:gd name="T10" fmla="*/ 0 w 225"/>
                <a:gd name="T11" fmla="*/ 0 h 112"/>
                <a:gd name="T12" fmla="*/ 0 w 225"/>
                <a:gd name="T13" fmla="*/ 0 h 112"/>
                <a:gd name="T14" fmla="*/ 0 w 225"/>
                <a:gd name="T15" fmla="*/ 0 h 112"/>
                <a:gd name="T16" fmla="*/ 0 w 225"/>
                <a:gd name="T17" fmla="*/ 0 h 112"/>
                <a:gd name="T18" fmla="*/ 0 w 225"/>
                <a:gd name="T19" fmla="*/ 0 h 112"/>
                <a:gd name="T20" fmla="*/ 0 w 225"/>
                <a:gd name="T21" fmla="*/ 0 h 112"/>
                <a:gd name="T22" fmla="*/ 0 w 225"/>
                <a:gd name="T23" fmla="*/ 0 h 112"/>
                <a:gd name="T24" fmla="*/ 0 w 225"/>
                <a:gd name="T25" fmla="*/ 0 h 112"/>
                <a:gd name="T26" fmla="*/ 0 w 225"/>
                <a:gd name="T27" fmla="*/ 0 h 112"/>
                <a:gd name="T28" fmla="*/ 0 w 225"/>
                <a:gd name="T29" fmla="*/ 0 h 112"/>
                <a:gd name="T30" fmla="*/ 0 w 225"/>
                <a:gd name="T31" fmla="*/ 0 h 112"/>
                <a:gd name="T32" fmla="*/ 0 w 225"/>
                <a:gd name="T33" fmla="*/ 0 h 112"/>
                <a:gd name="T34" fmla="*/ 0 w 225"/>
                <a:gd name="T35" fmla="*/ 0 h 112"/>
                <a:gd name="T36" fmla="*/ 0 w 225"/>
                <a:gd name="T37" fmla="*/ 0 h 112"/>
                <a:gd name="T38" fmla="*/ 0 w 225"/>
                <a:gd name="T39" fmla="*/ 0 h 112"/>
                <a:gd name="T40" fmla="*/ 0 w 225"/>
                <a:gd name="T41" fmla="*/ 0 h 112"/>
                <a:gd name="T42" fmla="*/ 0 w 225"/>
                <a:gd name="T43" fmla="*/ 0 h 112"/>
                <a:gd name="T44" fmla="*/ 0 w 225"/>
                <a:gd name="T45" fmla="*/ 0 h 112"/>
                <a:gd name="T46" fmla="*/ 0 w 225"/>
                <a:gd name="T47" fmla="*/ 0 h 112"/>
                <a:gd name="T48" fmla="*/ 0 w 225"/>
                <a:gd name="T49" fmla="*/ 0 h 112"/>
                <a:gd name="T50" fmla="*/ 0 w 225"/>
                <a:gd name="T51" fmla="*/ 0 h 1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5"/>
                <a:gd name="T79" fmla="*/ 0 h 112"/>
                <a:gd name="T80" fmla="*/ 225 w 225"/>
                <a:gd name="T81" fmla="*/ 112 h 1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5" h="112">
                  <a:moveTo>
                    <a:pt x="2" y="62"/>
                  </a:moveTo>
                  <a:cubicBezTo>
                    <a:pt x="0" y="59"/>
                    <a:pt x="0" y="54"/>
                    <a:pt x="2" y="51"/>
                  </a:cubicBezTo>
                  <a:lnTo>
                    <a:pt x="44" y="3"/>
                  </a:lnTo>
                  <a:cubicBezTo>
                    <a:pt x="46" y="1"/>
                    <a:pt x="48" y="0"/>
                    <a:pt x="50" y="0"/>
                  </a:cubicBezTo>
                  <a:lnTo>
                    <a:pt x="175" y="0"/>
                  </a:lnTo>
                  <a:cubicBezTo>
                    <a:pt x="177" y="0"/>
                    <a:pt x="179" y="1"/>
                    <a:pt x="181" y="3"/>
                  </a:cubicBezTo>
                  <a:lnTo>
                    <a:pt x="223" y="51"/>
                  </a:lnTo>
                  <a:cubicBezTo>
                    <a:pt x="225" y="54"/>
                    <a:pt x="225" y="59"/>
                    <a:pt x="223" y="62"/>
                  </a:cubicBezTo>
                  <a:lnTo>
                    <a:pt x="181" y="110"/>
                  </a:lnTo>
                  <a:cubicBezTo>
                    <a:pt x="179" y="111"/>
                    <a:pt x="177" y="112"/>
                    <a:pt x="175" y="112"/>
                  </a:cubicBezTo>
                  <a:lnTo>
                    <a:pt x="50" y="112"/>
                  </a:lnTo>
                  <a:cubicBezTo>
                    <a:pt x="48" y="112"/>
                    <a:pt x="46" y="111"/>
                    <a:pt x="44" y="110"/>
                  </a:cubicBezTo>
                  <a:lnTo>
                    <a:pt x="2" y="62"/>
                  </a:lnTo>
                  <a:close/>
                  <a:moveTo>
                    <a:pt x="56" y="99"/>
                  </a:moveTo>
                  <a:lnTo>
                    <a:pt x="50" y="96"/>
                  </a:lnTo>
                  <a:lnTo>
                    <a:pt x="175" y="96"/>
                  </a:lnTo>
                  <a:lnTo>
                    <a:pt x="169" y="99"/>
                  </a:lnTo>
                  <a:lnTo>
                    <a:pt x="210" y="51"/>
                  </a:lnTo>
                  <a:lnTo>
                    <a:pt x="210" y="62"/>
                  </a:lnTo>
                  <a:lnTo>
                    <a:pt x="169" y="14"/>
                  </a:lnTo>
                  <a:lnTo>
                    <a:pt x="175" y="16"/>
                  </a:lnTo>
                  <a:lnTo>
                    <a:pt x="50" y="16"/>
                  </a:lnTo>
                  <a:lnTo>
                    <a:pt x="56" y="14"/>
                  </a:lnTo>
                  <a:lnTo>
                    <a:pt x="15" y="62"/>
                  </a:lnTo>
                  <a:lnTo>
                    <a:pt x="15" y="51"/>
                  </a:lnTo>
                  <a:lnTo>
                    <a:pt x="56" y="99"/>
                  </a:lnTo>
                  <a:close/>
                </a:path>
              </a:pathLst>
            </a:custGeom>
            <a:solidFill>
              <a:srgbClr val="000000"/>
            </a:solidFill>
            <a:ln w="0">
              <a:solidFill>
                <a:srgbClr val="000000"/>
              </a:solidFill>
              <a:round/>
              <a:headEnd/>
              <a:tailEnd/>
            </a:ln>
          </p:spPr>
          <p:txBody>
            <a:bodyPr/>
            <a:lstStyle/>
            <a:p>
              <a:endParaRPr lang="ru-RU"/>
            </a:p>
          </p:txBody>
        </p:sp>
        <p:sp>
          <p:nvSpPr>
            <p:cNvPr id="28744" name="Freeform 189"/>
            <p:cNvSpPr>
              <a:spLocks/>
            </p:cNvSpPr>
            <p:nvPr/>
          </p:nvSpPr>
          <p:spPr bwMode="auto">
            <a:xfrm>
              <a:off x="1338" y="2423"/>
              <a:ext cx="145" cy="65"/>
            </a:xfrm>
            <a:custGeom>
              <a:avLst/>
              <a:gdLst>
                <a:gd name="T0" fmla="*/ 0 w 145"/>
                <a:gd name="T1" fmla="*/ 32 h 65"/>
                <a:gd name="T2" fmla="*/ 29 w 145"/>
                <a:gd name="T3" fmla="*/ 0 h 65"/>
                <a:gd name="T4" fmla="*/ 116 w 145"/>
                <a:gd name="T5" fmla="*/ 0 h 65"/>
                <a:gd name="T6" fmla="*/ 145 w 145"/>
                <a:gd name="T7" fmla="*/ 32 h 65"/>
                <a:gd name="T8" fmla="*/ 116 w 145"/>
                <a:gd name="T9" fmla="*/ 65 h 65"/>
                <a:gd name="T10" fmla="*/ 29 w 145"/>
                <a:gd name="T11" fmla="*/ 65 h 65"/>
                <a:gd name="T12" fmla="*/ 0 w 145"/>
                <a:gd name="T13" fmla="*/ 32 h 65"/>
                <a:gd name="T14" fmla="*/ 0 60000 65536"/>
                <a:gd name="T15" fmla="*/ 0 60000 65536"/>
                <a:gd name="T16" fmla="*/ 0 60000 65536"/>
                <a:gd name="T17" fmla="*/ 0 60000 65536"/>
                <a:gd name="T18" fmla="*/ 0 60000 65536"/>
                <a:gd name="T19" fmla="*/ 0 60000 65536"/>
                <a:gd name="T20" fmla="*/ 0 60000 65536"/>
                <a:gd name="T21" fmla="*/ 0 w 145"/>
                <a:gd name="T22" fmla="*/ 0 h 65"/>
                <a:gd name="T23" fmla="*/ 145 w 145"/>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5" h="65">
                  <a:moveTo>
                    <a:pt x="0" y="32"/>
                  </a:moveTo>
                  <a:lnTo>
                    <a:pt x="29" y="0"/>
                  </a:lnTo>
                  <a:lnTo>
                    <a:pt x="116" y="0"/>
                  </a:lnTo>
                  <a:lnTo>
                    <a:pt x="145" y="32"/>
                  </a:lnTo>
                  <a:lnTo>
                    <a:pt x="116" y="65"/>
                  </a:lnTo>
                  <a:lnTo>
                    <a:pt x="29" y="65"/>
                  </a:lnTo>
                  <a:lnTo>
                    <a:pt x="0" y="32"/>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45" name="Freeform 190"/>
            <p:cNvSpPr>
              <a:spLocks noEditPoints="1"/>
            </p:cNvSpPr>
            <p:nvPr/>
          </p:nvSpPr>
          <p:spPr bwMode="auto">
            <a:xfrm>
              <a:off x="1335" y="2419"/>
              <a:ext cx="152" cy="73"/>
            </a:xfrm>
            <a:custGeom>
              <a:avLst/>
              <a:gdLst>
                <a:gd name="T0" fmla="*/ 0 w 337"/>
                <a:gd name="T1" fmla="*/ 0 h 160"/>
                <a:gd name="T2" fmla="*/ 0 w 337"/>
                <a:gd name="T3" fmla="*/ 0 h 160"/>
                <a:gd name="T4" fmla="*/ 0 w 337"/>
                <a:gd name="T5" fmla="*/ 0 h 160"/>
                <a:gd name="T6" fmla="*/ 0 w 337"/>
                <a:gd name="T7" fmla="*/ 0 h 160"/>
                <a:gd name="T8" fmla="*/ 0 w 337"/>
                <a:gd name="T9" fmla="*/ 0 h 160"/>
                <a:gd name="T10" fmla="*/ 0 w 337"/>
                <a:gd name="T11" fmla="*/ 0 h 160"/>
                <a:gd name="T12" fmla="*/ 0 w 337"/>
                <a:gd name="T13" fmla="*/ 0 h 160"/>
                <a:gd name="T14" fmla="*/ 0 w 337"/>
                <a:gd name="T15" fmla="*/ 0 h 160"/>
                <a:gd name="T16" fmla="*/ 0 w 337"/>
                <a:gd name="T17" fmla="*/ 0 h 160"/>
                <a:gd name="T18" fmla="*/ 0 w 337"/>
                <a:gd name="T19" fmla="*/ 0 h 160"/>
                <a:gd name="T20" fmla="*/ 0 w 337"/>
                <a:gd name="T21" fmla="*/ 0 h 160"/>
                <a:gd name="T22" fmla="*/ 0 w 337"/>
                <a:gd name="T23" fmla="*/ 0 h 160"/>
                <a:gd name="T24" fmla="*/ 0 w 337"/>
                <a:gd name="T25" fmla="*/ 0 h 160"/>
                <a:gd name="T26" fmla="*/ 0 w 337"/>
                <a:gd name="T27" fmla="*/ 0 h 160"/>
                <a:gd name="T28" fmla="*/ 0 w 337"/>
                <a:gd name="T29" fmla="*/ 0 h 160"/>
                <a:gd name="T30" fmla="*/ 0 w 337"/>
                <a:gd name="T31" fmla="*/ 0 h 160"/>
                <a:gd name="T32" fmla="*/ 0 w 337"/>
                <a:gd name="T33" fmla="*/ 0 h 160"/>
                <a:gd name="T34" fmla="*/ 0 w 337"/>
                <a:gd name="T35" fmla="*/ 0 h 160"/>
                <a:gd name="T36" fmla="*/ 0 w 337"/>
                <a:gd name="T37" fmla="*/ 0 h 160"/>
                <a:gd name="T38" fmla="*/ 0 w 337"/>
                <a:gd name="T39" fmla="*/ 0 h 160"/>
                <a:gd name="T40" fmla="*/ 0 w 337"/>
                <a:gd name="T41" fmla="*/ 0 h 160"/>
                <a:gd name="T42" fmla="*/ 0 w 337"/>
                <a:gd name="T43" fmla="*/ 0 h 160"/>
                <a:gd name="T44" fmla="*/ 0 w 337"/>
                <a:gd name="T45" fmla="*/ 0 h 160"/>
                <a:gd name="T46" fmla="*/ 0 w 337"/>
                <a:gd name="T47" fmla="*/ 0 h 160"/>
                <a:gd name="T48" fmla="*/ 0 w 337"/>
                <a:gd name="T49" fmla="*/ 0 h 160"/>
                <a:gd name="T50" fmla="*/ 0 w 337"/>
                <a:gd name="T51" fmla="*/ 0 h 1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7"/>
                <a:gd name="T79" fmla="*/ 0 h 160"/>
                <a:gd name="T80" fmla="*/ 337 w 337"/>
                <a:gd name="T81" fmla="*/ 160 h 1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7" h="160">
                  <a:moveTo>
                    <a:pt x="2" y="86"/>
                  </a:moveTo>
                  <a:cubicBezTo>
                    <a:pt x="0" y="83"/>
                    <a:pt x="0" y="78"/>
                    <a:pt x="2" y="75"/>
                  </a:cubicBezTo>
                  <a:lnTo>
                    <a:pt x="66" y="3"/>
                  </a:lnTo>
                  <a:cubicBezTo>
                    <a:pt x="68" y="1"/>
                    <a:pt x="70" y="0"/>
                    <a:pt x="72" y="0"/>
                  </a:cubicBezTo>
                  <a:lnTo>
                    <a:pt x="264" y="0"/>
                  </a:lnTo>
                  <a:cubicBezTo>
                    <a:pt x="267" y="0"/>
                    <a:pt x="269" y="1"/>
                    <a:pt x="270" y="3"/>
                  </a:cubicBezTo>
                  <a:lnTo>
                    <a:pt x="334" y="75"/>
                  </a:lnTo>
                  <a:cubicBezTo>
                    <a:pt x="337" y="78"/>
                    <a:pt x="337" y="83"/>
                    <a:pt x="334" y="86"/>
                  </a:cubicBezTo>
                  <a:lnTo>
                    <a:pt x="270" y="158"/>
                  </a:lnTo>
                  <a:cubicBezTo>
                    <a:pt x="269" y="159"/>
                    <a:pt x="267" y="160"/>
                    <a:pt x="264" y="160"/>
                  </a:cubicBezTo>
                  <a:lnTo>
                    <a:pt x="72" y="160"/>
                  </a:lnTo>
                  <a:cubicBezTo>
                    <a:pt x="70" y="160"/>
                    <a:pt x="68" y="159"/>
                    <a:pt x="66" y="158"/>
                  </a:cubicBezTo>
                  <a:lnTo>
                    <a:pt x="2" y="86"/>
                  </a:lnTo>
                  <a:close/>
                  <a:moveTo>
                    <a:pt x="78" y="147"/>
                  </a:moveTo>
                  <a:lnTo>
                    <a:pt x="72" y="144"/>
                  </a:lnTo>
                  <a:lnTo>
                    <a:pt x="264" y="144"/>
                  </a:lnTo>
                  <a:lnTo>
                    <a:pt x="258" y="147"/>
                  </a:lnTo>
                  <a:lnTo>
                    <a:pt x="322" y="75"/>
                  </a:lnTo>
                  <a:lnTo>
                    <a:pt x="322" y="86"/>
                  </a:lnTo>
                  <a:lnTo>
                    <a:pt x="258" y="14"/>
                  </a:lnTo>
                  <a:lnTo>
                    <a:pt x="264" y="16"/>
                  </a:lnTo>
                  <a:lnTo>
                    <a:pt x="72" y="16"/>
                  </a:lnTo>
                  <a:lnTo>
                    <a:pt x="78" y="14"/>
                  </a:lnTo>
                  <a:lnTo>
                    <a:pt x="14" y="86"/>
                  </a:lnTo>
                  <a:lnTo>
                    <a:pt x="14" y="75"/>
                  </a:lnTo>
                  <a:lnTo>
                    <a:pt x="78" y="147"/>
                  </a:lnTo>
                  <a:close/>
                </a:path>
              </a:pathLst>
            </a:custGeom>
            <a:solidFill>
              <a:srgbClr val="000000"/>
            </a:solidFill>
            <a:ln w="0">
              <a:solidFill>
                <a:srgbClr val="000000"/>
              </a:solidFill>
              <a:round/>
              <a:headEnd/>
              <a:tailEnd/>
            </a:ln>
          </p:spPr>
          <p:txBody>
            <a:bodyPr/>
            <a:lstStyle/>
            <a:p>
              <a:endParaRPr lang="ru-RU"/>
            </a:p>
          </p:txBody>
        </p:sp>
        <p:sp>
          <p:nvSpPr>
            <p:cNvPr id="28746" name="Freeform 191"/>
            <p:cNvSpPr>
              <a:spLocks/>
            </p:cNvSpPr>
            <p:nvPr/>
          </p:nvSpPr>
          <p:spPr bwMode="auto">
            <a:xfrm>
              <a:off x="1310" y="2054"/>
              <a:ext cx="137" cy="65"/>
            </a:xfrm>
            <a:custGeom>
              <a:avLst/>
              <a:gdLst>
                <a:gd name="T0" fmla="*/ 0 w 137"/>
                <a:gd name="T1" fmla="*/ 32 h 65"/>
                <a:gd name="T2" fmla="*/ 27 w 137"/>
                <a:gd name="T3" fmla="*/ 0 h 65"/>
                <a:gd name="T4" fmla="*/ 110 w 137"/>
                <a:gd name="T5" fmla="*/ 0 h 65"/>
                <a:gd name="T6" fmla="*/ 137 w 137"/>
                <a:gd name="T7" fmla="*/ 32 h 65"/>
                <a:gd name="T8" fmla="*/ 110 w 137"/>
                <a:gd name="T9" fmla="*/ 65 h 65"/>
                <a:gd name="T10" fmla="*/ 27 w 137"/>
                <a:gd name="T11" fmla="*/ 65 h 65"/>
                <a:gd name="T12" fmla="*/ 0 w 137"/>
                <a:gd name="T13" fmla="*/ 32 h 65"/>
                <a:gd name="T14" fmla="*/ 0 60000 65536"/>
                <a:gd name="T15" fmla="*/ 0 60000 65536"/>
                <a:gd name="T16" fmla="*/ 0 60000 65536"/>
                <a:gd name="T17" fmla="*/ 0 60000 65536"/>
                <a:gd name="T18" fmla="*/ 0 60000 65536"/>
                <a:gd name="T19" fmla="*/ 0 60000 65536"/>
                <a:gd name="T20" fmla="*/ 0 60000 65536"/>
                <a:gd name="T21" fmla="*/ 0 w 137"/>
                <a:gd name="T22" fmla="*/ 0 h 65"/>
                <a:gd name="T23" fmla="*/ 137 w 137"/>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65">
                  <a:moveTo>
                    <a:pt x="0" y="32"/>
                  </a:moveTo>
                  <a:lnTo>
                    <a:pt x="27" y="0"/>
                  </a:lnTo>
                  <a:lnTo>
                    <a:pt x="110" y="0"/>
                  </a:lnTo>
                  <a:lnTo>
                    <a:pt x="137" y="32"/>
                  </a:lnTo>
                  <a:lnTo>
                    <a:pt x="110" y="65"/>
                  </a:lnTo>
                  <a:lnTo>
                    <a:pt x="27" y="65"/>
                  </a:lnTo>
                  <a:lnTo>
                    <a:pt x="0" y="32"/>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47" name="Freeform 192"/>
            <p:cNvSpPr>
              <a:spLocks noEditPoints="1"/>
            </p:cNvSpPr>
            <p:nvPr/>
          </p:nvSpPr>
          <p:spPr bwMode="auto">
            <a:xfrm>
              <a:off x="1306" y="2050"/>
              <a:ext cx="145" cy="73"/>
            </a:xfrm>
            <a:custGeom>
              <a:avLst/>
              <a:gdLst>
                <a:gd name="T0" fmla="*/ 0 w 321"/>
                <a:gd name="T1" fmla="*/ 0 h 160"/>
                <a:gd name="T2" fmla="*/ 0 w 321"/>
                <a:gd name="T3" fmla="*/ 0 h 160"/>
                <a:gd name="T4" fmla="*/ 0 w 321"/>
                <a:gd name="T5" fmla="*/ 0 h 160"/>
                <a:gd name="T6" fmla="*/ 0 w 321"/>
                <a:gd name="T7" fmla="*/ 0 h 160"/>
                <a:gd name="T8" fmla="*/ 0 w 321"/>
                <a:gd name="T9" fmla="*/ 0 h 160"/>
                <a:gd name="T10" fmla="*/ 0 w 321"/>
                <a:gd name="T11" fmla="*/ 0 h 160"/>
                <a:gd name="T12" fmla="*/ 0 w 321"/>
                <a:gd name="T13" fmla="*/ 0 h 160"/>
                <a:gd name="T14" fmla="*/ 0 w 321"/>
                <a:gd name="T15" fmla="*/ 0 h 160"/>
                <a:gd name="T16" fmla="*/ 0 w 321"/>
                <a:gd name="T17" fmla="*/ 0 h 160"/>
                <a:gd name="T18" fmla="*/ 0 w 321"/>
                <a:gd name="T19" fmla="*/ 0 h 160"/>
                <a:gd name="T20" fmla="*/ 0 w 321"/>
                <a:gd name="T21" fmla="*/ 0 h 160"/>
                <a:gd name="T22" fmla="*/ 0 w 321"/>
                <a:gd name="T23" fmla="*/ 0 h 160"/>
                <a:gd name="T24" fmla="*/ 0 w 321"/>
                <a:gd name="T25" fmla="*/ 0 h 160"/>
                <a:gd name="T26" fmla="*/ 0 w 321"/>
                <a:gd name="T27" fmla="*/ 0 h 160"/>
                <a:gd name="T28" fmla="*/ 0 w 321"/>
                <a:gd name="T29" fmla="*/ 0 h 160"/>
                <a:gd name="T30" fmla="*/ 0 w 321"/>
                <a:gd name="T31" fmla="*/ 0 h 160"/>
                <a:gd name="T32" fmla="*/ 0 w 321"/>
                <a:gd name="T33" fmla="*/ 0 h 160"/>
                <a:gd name="T34" fmla="*/ 0 w 321"/>
                <a:gd name="T35" fmla="*/ 0 h 160"/>
                <a:gd name="T36" fmla="*/ 0 w 321"/>
                <a:gd name="T37" fmla="*/ 0 h 160"/>
                <a:gd name="T38" fmla="*/ 0 w 321"/>
                <a:gd name="T39" fmla="*/ 0 h 160"/>
                <a:gd name="T40" fmla="*/ 0 w 321"/>
                <a:gd name="T41" fmla="*/ 0 h 160"/>
                <a:gd name="T42" fmla="*/ 0 w 321"/>
                <a:gd name="T43" fmla="*/ 0 h 160"/>
                <a:gd name="T44" fmla="*/ 0 w 321"/>
                <a:gd name="T45" fmla="*/ 0 h 160"/>
                <a:gd name="T46" fmla="*/ 0 w 321"/>
                <a:gd name="T47" fmla="*/ 0 h 160"/>
                <a:gd name="T48" fmla="*/ 0 w 321"/>
                <a:gd name="T49" fmla="*/ 0 h 160"/>
                <a:gd name="T50" fmla="*/ 0 w 321"/>
                <a:gd name="T51" fmla="*/ 0 h 1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1"/>
                <a:gd name="T79" fmla="*/ 0 h 160"/>
                <a:gd name="T80" fmla="*/ 321 w 321"/>
                <a:gd name="T81" fmla="*/ 160 h 1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1" h="160">
                  <a:moveTo>
                    <a:pt x="2" y="86"/>
                  </a:moveTo>
                  <a:cubicBezTo>
                    <a:pt x="0" y="83"/>
                    <a:pt x="0" y="78"/>
                    <a:pt x="2" y="75"/>
                  </a:cubicBezTo>
                  <a:lnTo>
                    <a:pt x="63" y="3"/>
                  </a:lnTo>
                  <a:cubicBezTo>
                    <a:pt x="65" y="1"/>
                    <a:pt x="67" y="0"/>
                    <a:pt x="69" y="0"/>
                  </a:cubicBezTo>
                  <a:lnTo>
                    <a:pt x="252" y="0"/>
                  </a:lnTo>
                  <a:cubicBezTo>
                    <a:pt x="254" y="0"/>
                    <a:pt x="256" y="1"/>
                    <a:pt x="258" y="3"/>
                  </a:cubicBezTo>
                  <a:lnTo>
                    <a:pt x="319" y="75"/>
                  </a:lnTo>
                  <a:cubicBezTo>
                    <a:pt x="321" y="78"/>
                    <a:pt x="321" y="83"/>
                    <a:pt x="319" y="86"/>
                  </a:cubicBezTo>
                  <a:lnTo>
                    <a:pt x="258" y="158"/>
                  </a:lnTo>
                  <a:cubicBezTo>
                    <a:pt x="256" y="159"/>
                    <a:pt x="254" y="160"/>
                    <a:pt x="252" y="160"/>
                  </a:cubicBezTo>
                  <a:lnTo>
                    <a:pt x="69" y="160"/>
                  </a:lnTo>
                  <a:cubicBezTo>
                    <a:pt x="67" y="160"/>
                    <a:pt x="65" y="159"/>
                    <a:pt x="63" y="158"/>
                  </a:cubicBezTo>
                  <a:lnTo>
                    <a:pt x="2" y="86"/>
                  </a:lnTo>
                  <a:close/>
                  <a:moveTo>
                    <a:pt x="75" y="147"/>
                  </a:moveTo>
                  <a:lnTo>
                    <a:pt x="69" y="144"/>
                  </a:lnTo>
                  <a:lnTo>
                    <a:pt x="252" y="144"/>
                  </a:lnTo>
                  <a:lnTo>
                    <a:pt x="246" y="147"/>
                  </a:lnTo>
                  <a:lnTo>
                    <a:pt x="306" y="75"/>
                  </a:lnTo>
                  <a:lnTo>
                    <a:pt x="306" y="86"/>
                  </a:lnTo>
                  <a:lnTo>
                    <a:pt x="246" y="14"/>
                  </a:lnTo>
                  <a:lnTo>
                    <a:pt x="252" y="16"/>
                  </a:lnTo>
                  <a:lnTo>
                    <a:pt x="69" y="16"/>
                  </a:lnTo>
                  <a:lnTo>
                    <a:pt x="75" y="14"/>
                  </a:lnTo>
                  <a:lnTo>
                    <a:pt x="15" y="86"/>
                  </a:lnTo>
                  <a:lnTo>
                    <a:pt x="15" y="75"/>
                  </a:lnTo>
                  <a:lnTo>
                    <a:pt x="75" y="147"/>
                  </a:lnTo>
                  <a:close/>
                </a:path>
              </a:pathLst>
            </a:custGeom>
            <a:solidFill>
              <a:srgbClr val="000000"/>
            </a:solidFill>
            <a:ln w="0">
              <a:solidFill>
                <a:srgbClr val="000000"/>
              </a:solidFill>
              <a:round/>
              <a:headEnd/>
              <a:tailEnd/>
            </a:ln>
          </p:spPr>
          <p:txBody>
            <a:bodyPr/>
            <a:lstStyle/>
            <a:p>
              <a:endParaRPr lang="ru-RU"/>
            </a:p>
          </p:txBody>
        </p:sp>
        <p:sp>
          <p:nvSpPr>
            <p:cNvPr id="28748" name="Freeform 193"/>
            <p:cNvSpPr>
              <a:spLocks/>
            </p:cNvSpPr>
            <p:nvPr/>
          </p:nvSpPr>
          <p:spPr bwMode="auto">
            <a:xfrm>
              <a:off x="1411" y="1815"/>
              <a:ext cx="137" cy="65"/>
            </a:xfrm>
            <a:custGeom>
              <a:avLst/>
              <a:gdLst>
                <a:gd name="T0" fmla="*/ 0 w 137"/>
                <a:gd name="T1" fmla="*/ 33 h 65"/>
                <a:gd name="T2" fmla="*/ 27 w 137"/>
                <a:gd name="T3" fmla="*/ 0 h 65"/>
                <a:gd name="T4" fmla="*/ 110 w 137"/>
                <a:gd name="T5" fmla="*/ 0 h 65"/>
                <a:gd name="T6" fmla="*/ 137 w 137"/>
                <a:gd name="T7" fmla="*/ 33 h 65"/>
                <a:gd name="T8" fmla="*/ 110 w 137"/>
                <a:gd name="T9" fmla="*/ 65 h 65"/>
                <a:gd name="T10" fmla="*/ 27 w 137"/>
                <a:gd name="T11" fmla="*/ 65 h 65"/>
                <a:gd name="T12" fmla="*/ 0 w 137"/>
                <a:gd name="T13" fmla="*/ 33 h 65"/>
                <a:gd name="T14" fmla="*/ 0 60000 65536"/>
                <a:gd name="T15" fmla="*/ 0 60000 65536"/>
                <a:gd name="T16" fmla="*/ 0 60000 65536"/>
                <a:gd name="T17" fmla="*/ 0 60000 65536"/>
                <a:gd name="T18" fmla="*/ 0 60000 65536"/>
                <a:gd name="T19" fmla="*/ 0 60000 65536"/>
                <a:gd name="T20" fmla="*/ 0 60000 65536"/>
                <a:gd name="T21" fmla="*/ 0 w 137"/>
                <a:gd name="T22" fmla="*/ 0 h 65"/>
                <a:gd name="T23" fmla="*/ 137 w 137"/>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65">
                  <a:moveTo>
                    <a:pt x="0" y="33"/>
                  </a:moveTo>
                  <a:lnTo>
                    <a:pt x="27" y="0"/>
                  </a:lnTo>
                  <a:lnTo>
                    <a:pt x="110" y="0"/>
                  </a:lnTo>
                  <a:lnTo>
                    <a:pt x="137" y="33"/>
                  </a:lnTo>
                  <a:lnTo>
                    <a:pt x="110" y="65"/>
                  </a:lnTo>
                  <a:lnTo>
                    <a:pt x="27" y="65"/>
                  </a:lnTo>
                  <a:lnTo>
                    <a:pt x="0" y="33"/>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49" name="Freeform 194"/>
            <p:cNvSpPr>
              <a:spLocks noEditPoints="1"/>
            </p:cNvSpPr>
            <p:nvPr/>
          </p:nvSpPr>
          <p:spPr bwMode="auto">
            <a:xfrm>
              <a:off x="1407" y="1812"/>
              <a:ext cx="145" cy="72"/>
            </a:xfrm>
            <a:custGeom>
              <a:avLst/>
              <a:gdLst>
                <a:gd name="T0" fmla="*/ 0 w 321"/>
                <a:gd name="T1" fmla="*/ 0 h 160"/>
                <a:gd name="T2" fmla="*/ 0 w 321"/>
                <a:gd name="T3" fmla="*/ 0 h 160"/>
                <a:gd name="T4" fmla="*/ 0 w 321"/>
                <a:gd name="T5" fmla="*/ 0 h 160"/>
                <a:gd name="T6" fmla="*/ 0 w 321"/>
                <a:gd name="T7" fmla="*/ 0 h 160"/>
                <a:gd name="T8" fmla="*/ 0 w 321"/>
                <a:gd name="T9" fmla="*/ 0 h 160"/>
                <a:gd name="T10" fmla="*/ 0 w 321"/>
                <a:gd name="T11" fmla="*/ 0 h 160"/>
                <a:gd name="T12" fmla="*/ 0 w 321"/>
                <a:gd name="T13" fmla="*/ 0 h 160"/>
                <a:gd name="T14" fmla="*/ 0 w 321"/>
                <a:gd name="T15" fmla="*/ 0 h 160"/>
                <a:gd name="T16" fmla="*/ 0 w 321"/>
                <a:gd name="T17" fmla="*/ 0 h 160"/>
                <a:gd name="T18" fmla="*/ 0 w 321"/>
                <a:gd name="T19" fmla="*/ 0 h 160"/>
                <a:gd name="T20" fmla="*/ 0 w 321"/>
                <a:gd name="T21" fmla="*/ 0 h 160"/>
                <a:gd name="T22" fmla="*/ 0 w 321"/>
                <a:gd name="T23" fmla="*/ 0 h 160"/>
                <a:gd name="T24" fmla="*/ 0 w 321"/>
                <a:gd name="T25" fmla="*/ 0 h 160"/>
                <a:gd name="T26" fmla="*/ 0 w 321"/>
                <a:gd name="T27" fmla="*/ 0 h 160"/>
                <a:gd name="T28" fmla="*/ 0 w 321"/>
                <a:gd name="T29" fmla="*/ 0 h 160"/>
                <a:gd name="T30" fmla="*/ 0 w 321"/>
                <a:gd name="T31" fmla="*/ 0 h 160"/>
                <a:gd name="T32" fmla="*/ 0 w 321"/>
                <a:gd name="T33" fmla="*/ 0 h 160"/>
                <a:gd name="T34" fmla="*/ 0 w 321"/>
                <a:gd name="T35" fmla="*/ 0 h 160"/>
                <a:gd name="T36" fmla="*/ 0 w 321"/>
                <a:gd name="T37" fmla="*/ 0 h 160"/>
                <a:gd name="T38" fmla="*/ 0 w 321"/>
                <a:gd name="T39" fmla="*/ 0 h 160"/>
                <a:gd name="T40" fmla="*/ 0 w 321"/>
                <a:gd name="T41" fmla="*/ 0 h 160"/>
                <a:gd name="T42" fmla="*/ 0 w 321"/>
                <a:gd name="T43" fmla="*/ 0 h 160"/>
                <a:gd name="T44" fmla="*/ 0 w 321"/>
                <a:gd name="T45" fmla="*/ 0 h 160"/>
                <a:gd name="T46" fmla="*/ 0 w 321"/>
                <a:gd name="T47" fmla="*/ 0 h 160"/>
                <a:gd name="T48" fmla="*/ 0 w 321"/>
                <a:gd name="T49" fmla="*/ 0 h 160"/>
                <a:gd name="T50" fmla="*/ 0 w 321"/>
                <a:gd name="T51" fmla="*/ 0 h 1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1"/>
                <a:gd name="T79" fmla="*/ 0 h 160"/>
                <a:gd name="T80" fmla="*/ 321 w 321"/>
                <a:gd name="T81" fmla="*/ 160 h 1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1" h="160">
                  <a:moveTo>
                    <a:pt x="2" y="86"/>
                  </a:moveTo>
                  <a:cubicBezTo>
                    <a:pt x="0" y="83"/>
                    <a:pt x="0" y="78"/>
                    <a:pt x="2" y="75"/>
                  </a:cubicBezTo>
                  <a:lnTo>
                    <a:pt x="63" y="3"/>
                  </a:lnTo>
                  <a:cubicBezTo>
                    <a:pt x="65" y="1"/>
                    <a:pt x="67" y="0"/>
                    <a:pt x="69" y="0"/>
                  </a:cubicBezTo>
                  <a:lnTo>
                    <a:pt x="252" y="0"/>
                  </a:lnTo>
                  <a:cubicBezTo>
                    <a:pt x="254" y="0"/>
                    <a:pt x="256" y="1"/>
                    <a:pt x="258" y="3"/>
                  </a:cubicBezTo>
                  <a:lnTo>
                    <a:pt x="319" y="75"/>
                  </a:lnTo>
                  <a:cubicBezTo>
                    <a:pt x="321" y="78"/>
                    <a:pt x="321" y="83"/>
                    <a:pt x="319" y="86"/>
                  </a:cubicBezTo>
                  <a:lnTo>
                    <a:pt x="258" y="158"/>
                  </a:lnTo>
                  <a:cubicBezTo>
                    <a:pt x="256" y="159"/>
                    <a:pt x="254" y="160"/>
                    <a:pt x="252" y="160"/>
                  </a:cubicBezTo>
                  <a:lnTo>
                    <a:pt x="69" y="160"/>
                  </a:lnTo>
                  <a:cubicBezTo>
                    <a:pt x="67" y="160"/>
                    <a:pt x="65" y="159"/>
                    <a:pt x="63" y="158"/>
                  </a:cubicBezTo>
                  <a:lnTo>
                    <a:pt x="2" y="86"/>
                  </a:lnTo>
                  <a:close/>
                  <a:moveTo>
                    <a:pt x="75" y="147"/>
                  </a:moveTo>
                  <a:lnTo>
                    <a:pt x="69" y="144"/>
                  </a:lnTo>
                  <a:lnTo>
                    <a:pt x="252" y="144"/>
                  </a:lnTo>
                  <a:lnTo>
                    <a:pt x="246" y="147"/>
                  </a:lnTo>
                  <a:lnTo>
                    <a:pt x="306" y="75"/>
                  </a:lnTo>
                  <a:lnTo>
                    <a:pt x="306" y="86"/>
                  </a:lnTo>
                  <a:lnTo>
                    <a:pt x="246" y="14"/>
                  </a:lnTo>
                  <a:lnTo>
                    <a:pt x="252" y="16"/>
                  </a:lnTo>
                  <a:lnTo>
                    <a:pt x="69" y="16"/>
                  </a:lnTo>
                  <a:lnTo>
                    <a:pt x="75" y="14"/>
                  </a:lnTo>
                  <a:lnTo>
                    <a:pt x="15" y="86"/>
                  </a:lnTo>
                  <a:lnTo>
                    <a:pt x="15" y="75"/>
                  </a:lnTo>
                  <a:lnTo>
                    <a:pt x="75" y="147"/>
                  </a:lnTo>
                  <a:close/>
                </a:path>
              </a:pathLst>
            </a:custGeom>
            <a:solidFill>
              <a:srgbClr val="000000"/>
            </a:solidFill>
            <a:ln w="0">
              <a:solidFill>
                <a:srgbClr val="000000"/>
              </a:solidFill>
              <a:round/>
              <a:headEnd/>
              <a:tailEnd/>
            </a:ln>
          </p:spPr>
          <p:txBody>
            <a:bodyPr/>
            <a:lstStyle/>
            <a:p>
              <a:endParaRPr lang="ru-RU"/>
            </a:p>
          </p:txBody>
        </p:sp>
        <p:sp>
          <p:nvSpPr>
            <p:cNvPr id="28750" name="Freeform 195"/>
            <p:cNvSpPr>
              <a:spLocks/>
            </p:cNvSpPr>
            <p:nvPr/>
          </p:nvSpPr>
          <p:spPr bwMode="auto">
            <a:xfrm>
              <a:off x="1613" y="1613"/>
              <a:ext cx="137" cy="65"/>
            </a:xfrm>
            <a:custGeom>
              <a:avLst/>
              <a:gdLst>
                <a:gd name="T0" fmla="*/ 0 w 137"/>
                <a:gd name="T1" fmla="*/ 32 h 65"/>
                <a:gd name="T2" fmla="*/ 27 w 137"/>
                <a:gd name="T3" fmla="*/ 0 h 65"/>
                <a:gd name="T4" fmla="*/ 110 w 137"/>
                <a:gd name="T5" fmla="*/ 0 h 65"/>
                <a:gd name="T6" fmla="*/ 137 w 137"/>
                <a:gd name="T7" fmla="*/ 32 h 65"/>
                <a:gd name="T8" fmla="*/ 110 w 137"/>
                <a:gd name="T9" fmla="*/ 65 h 65"/>
                <a:gd name="T10" fmla="*/ 27 w 137"/>
                <a:gd name="T11" fmla="*/ 65 h 65"/>
                <a:gd name="T12" fmla="*/ 0 w 137"/>
                <a:gd name="T13" fmla="*/ 32 h 65"/>
                <a:gd name="T14" fmla="*/ 0 60000 65536"/>
                <a:gd name="T15" fmla="*/ 0 60000 65536"/>
                <a:gd name="T16" fmla="*/ 0 60000 65536"/>
                <a:gd name="T17" fmla="*/ 0 60000 65536"/>
                <a:gd name="T18" fmla="*/ 0 60000 65536"/>
                <a:gd name="T19" fmla="*/ 0 60000 65536"/>
                <a:gd name="T20" fmla="*/ 0 60000 65536"/>
                <a:gd name="T21" fmla="*/ 0 w 137"/>
                <a:gd name="T22" fmla="*/ 0 h 65"/>
                <a:gd name="T23" fmla="*/ 137 w 137"/>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7" h="65">
                  <a:moveTo>
                    <a:pt x="0" y="32"/>
                  </a:moveTo>
                  <a:lnTo>
                    <a:pt x="27" y="0"/>
                  </a:lnTo>
                  <a:lnTo>
                    <a:pt x="110" y="0"/>
                  </a:lnTo>
                  <a:lnTo>
                    <a:pt x="137" y="32"/>
                  </a:lnTo>
                  <a:lnTo>
                    <a:pt x="110" y="65"/>
                  </a:lnTo>
                  <a:lnTo>
                    <a:pt x="27" y="65"/>
                  </a:lnTo>
                  <a:lnTo>
                    <a:pt x="0" y="32"/>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51" name="Freeform 196"/>
            <p:cNvSpPr>
              <a:spLocks noEditPoints="1"/>
            </p:cNvSpPr>
            <p:nvPr/>
          </p:nvSpPr>
          <p:spPr bwMode="auto">
            <a:xfrm>
              <a:off x="1609" y="1609"/>
              <a:ext cx="145" cy="72"/>
            </a:xfrm>
            <a:custGeom>
              <a:avLst/>
              <a:gdLst>
                <a:gd name="T0" fmla="*/ 0 w 321"/>
                <a:gd name="T1" fmla="*/ 0 h 160"/>
                <a:gd name="T2" fmla="*/ 0 w 321"/>
                <a:gd name="T3" fmla="*/ 0 h 160"/>
                <a:gd name="T4" fmla="*/ 0 w 321"/>
                <a:gd name="T5" fmla="*/ 0 h 160"/>
                <a:gd name="T6" fmla="*/ 0 w 321"/>
                <a:gd name="T7" fmla="*/ 0 h 160"/>
                <a:gd name="T8" fmla="*/ 0 w 321"/>
                <a:gd name="T9" fmla="*/ 0 h 160"/>
                <a:gd name="T10" fmla="*/ 0 w 321"/>
                <a:gd name="T11" fmla="*/ 0 h 160"/>
                <a:gd name="T12" fmla="*/ 0 w 321"/>
                <a:gd name="T13" fmla="*/ 0 h 160"/>
                <a:gd name="T14" fmla="*/ 0 w 321"/>
                <a:gd name="T15" fmla="*/ 0 h 160"/>
                <a:gd name="T16" fmla="*/ 0 w 321"/>
                <a:gd name="T17" fmla="*/ 0 h 160"/>
                <a:gd name="T18" fmla="*/ 0 w 321"/>
                <a:gd name="T19" fmla="*/ 0 h 160"/>
                <a:gd name="T20" fmla="*/ 0 w 321"/>
                <a:gd name="T21" fmla="*/ 0 h 160"/>
                <a:gd name="T22" fmla="*/ 0 w 321"/>
                <a:gd name="T23" fmla="*/ 0 h 160"/>
                <a:gd name="T24" fmla="*/ 0 w 321"/>
                <a:gd name="T25" fmla="*/ 0 h 160"/>
                <a:gd name="T26" fmla="*/ 0 w 321"/>
                <a:gd name="T27" fmla="*/ 0 h 160"/>
                <a:gd name="T28" fmla="*/ 0 w 321"/>
                <a:gd name="T29" fmla="*/ 0 h 160"/>
                <a:gd name="T30" fmla="*/ 0 w 321"/>
                <a:gd name="T31" fmla="*/ 0 h 160"/>
                <a:gd name="T32" fmla="*/ 0 w 321"/>
                <a:gd name="T33" fmla="*/ 0 h 160"/>
                <a:gd name="T34" fmla="*/ 0 w 321"/>
                <a:gd name="T35" fmla="*/ 0 h 160"/>
                <a:gd name="T36" fmla="*/ 0 w 321"/>
                <a:gd name="T37" fmla="*/ 0 h 160"/>
                <a:gd name="T38" fmla="*/ 0 w 321"/>
                <a:gd name="T39" fmla="*/ 0 h 160"/>
                <a:gd name="T40" fmla="*/ 0 w 321"/>
                <a:gd name="T41" fmla="*/ 0 h 160"/>
                <a:gd name="T42" fmla="*/ 0 w 321"/>
                <a:gd name="T43" fmla="*/ 0 h 160"/>
                <a:gd name="T44" fmla="*/ 0 w 321"/>
                <a:gd name="T45" fmla="*/ 0 h 160"/>
                <a:gd name="T46" fmla="*/ 0 w 321"/>
                <a:gd name="T47" fmla="*/ 0 h 160"/>
                <a:gd name="T48" fmla="*/ 0 w 321"/>
                <a:gd name="T49" fmla="*/ 0 h 160"/>
                <a:gd name="T50" fmla="*/ 0 w 321"/>
                <a:gd name="T51" fmla="*/ 0 h 1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1"/>
                <a:gd name="T79" fmla="*/ 0 h 160"/>
                <a:gd name="T80" fmla="*/ 321 w 321"/>
                <a:gd name="T81" fmla="*/ 160 h 1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1" h="160">
                  <a:moveTo>
                    <a:pt x="2" y="86"/>
                  </a:moveTo>
                  <a:cubicBezTo>
                    <a:pt x="0" y="83"/>
                    <a:pt x="0" y="78"/>
                    <a:pt x="2" y="75"/>
                  </a:cubicBezTo>
                  <a:lnTo>
                    <a:pt x="63" y="3"/>
                  </a:lnTo>
                  <a:cubicBezTo>
                    <a:pt x="65" y="1"/>
                    <a:pt x="67" y="0"/>
                    <a:pt x="69" y="0"/>
                  </a:cubicBezTo>
                  <a:lnTo>
                    <a:pt x="252" y="0"/>
                  </a:lnTo>
                  <a:cubicBezTo>
                    <a:pt x="254" y="0"/>
                    <a:pt x="256" y="1"/>
                    <a:pt x="258" y="3"/>
                  </a:cubicBezTo>
                  <a:lnTo>
                    <a:pt x="319" y="75"/>
                  </a:lnTo>
                  <a:cubicBezTo>
                    <a:pt x="321" y="78"/>
                    <a:pt x="321" y="83"/>
                    <a:pt x="319" y="86"/>
                  </a:cubicBezTo>
                  <a:lnTo>
                    <a:pt x="258" y="158"/>
                  </a:lnTo>
                  <a:cubicBezTo>
                    <a:pt x="256" y="159"/>
                    <a:pt x="254" y="160"/>
                    <a:pt x="252" y="160"/>
                  </a:cubicBezTo>
                  <a:lnTo>
                    <a:pt x="69" y="160"/>
                  </a:lnTo>
                  <a:cubicBezTo>
                    <a:pt x="67" y="160"/>
                    <a:pt x="65" y="159"/>
                    <a:pt x="63" y="158"/>
                  </a:cubicBezTo>
                  <a:lnTo>
                    <a:pt x="2" y="86"/>
                  </a:lnTo>
                  <a:close/>
                  <a:moveTo>
                    <a:pt x="75" y="147"/>
                  </a:moveTo>
                  <a:lnTo>
                    <a:pt x="69" y="144"/>
                  </a:lnTo>
                  <a:lnTo>
                    <a:pt x="252" y="144"/>
                  </a:lnTo>
                  <a:lnTo>
                    <a:pt x="246" y="147"/>
                  </a:lnTo>
                  <a:lnTo>
                    <a:pt x="306" y="75"/>
                  </a:lnTo>
                  <a:lnTo>
                    <a:pt x="306" y="86"/>
                  </a:lnTo>
                  <a:lnTo>
                    <a:pt x="246" y="14"/>
                  </a:lnTo>
                  <a:lnTo>
                    <a:pt x="252" y="16"/>
                  </a:lnTo>
                  <a:lnTo>
                    <a:pt x="69" y="16"/>
                  </a:lnTo>
                  <a:lnTo>
                    <a:pt x="75" y="14"/>
                  </a:lnTo>
                  <a:lnTo>
                    <a:pt x="15" y="86"/>
                  </a:lnTo>
                  <a:lnTo>
                    <a:pt x="15" y="75"/>
                  </a:lnTo>
                  <a:lnTo>
                    <a:pt x="75" y="147"/>
                  </a:lnTo>
                  <a:close/>
                </a:path>
              </a:pathLst>
            </a:custGeom>
            <a:solidFill>
              <a:srgbClr val="000000"/>
            </a:solidFill>
            <a:ln w="0">
              <a:solidFill>
                <a:srgbClr val="000000"/>
              </a:solidFill>
              <a:round/>
              <a:headEnd/>
              <a:tailEnd/>
            </a:ln>
          </p:spPr>
          <p:txBody>
            <a:bodyPr/>
            <a:lstStyle/>
            <a:p>
              <a:endParaRPr lang="ru-RU"/>
            </a:p>
          </p:txBody>
        </p:sp>
        <p:sp>
          <p:nvSpPr>
            <p:cNvPr id="28752" name="Freeform 197"/>
            <p:cNvSpPr>
              <a:spLocks/>
            </p:cNvSpPr>
            <p:nvPr/>
          </p:nvSpPr>
          <p:spPr bwMode="auto">
            <a:xfrm>
              <a:off x="1512" y="1649"/>
              <a:ext cx="94" cy="43"/>
            </a:xfrm>
            <a:custGeom>
              <a:avLst/>
              <a:gdLst>
                <a:gd name="T0" fmla="*/ 0 w 94"/>
                <a:gd name="T1" fmla="*/ 21 h 43"/>
                <a:gd name="T2" fmla="*/ 19 w 94"/>
                <a:gd name="T3" fmla="*/ 0 h 43"/>
                <a:gd name="T4" fmla="*/ 75 w 94"/>
                <a:gd name="T5" fmla="*/ 0 h 43"/>
                <a:gd name="T6" fmla="*/ 94 w 94"/>
                <a:gd name="T7" fmla="*/ 21 h 43"/>
                <a:gd name="T8" fmla="*/ 75 w 94"/>
                <a:gd name="T9" fmla="*/ 43 h 43"/>
                <a:gd name="T10" fmla="*/ 19 w 94"/>
                <a:gd name="T11" fmla="*/ 43 h 43"/>
                <a:gd name="T12" fmla="*/ 0 w 94"/>
                <a:gd name="T13" fmla="*/ 21 h 43"/>
                <a:gd name="T14" fmla="*/ 0 60000 65536"/>
                <a:gd name="T15" fmla="*/ 0 60000 65536"/>
                <a:gd name="T16" fmla="*/ 0 60000 65536"/>
                <a:gd name="T17" fmla="*/ 0 60000 65536"/>
                <a:gd name="T18" fmla="*/ 0 60000 65536"/>
                <a:gd name="T19" fmla="*/ 0 60000 65536"/>
                <a:gd name="T20" fmla="*/ 0 60000 65536"/>
                <a:gd name="T21" fmla="*/ 0 w 94"/>
                <a:gd name="T22" fmla="*/ 0 h 43"/>
                <a:gd name="T23" fmla="*/ 94 w 94"/>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43">
                  <a:moveTo>
                    <a:pt x="0" y="21"/>
                  </a:moveTo>
                  <a:lnTo>
                    <a:pt x="19" y="0"/>
                  </a:lnTo>
                  <a:lnTo>
                    <a:pt x="75" y="0"/>
                  </a:lnTo>
                  <a:lnTo>
                    <a:pt x="94" y="21"/>
                  </a:lnTo>
                  <a:lnTo>
                    <a:pt x="75" y="43"/>
                  </a:lnTo>
                  <a:lnTo>
                    <a:pt x="19" y="43"/>
                  </a:lnTo>
                  <a:lnTo>
                    <a:pt x="0" y="21"/>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53" name="Freeform 198"/>
            <p:cNvSpPr>
              <a:spLocks noEditPoints="1"/>
            </p:cNvSpPr>
            <p:nvPr/>
          </p:nvSpPr>
          <p:spPr bwMode="auto">
            <a:xfrm>
              <a:off x="1508" y="1645"/>
              <a:ext cx="102" cy="51"/>
            </a:xfrm>
            <a:custGeom>
              <a:avLst/>
              <a:gdLst>
                <a:gd name="T0" fmla="*/ 0 w 225"/>
                <a:gd name="T1" fmla="*/ 0 h 112"/>
                <a:gd name="T2" fmla="*/ 0 w 225"/>
                <a:gd name="T3" fmla="*/ 0 h 112"/>
                <a:gd name="T4" fmla="*/ 0 w 225"/>
                <a:gd name="T5" fmla="*/ 0 h 112"/>
                <a:gd name="T6" fmla="*/ 0 w 225"/>
                <a:gd name="T7" fmla="*/ 0 h 112"/>
                <a:gd name="T8" fmla="*/ 0 w 225"/>
                <a:gd name="T9" fmla="*/ 0 h 112"/>
                <a:gd name="T10" fmla="*/ 0 w 225"/>
                <a:gd name="T11" fmla="*/ 0 h 112"/>
                <a:gd name="T12" fmla="*/ 0 w 225"/>
                <a:gd name="T13" fmla="*/ 0 h 112"/>
                <a:gd name="T14" fmla="*/ 0 w 225"/>
                <a:gd name="T15" fmla="*/ 0 h 112"/>
                <a:gd name="T16" fmla="*/ 0 w 225"/>
                <a:gd name="T17" fmla="*/ 0 h 112"/>
                <a:gd name="T18" fmla="*/ 0 w 225"/>
                <a:gd name="T19" fmla="*/ 0 h 112"/>
                <a:gd name="T20" fmla="*/ 0 w 225"/>
                <a:gd name="T21" fmla="*/ 0 h 112"/>
                <a:gd name="T22" fmla="*/ 0 w 225"/>
                <a:gd name="T23" fmla="*/ 0 h 112"/>
                <a:gd name="T24" fmla="*/ 0 w 225"/>
                <a:gd name="T25" fmla="*/ 0 h 112"/>
                <a:gd name="T26" fmla="*/ 0 w 225"/>
                <a:gd name="T27" fmla="*/ 0 h 112"/>
                <a:gd name="T28" fmla="*/ 0 w 225"/>
                <a:gd name="T29" fmla="*/ 0 h 112"/>
                <a:gd name="T30" fmla="*/ 0 w 225"/>
                <a:gd name="T31" fmla="*/ 0 h 112"/>
                <a:gd name="T32" fmla="*/ 0 w 225"/>
                <a:gd name="T33" fmla="*/ 0 h 112"/>
                <a:gd name="T34" fmla="*/ 0 w 225"/>
                <a:gd name="T35" fmla="*/ 0 h 112"/>
                <a:gd name="T36" fmla="*/ 0 w 225"/>
                <a:gd name="T37" fmla="*/ 0 h 112"/>
                <a:gd name="T38" fmla="*/ 0 w 225"/>
                <a:gd name="T39" fmla="*/ 0 h 112"/>
                <a:gd name="T40" fmla="*/ 0 w 225"/>
                <a:gd name="T41" fmla="*/ 0 h 112"/>
                <a:gd name="T42" fmla="*/ 0 w 225"/>
                <a:gd name="T43" fmla="*/ 0 h 112"/>
                <a:gd name="T44" fmla="*/ 0 w 225"/>
                <a:gd name="T45" fmla="*/ 0 h 112"/>
                <a:gd name="T46" fmla="*/ 0 w 225"/>
                <a:gd name="T47" fmla="*/ 0 h 112"/>
                <a:gd name="T48" fmla="*/ 0 w 225"/>
                <a:gd name="T49" fmla="*/ 0 h 112"/>
                <a:gd name="T50" fmla="*/ 0 w 225"/>
                <a:gd name="T51" fmla="*/ 0 h 1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5"/>
                <a:gd name="T79" fmla="*/ 0 h 112"/>
                <a:gd name="T80" fmla="*/ 225 w 225"/>
                <a:gd name="T81" fmla="*/ 112 h 1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5" h="112">
                  <a:moveTo>
                    <a:pt x="2" y="62"/>
                  </a:moveTo>
                  <a:cubicBezTo>
                    <a:pt x="0" y="59"/>
                    <a:pt x="0" y="54"/>
                    <a:pt x="2" y="51"/>
                  </a:cubicBezTo>
                  <a:lnTo>
                    <a:pt x="44" y="3"/>
                  </a:lnTo>
                  <a:cubicBezTo>
                    <a:pt x="46" y="1"/>
                    <a:pt x="48" y="0"/>
                    <a:pt x="50" y="0"/>
                  </a:cubicBezTo>
                  <a:lnTo>
                    <a:pt x="175" y="0"/>
                  </a:lnTo>
                  <a:cubicBezTo>
                    <a:pt x="177" y="0"/>
                    <a:pt x="179" y="1"/>
                    <a:pt x="181" y="3"/>
                  </a:cubicBezTo>
                  <a:lnTo>
                    <a:pt x="223" y="51"/>
                  </a:lnTo>
                  <a:cubicBezTo>
                    <a:pt x="225" y="54"/>
                    <a:pt x="225" y="59"/>
                    <a:pt x="223" y="62"/>
                  </a:cubicBezTo>
                  <a:lnTo>
                    <a:pt x="181" y="110"/>
                  </a:lnTo>
                  <a:cubicBezTo>
                    <a:pt x="179" y="111"/>
                    <a:pt x="177" y="112"/>
                    <a:pt x="175" y="112"/>
                  </a:cubicBezTo>
                  <a:lnTo>
                    <a:pt x="50" y="112"/>
                  </a:lnTo>
                  <a:cubicBezTo>
                    <a:pt x="48" y="112"/>
                    <a:pt x="46" y="111"/>
                    <a:pt x="44" y="110"/>
                  </a:cubicBezTo>
                  <a:lnTo>
                    <a:pt x="2" y="62"/>
                  </a:lnTo>
                  <a:close/>
                  <a:moveTo>
                    <a:pt x="56" y="99"/>
                  </a:moveTo>
                  <a:lnTo>
                    <a:pt x="50" y="96"/>
                  </a:lnTo>
                  <a:lnTo>
                    <a:pt x="175" y="96"/>
                  </a:lnTo>
                  <a:lnTo>
                    <a:pt x="169" y="99"/>
                  </a:lnTo>
                  <a:lnTo>
                    <a:pt x="210" y="51"/>
                  </a:lnTo>
                  <a:lnTo>
                    <a:pt x="210" y="62"/>
                  </a:lnTo>
                  <a:lnTo>
                    <a:pt x="169" y="14"/>
                  </a:lnTo>
                  <a:lnTo>
                    <a:pt x="175" y="16"/>
                  </a:lnTo>
                  <a:lnTo>
                    <a:pt x="50" y="16"/>
                  </a:lnTo>
                  <a:lnTo>
                    <a:pt x="56" y="14"/>
                  </a:lnTo>
                  <a:lnTo>
                    <a:pt x="15" y="62"/>
                  </a:lnTo>
                  <a:lnTo>
                    <a:pt x="15" y="51"/>
                  </a:lnTo>
                  <a:lnTo>
                    <a:pt x="56" y="99"/>
                  </a:lnTo>
                  <a:close/>
                </a:path>
              </a:pathLst>
            </a:custGeom>
            <a:solidFill>
              <a:srgbClr val="000000"/>
            </a:solidFill>
            <a:ln w="0">
              <a:solidFill>
                <a:srgbClr val="000000"/>
              </a:solidFill>
              <a:round/>
              <a:headEnd/>
              <a:tailEnd/>
            </a:ln>
          </p:spPr>
          <p:txBody>
            <a:bodyPr/>
            <a:lstStyle/>
            <a:p>
              <a:endParaRPr lang="ru-RU"/>
            </a:p>
          </p:txBody>
        </p:sp>
        <p:sp>
          <p:nvSpPr>
            <p:cNvPr id="28754" name="Freeform 199"/>
            <p:cNvSpPr>
              <a:spLocks/>
            </p:cNvSpPr>
            <p:nvPr/>
          </p:nvSpPr>
          <p:spPr bwMode="auto">
            <a:xfrm>
              <a:off x="1310" y="2256"/>
              <a:ext cx="93" cy="44"/>
            </a:xfrm>
            <a:custGeom>
              <a:avLst/>
              <a:gdLst>
                <a:gd name="T0" fmla="*/ 0 w 93"/>
                <a:gd name="T1" fmla="*/ 22 h 44"/>
                <a:gd name="T2" fmla="*/ 18 w 93"/>
                <a:gd name="T3" fmla="*/ 0 h 44"/>
                <a:gd name="T4" fmla="*/ 75 w 93"/>
                <a:gd name="T5" fmla="*/ 0 h 44"/>
                <a:gd name="T6" fmla="*/ 93 w 93"/>
                <a:gd name="T7" fmla="*/ 22 h 44"/>
                <a:gd name="T8" fmla="*/ 75 w 93"/>
                <a:gd name="T9" fmla="*/ 44 h 44"/>
                <a:gd name="T10" fmla="*/ 18 w 93"/>
                <a:gd name="T11" fmla="*/ 44 h 44"/>
                <a:gd name="T12" fmla="*/ 0 w 93"/>
                <a:gd name="T13" fmla="*/ 22 h 44"/>
                <a:gd name="T14" fmla="*/ 0 60000 65536"/>
                <a:gd name="T15" fmla="*/ 0 60000 65536"/>
                <a:gd name="T16" fmla="*/ 0 60000 65536"/>
                <a:gd name="T17" fmla="*/ 0 60000 65536"/>
                <a:gd name="T18" fmla="*/ 0 60000 65536"/>
                <a:gd name="T19" fmla="*/ 0 60000 65536"/>
                <a:gd name="T20" fmla="*/ 0 60000 65536"/>
                <a:gd name="T21" fmla="*/ 0 w 93"/>
                <a:gd name="T22" fmla="*/ 0 h 44"/>
                <a:gd name="T23" fmla="*/ 93 w 9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4">
                  <a:moveTo>
                    <a:pt x="0" y="22"/>
                  </a:moveTo>
                  <a:lnTo>
                    <a:pt x="18" y="0"/>
                  </a:lnTo>
                  <a:lnTo>
                    <a:pt x="75" y="0"/>
                  </a:lnTo>
                  <a:lnTo>
                    <a:pt x="93" y="22"/>
                  </a:lnTo>
                  <a:lnTo>
                    <a:pt x="75" y="44"/>
                  </a:lnTo>
                  <a:lnTo>
                    <a:pt x="18" y="44"/>
                  </a:lnTo>
                  <a:lnTo>
                    <a:pt x="0" y="22"/>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55" name="Freeform 200"/>
            <p:cNvSpPr>
              <a:spLocks noEditPoints="1"/>
            </p:cNvSpPr>
            <p:nvPr/>
          </p:nvSpPr>
          <p:spPr bwMode="auto">
            <a:xfrm>
              <a:off x="1306" y="2253"/>
              <a:ext cx="101" cy="51"/>
            </a:xfrm>
            <a:custGeom>
              <a:avLst/>
              <a:gdLst>
                <a:gd name="T0" fmla="*/ 0 w 225"/>
                <a:gd name="T1" fmla="*/ 0 h 112"/>
                <a:gd name="T2" fmla="*/ 0 w 225"/>
                <a:gd name="T3" fmla="*/ 0 h 112"/>
                <a:gd name="T4" fmla="*/ 0 w 225"/>
                <a:gd name="T5" fmla="*/ 0 h 112"/>
                <a:gd name="T6" fmla="*/ 0 w 225"/>
                <a:gd name="T7" fmla="*/ 0 h 112"/>
                <a:gd name="T8" fmla="*/ 0 w 225"/>
                <a:gd name="T9" fmla="*/ 0 h 112"/>
                <a:gd name="T10" fmla="*/ 0 w 225"/>
                <a:gd name="T11" fmla="*/ 0 h 112"/>
                <a:gd name="T12" fmla="*/ 0 w 225"/>
                <a:gd name="T13" fmla="*/ 0 h 112"/>
                <a:gd name="T14" fmla="*/ 0 w 225"/>
                <a:gd name="T15" fmla="*/ 0 h 112"/>
                <a:gd name="T16" fmla="*/ 0 w 225"/>
                <a:gd name="T17" fmla="*/ 0 h 112"/>
                <a:gd name="T18" fmla="*/ 0 w 225"/>
                <a:gd name="T19" fmla="*/ 0 h 112"/>
                <a:gd name="T20" fmla="*/ 0 w 225"/>
                <a:gd name="T21" fmla="*/ 0 h 112"/>
                <a:gd name="T22" fmla="*/ 0 w 225"/>
                <a:gd name="T23" fmla="*/ 0 h 112"/>
                <a:gd name="T24" fmla="*/ 0 w 225"/>
                <a:gd name="T25" fmla="*/ 0 h 112"/>
                <a:gd name="T26" fmla="*/ 0 w 225"/>
                <a:gd name="T27" fmla="*/ 0 h 112"/>
                <a:gd name="T28" fmla="*/ 0 w 225"/>
                <a:gd name="T29" fmla="*/ 0 h 112"/>
                <a:gd name="T30" fmla="*/ 0 w 225"/>
                <a:gd name="T31" fmla="*/ 0 h 112"/>
                <a:gd name="T32" fmla="*/ 0 w 225"/>
                <a:gd name="T33" fmla="*/ 0 h 112"/>
                <a:gd name="T34" fmla="*/ 0 w 225"/>
                <a:gd name="T35" fmla="*/ 0 h 112"/>
                <a:gd name="T36" fmla="*/ 0 w 225"/>
                <a:gd name="T37" fmla="*/ 0 h 112"/>
                <a:gd name="T38" fmla="*/ 0 w 225"/>
                <a:gd name="T39" fmla="*/ 0 h 112"/>
                <a:gd name="T40" fmla="*/ 0 w 225"/>
                <a:gd name="T41" fmla="*/ 0 h 112"/>
                <a:gd name="T42" fmla="*/ 0 w 225"/>
                <a:gd name="T43" fmla="*/ 0 h 112"/>
                <a:gd name="T44" fmla="*/ 0 w 225"/>
                <a:gd name="T45" fmla="*/ 0 h 112"/>
                <a:gd name="T46" fmla="*/ 0 w 225"/>
                <a:gd name="T47" fmla="*/ 0 h 112"/>
                <a:gd name="T48" fmla="*/ 0 w 225"/>
                <a:gd name="T49" fmla="*/ 0 h 112"/>
                <a:gd name="T50" fmla="*/ 0 w 225"/>
                <a:gd name="T51" fmla="*/ 0 h 1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5"/>
                <a:gd name="T79" fmla="*/ 0 h 112"/>
                <a:gd name="T80" fmla="*/ 225 w 225"/>
                <a:gd name="T81" fmla="*/ 112 h 1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5" h="112">
                  <a:moveTo>
                    <a:pt x="2" y="62"/>
                  </a:moveTo>
                  <a:cubicBezTo>
                    <a:pt x="0" y="59"/>
                    <a:pt x="0" y="54"/>
                    <a:pt x="2" y="51"/>
                  </a:cubicBezTo>
                  <a:lnTo>
                    <a:pt x="44" y="3"/>
                  </a:lnTo>
                  <a:cubicBezTo>
                    <a:pt x="46" y="1"/>
                    <a:pt x="48" y="0"/>
                    <a:pt x="50" y="0"/>
                  </a:cubicBezTo>
                  <a:lnTo>
                    <a:pt x="175" y="0"/>
                  </a:lnTo>
                  <a:cubicBezTo>
                    <a:pt x="177" y="0"/>
                    <a:pt x="179" y="1"/>
                    <a:pt x="181" y="3"/>
                  </a:cubicBezTo>
                  <a:lnTo>
                    <a:pt x="223" y="51"/>
                  </a:lnTo>
                  <a:cubicBezTo>
                    <a:pt x="225" y="54"/>
                    <a:pt x="225" y="59"/>
                    <a:pt x="223" y="62"/>
                  </a:cubicBezTo>
                  <a:lnTo>
                    <a:pt x="181" y="110"/>
                  </a:lnTo>
                  <a:cubicBezTo>
                    <a:pt x="179" y="111"/>
                    <a:pt x="177" y="112"/>
                    <a:pt x="175" y="112"/>
                  </a:cubicBezTo>
                  <a:lnTo>
                    <a:pt x="50" y="112"/>
                  </a:lnTo>
                  <a:cubicBezTo>
                    <a:pt x="48" y="112"/>
                    <a:pt x="46" y="111"/>
                    <a:pt x="44" y="110"/>
                  </a:cubicBezTo>
                  <a:lnTo>
                    <a:pt x="2" y="62"/>
                  </a:lnTo>
                  <a:close/>
                  <a:moveTo>
                    <a:pt x="56" y="99"/>
                  </a:moveTo>
                  <a:lnTo>
                    <a:pt x="50" y="96"/>
                  </a:lnTo>
                  <a:lnTo>
                    <a:pt x="175" y="96"/>
                  </a:lnTo>
                  <a:lnTo>
                    <a:pt x="169" y="99"/>
                  </a:lnTo>
                  <a:lnTo>
                    <a:pt x="210" y="51"/>
                  </a:lnTo>
                  <a:lnTo>
                    <a:pt x="210" y="62"/>
                  </a:lnTo>
                  <a:lnTo>
                    <a:pt x="169" y="14"/>
                  </a:lnTo>
                  <a:lnTo>
                    <a:pt x="175" y="16"/>
                  </a:lnTo>
                  <a:lnTo>
                    <a:pt x="50" y="16"/>
                  </a:lnTo>
                  <a:lnTo>
                    <a:pt x="56" y="14"/>
                  </a:lnTo>
                  <a:lnTo>
                    <a:pt x="15" y="62"/>
                  </a:lnTo>
                  <a:lnTo>
                    <a:pt x="15" y="51"/>
                  </a:lnTo>
                  <a:lnTo>
                    <a:pt x="56" y="99"/>
                  </a:lnTo>
                  <a:close/>
                </a:path>
              </a:pathLst>
            </a:custGeom>
            <a:solidFill>
              <a:srgbClr val="000000"/>
            </a:solidFill>
            <a:ln w="0">
              <a:solidFill>
                <a:srgbClr val="000000"/>
              </a:solidFill>
              <a:round/>
              <a:headEnd/>
              <a:tailEnd/>
            </a:ln>
          </p:spPr>
          <p:txBody>
            <a:bodyPr/>
            <a:lstStyle/>
            <a:p>
              <a:endParaRPr lang="ru-RU"/>
            </a:p>
          </p:txBody>
        </p:sp>
        <p:sp>
          <p:nvSpPr>
            <p:cNvPr id="28756" name="Freeform 201"/>
            <p:cNvSpPr>
              <a:spLocks/>
            </p:cNvSpPr>
            <p:nvPr/>
          </p:nvSpPr>
          <p:spPr bwMode="auto">
            <a:xfrm>
              <a:off x="1208" y="1511"/>
              <a:ext cx="94" cy="44"/>
            </a:xfrm>
            <a:custGeom>
              <a:avLst/>
              <a:gdLst>
                <a:gd name="T0" fmla="*/ 0 w 94"/>
                <a:gd name="T1" fmla="*/ 22 h 44"/>
                <a:gd name="T2" fmla="*/ 19 w 94"/>
                <a:gd name="T3" fmla="*/ 0 h 44"/>
                <a:gd name="T4" fmla="*/ 76 w 94"/>
                <a:gd name="T5" fmla="*/ 0 h 44"/>
                <a:gd name="T6" fmla="*/ 94 w 94"/>
                <a:gd name="T7" fmla="*/ 22 h 44"/>
                <a:gd name="T8" fmla="*/ 76 w 94"/>
                <a:gd name="T9" fmla="*/ 44 h 44"/>
                <a:gd name="T10" fmla="*/ 19 w 94"/>
                <a:gd name="T11" fmla="*/ 44 h 44"/>
                <a:gd name="T12" fmla="*/ 0 w 94"/>
                <a:gd name="T13" fmla="*/ 22 h 44"/>
                <a:gd name="T14" fmla="*/ 0 60000 65536"/>
                <a:gd name="T15" fmla="*/ 0 60000 65536"/>
                <a:gd name="T16" fmla="*/ 0 60000 65536"/>
                <a:gd name="T17" fmla="*/ 0 60000 65536"/>
                <a:gd name="T18" fmla="*/ 0 60000 65536"/>
                <a:gd name="T19" fmla="*/ 0 60000 65536"/>
                <a:gd name="T20" fmla="*/ 0 60000 65536"/>
                <a:gd name="T21" fmla="*/ 0 w 94"/>
                <a:gd name="T22" fmla="*/ 0 h 44"/>
                <a:gd name="T23" fmla="*/ 94 w 9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44">
                  <a:moveTo>
                    <a:pt x="0" y="22"/>
                  </a:moveTo>
                  <a:lnTo>
                    <a:pt x="19" y="0"/>
                  </a:lnTo>
                  <a:lnTo>
                    <a:pt x="76" y="0"/>
                  </a:lnTo>
                  <a:lnTo>
                    <a:pt x="94" y="22"/>
                  </a:lnTo>
                  <a:lnTo>
                    <a:pt x="76" y="44"/>
                  </a:lnTo>
                  <a:lnTo>
                    <a:pt x="19" y="44"/>
                  </a:lnTo>
                  <a:lnTo>
                    <a:pt x="0" y="22"/>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57" name="Freeform 202"/>
            <p:cNvSpPr>
              <a:spLocks noEditPoints="1"/>
            </p:cNvSpPr>
            <p:nvPr/>
          </p:nvSpPr>
          <p:spPr bwMode="auto">
            <a:xfrm>
              <a:off x="1205" y="1508"/>
              <a:ext cx="101" cy="50"/>
            </a:xfrm>
            <a:custGeom>
              <a:avLst/>
              <a:gdLst>
                <a:gd name="T0" fmla="*/ 0 w 225"/>
                <a:gd name="T1" fmla="*/ 0 h 112"/>
                <a:gd name="T2" fmla="*/ 0 w 225"/>
                <a:gd name="T3" fmla="*/ 0 h 112"/>
                <a:gd name="T4" fmla="*/ 0 w 225"/>
                <a:gd name="T5" fmla="*/ 0 h 112"/>
                <a:gd name="T6" fmla="*/ 0 w 225"/>
                <a:gd name="T7" fmla="*/ 0 h 112"/>
                <a:gd name="T8" fmla="*/ 0 w 225"/>
                <a:gd name="T9" fmla="*/ 0 h 112"/>
                <a:gd name="T10" fmla="*/ 0 w 225"/>
                <a:gd name="T11" fmla="*/ 0 h 112"/>
                <a:gd name="T12" fmla="*/ 0 w 225"/>
                <a:gd name="T13" fmla="*/ 0 h 112"/>
                <a:gd name="T14" fmla="*/ 0 w 225"/>
                <a:gd name="T15" fmla="*/ 0 h 112"/>
                <a:gd name="T16" fmla="*/ 0 w 225"/>
                <a:gd name="T17" fmla="*/ 0 h 112"/>
                <a:gd name="T18" fmla="*/ 0 w 225"/>
                <a:gd name="T19" fmla="*/ 0 h 112"/>
                <a:gd name="T20" fmla="*/ 0 w 225"/>
                <a:gd name="T21" fmla="*/ 0 h 112"/>
                <a:gd name="T22" fmla="*/ 0 w 225"/>
                <a:gd name="T23" fmla="*/ 0 h 112"/>
                <a:gd name="T24" fmla="*/ 0 w 225"/>
                <a:gd name="T25" fmla="*/ 0 h 112"/>
                <a:gd name="T26" fmla="*/ 0 w 225"/>
                <a:gd name="T27" fmla="*/ 0 h 112"/>
                <a:gd name="T28" fmla="*/ 0 w 225"/>
                <a:gd name="T29" fmla="*/ 0 h 112"/>
                <a:gd name="T30" fmla="*/ 0 w 225"/>
                <a:gd name="T31" fmla="*/ 0 h 112"/>
                <a:gd name="T32" fmla="*/ 0 w 225"/>
                <a:gd name="T33" fmla="*/ 0 h 112"/>
                <a:gd name="T34" fmla="*/ 0 w 225"/>
                <a:gd name="T35" fmla="*/ 0 h 112"/>
                <a:gd name="T36" fmla="*/ 0 w 225"/>
                <a:gd name="T37" fmla="*/ 0 h 112"/>
                <a:gd name="T38" fmla="*/ 0 w 225"/>
                <a:gd name="T39" fmla="*/ 0 h 112"/>
                <a:gd name="T40" fmla="*/ 0 w 225"/>
                <a:gd name="T41" fmla="*/ 0 h 112"/>
                <a:gd name="T42" fmla="*/ 0 w 225"/>
                <a:gd name="T43" fmla="*/ 0 h 112"/>
                <a:gd name="T44" fmla="*/ 0 w 225"/>
                <a:gd name="T45" fmla="*/ 0 h 112"/>
                <a:gd name="T46" fmla="*/ 0 w 225"/>
                <a:gd name="T47" fmla="*/ 0 h 112"/>
                <a:gd name="T48" fmla="*/ 0 w 225"/>
                <a:gd name="T49" fmla="*/ 0 h 112"/>
                <a:gd name="T50" fmla="*/ 0 w 225"/>
                <a:gd name="T51" fmla="*/ 0 h 1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5"/>
                <a:gd name="T79" fmla="*/ 0 h 112"/>
                <a:gd name="T80" fmla="*/ 225 w 225"/>
                <a:gd name="T81" fmla="*/ 112 h 1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5" h="112">
                  <a:moveTo>
                    <a:pt x="2" y="62"/>
                  </a:moveTo>
                  <a:cubicBezTo>
                    <a:pt x="0" y="59"/>
                    <a:pt x="0" y="54"/>
                    <a:pt x="2" y="51"/>
                  </a:cubicBezTo>
                  <a:lnTo>
                    <a:pt x="44" y="3"/>
                  </a:lnTo>
                  <a:cubicBezTo>
                    <a:pt x="46" y="1"/>
                    <a:pt x="48" y="0"/>
                    <a:pt x="50" y="0"/>
                  </a:cubicBezTo>
                  <a:lnTo>
                    <a:pt x="175" y="0"/>
                  </a:lnTo>
                  <a:cubicBezTo>
                    <a:pt x="177" y="0"/>
                    <a:pt x="179" y="1"/>
                    <a:pt x="181" y="3"/>
                  </a:cubicBezTo>
                  <a:lnTo>
                    <a:pt x="223" y="51"/>
                  </a:lnTo>
                  <a:cubicBezTo>
                    <a:pt x="225" y="54"/>
                    <a:pt x="225" y="59"/>
                    <a:pt x="223" y="62"/>
                  </a:cubicBezTo>
                  <a:lnTo>
                    <a:pt x="181" y="110"/>
                  </a:lnTo>
                  <a:cubicBezTo>
                    <a:pt x="179" y="111"/>
                    <a:pt x="177" y="112"/>
                    <a:pt x="175" y="112"/>
                  </a:cubicBezTo>
                  <a:lnTo>
                    <a:pt x="50" y="112"/>
                  </a:lnTo>
                  <a:cubicBezTo>
                    <a:pt x="48" y="112"/>
                    <a:pt x="46" y="111"/>
                    <a:pt x="44" y="110"/>
                  </a:cubicBezTo>
                  <a:lnTo>
                    <a:pt x="2" y="62"/>
                  </a:lnTo>
                  <a:close/>
                  <a:moveTo>
                    <a:pt x="56" y="99"/>
                  </a:moveTo>
                  <a:lnTo>
                    <a:pt x="50" y="96"/>
                  </a:lnTo>
                  <a:lnTo>
                    <a:pt x="175" y="96"/>
                  </a:lnTo>
                  <a:lnTo>
                    <a:pt x="169" y="99"/>
                  </a:lnTo>
                  <a:lnTo>
                    <a:pt x="210" y="51"/>
                  </a:lnTo>
                  <a:lnTo>
                    <a:pt x="210" y="62"/>
                  </a:lnTo>
                  <a:lnTo>
                    <a:pt x="169" y="14"/>
                  </a:lnTo>
                  <a:lnTo>
                    <a:pt x="175" y="16"/>
                  </a:lnTo>
                  <a:lnTo>
                    <a:pt x="50" y="16"/>
                  </a:lnTo>
                  <a:lnTo>
                    <a:pt x="56" y="14"/>
                  </a:lnTo>
                  <a:lnTo>
                    <a:pt x="15" y="62"/>
                  </a:lnTo>
                  <a:lnTo>
                    <a:pt x="15" y="51"/>
                  </a:lnTo>
                  <a:lnTo>
                    <a:pt x="56" y="99"/>
                  </a:lnTo>
                  <a:close/>
                </a:path>
              </a:pathLst>
            </a:custGeom>
            <a:solidFill>
              <a:srgbClr val="000000"/>
            </a:solidFill>
            <a:ln w="0">
              <a:solidFill>
                <a:srgbClr val="000000"/>
              </a:solidFill>
              <a:round/>
              <a:headEnd/>
              <a:tailEnd/>
            </a:ln>
          </p:spPr>
          <p:txBody>
            <a:bodyPr/>
            <a:lstStyle/>
            <a:p>
              <a:endParaRPr lang="ru-RU"/>
            </a:p>
          </p:txBody>
        </p:sp>
        <p:sp>
          <p:nvSpPr>
            <p:cNvPr id="28758" name="Freeform 203"/>
            <p:cNvSpPr>
              <a:spLocks/>
            </p:cNvSpPr>
            <p:nvPr/>
          </p:nvSpPr>
          <p:spPr bwMode="auto">
            <a:xfrm>
              <a:off x="1313" y="1759"/>
              <a:ext cx="69" cy="67"/>
            </a:xfrm>
            <a:custGeom>
              <a:avLst/>
              <a:gdLst>
                <a:gd name="T0" fmla="*/ 12 w 69"/>
                <a:gd name="T1" fmla="*/ 5 h 67"/>
                <a:gd name="T2" fmla="*/ 42 w 69"/>
                <a:gd name="T3" fmla="*/ 0 h 67"/>
                <a:gd name="T4" fmla="*/ 69 w 69"/>
                <a:gd name="T5" fmla="*/ 33 h 67"/>
                <a:gd name="T6" fmla="*/ 57 w 69"/>
                <a:gd name="T7" fmla="*/ 62 h 67"/>
                <a:gd name="T8" fmla="*/ 27 w 69"/>
                <a:gd name="T9" fmla="*/ 67 h 67"/>
                <a:gd name="T10" fmla="*/ 0 w 69"/>
                <a:gd name="T11" fmla="*/ 34 h 67"/>
                <a:gd name="T12" fmla="*/ 12 w 69"/>
                <a:gd name="T13" fmla="*/ 5 h 67"/>
                <a:gd name="T14" fmla="*/ 0 60000 65536"/>
                <a:gd name="T15" fmla="*/ 0 60000 65536"/>
                <a:gd name="T16" fmla="*/ 0 60000 65536"/>
                <a:gd name="T17" fmla="*/ 0 60000 65536"/>
                <a:gd name="T18" fmla="*/ 0 60000 65536"/>
                <a:gd name="T19" fmla="*/ 0 60000 65536"/>
                <a:gd name="T20" fmla="*/ 0 60000 65536"/>
                <a:gd name="T21" fmla="*/ 0 w 69"/>
                <a:gd name="T22" fmla="*/ 0 h 67"/>
                <a:gd name="T23" fmla="*/ 69 w 69"/>
                <a:gd name="T24" fmla="*/ 67 h 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7">
                  <a:moveTo>
                    <a:pt x="12" y="5"/>
                  </a:moveTo>
                  <a:lnTo>
                    <a:pt x="42" y="0"/>
                  </a:lnTo>
                  <a:lnTo>
                    <a:pt x="69" y="33"/>
                  </a:lnTo>
                  <a:lnTo>
                    <a:pt x="57" y="62"/>
                  </a:lnTo>
                  <a:lnTo>
                    <a:pt x="27" y="67"/>
                  </a:lnTo>
                  <a:lnTo>
                    <a:pt x="0" y="34"/>
                  </a:lnTo>
                  <a:lnTo>
                    <a:pt x="12" y="5"/>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59" name="Freeform 204"/>
            <p:cNvSpPr>
              <a:spLocks noEditPoints="1"/>
            </p:cNvSpPr>
            <p:nvPr/>
          </p:nvSpPr>
          <p:spPr bwMode="auto">
            <a:xfrm>
              <a:off x="1309" y="1755"/>
              <a:ext cx="77" cy="75"/>
            </a:xfrm>
            <a:custGeom>
              <a:avLst/>
              <a:gdLst>
                <a:gd name="T0" fmla="*/ 0 w 171"/>
                <a:gd name="T1" fmla="*/ 0 h 167"/>
                <a:gd name="T2" fmla="*/ 0 w 171"/>
                <a:gd name="T3" fmla="*/ 0 h 167"/>
                <a:gd name="T4" fmla="*/ 0 w 171"/>
                <a:gd name="T5" fmla="*/ 0 h 167"/>
                <a:gd name="T6" fmla="*/ 0 w 171"/>
                <a:gd name="T7" fmla="*/ 0 h 167"/>
                <a:gd name="T8" fmla="*/ 0 w 171"/>
                <a:gd name="T9" fmla="*/ 0 h 167"/>
                <a:gd name="T10" fmla="*/ 0 w 171"/>
                <a:gd name="T11" fmla="*/ 0 h 167"/>
                <a:gd name="T12" fmla="*/ 0 w 171"/>
                <a:gd name="T13" fmla="*/ 0 h 167"/>
                <a:gd name="T14" fmla="*/ 0 w 171"/>
                <a:gd name="T15" fmla="*/ 0 h 167"/>
                <a:gd name="T16" fmla="*/ 0 w 171"/>
                <a:gd name="T17" fmla="*/ 0 h 167"/>
                <a:gd name="T18" fmla="*/ 0 w 171"/>
                <a:gd name="T19" fmla="*/ 0 h 167"/>
                <a:gd name="T20" fmla="*/ 0 w 171"/>
                <a:gd name="T21" fmla="*/ 0 h 167"/>
                <a:gd name="T22" fmla="*/ 0 w 171"/>
                <a:gd name="T23" fmla="*/ 0 h 167"/>
                <a:gd name="T24" fmla="*/ 0 w 171"/>
                <a:gd name="T25" fmla="*/ 0 h 167"/>
                <a:gd name="T26" fmla="*/ 0 w 171"/>
                <a:gd name="T27" fmla="*/ 0 h 167"/>
                <a:gd name="T28" fmla="*/ 0 w 171"/>
                <a:gd name="T29" fmla="*/ 0 h 167"/>
                <a:gd name="T30" fmla="*/ 0 w 171"/>
                <a:gd name="T31" fmla="*/ 0 h 167"/>
                <a:gd name="T32" fmla="*/ 0 w 171"/>
                <a:gd name="T33" fmla="*/ 0 h 167"/>
                <a:gd name="T34" fmla="*/ 0 w 171"/>
                <a:gd name="T35" fmla="*/ 0 h 167"/>
                <a:gd name="T36" fmla="*/ 0 w 171"/>
                <a:gd name="T37" fmla="*/ 0 h 167"/>
                <a:gd name="T38" fmla="*/ 0 w 171"/>
                <a:gd name="T39" fmla="*/ 0 h 167"/>
                <a:gd name="T40" fmla="*/ 0 w 171"/>
                <a:gd name="T41" fmla="*/ 0 h 167"/>
                <a:gd name="T42" fmla="*/ 0 w 171"/>
                <a:gd name="T43" fmla="*/ 0 h 167"/>
                <a:gd name="T44" fmla="*/ 0 w 171"/>
                <a:gd name="T45" fmla="*/ 0 h 167"/>
                <a:gd name="T46" fmla="*/ 0 w 171"/>
                <a:gd name="T47" fmla="*/ 0 h 167"/>
                <a:gd name="T48" fmla="*/ 0 w 171"/>
                <a:gd name="T49" fmla="*/ 0 h 167"/>
                <a:gd name="T50" fmla="*/ 0 w 171"/>
                <a:gd name="T51" fmla="*/ 0 h 1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1"/>
                <a:gd name="T79" fmla="*/ 0 h 167"/>
                <a:gd name="T80" fmla="*/ 171 w 171"/>
                <a:gd name="T81" fmla="*/ 167 h 16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1" h="167">
                  <a:moveTo>
                    <a:pt x="28" y="18"/>
                  </a:moveTo>
                  <a:cubicBezTo>
                    <a:pt x="29" y="16"/>
                    <a:pt x="31" y="14"/>
                    <a:pt x="34" y="14"/>
                  </a:cubicBezTo>
                  <a:lnTo>
                    <a:pt x="101" y="1"/>
                  </a:lnTo>
                  <a:cubicBezTo>
                    <a:pt x="103" y="0"/>
                    <a:pt x="106" y="1"/>
                    <a:pt x="108" y="4"/>
                  </a:cubicBezTo>
                  <a:lnTo>
                    <a:pt x="169" y="78"/>
                  </a:lnTo>
                  <a:cubicBezTo>
                    <a:pt x="170" y="81"/>
                    <a:pt x="171" y="84"/>
                    <a:pt x="170" y="87"/>
                  </a:cubicBezTo>
                  <a:lnTo>
                    <a:pt x="143" y="149"/>
                  </a:lnTo>
                  <a:cubicBezTo>
                    <a:pt x="142" y="152"/>
                    <a:pt x="140" y="153"/>
                    <a:pt x="137" y="154"/>
                  </a:cubicBezTo>
                  <a:lnTo>
                    <a:pt x="70" y="167"/>
                  </a:lnTo>
                  <a:cubicBezTo>
                    <a:pt x="68" y="167"/>
                    <a:pt x="65" y="166"/>
                    <a:pt x="63" y="164"/>
                  </a:cubicBezTo>
                  <a:lnTo>
                    <a:pt x="2" y="89"/>
                  </a:lnTo>
                  <a:cubicBezTo>
                    <a:pt x="1" y="87"/>
                    <a:pt x="0" y="84"/>
                    <a:pt x="1" y="81"/>
                  </a:cubicBezTo>
                  <a:lnTo>
                    <a:pt x="28" y="18"/>
                  </a:lnTo>
                  <a:close/>
                  <a:moveTo>
                    <a:pt x="16" y="87"/>
                  </a:moveTo>
                  <a:lnTo>
                    <a:pt x="15" y="79"/>
                  </a:lnTo>
                  <a:lnTo>
                    <a:pt x="75" y="154"/>
                  </a:lnTo>
                  <a:lnTo>
                    <a:pt x="67" y="151"/>
                  </a:lnTo>
                  <a:lnTo>
                    <a:pt x="134" y="138"/>
                  </a:lnTo>
                  <a:lnTo>
                    <a:pt x="128" y="143"/>
                  </a:lnTo>
                  <a:lnTo>
                    <a:pt x="155" y="80"/>
                  </a:lnTo>
                  <a:lnTo>
                    <a:pt x="156" y="88"/>
                  </a:lnTo>
                  <a:lnTo>
                    <a:pt x="96" y="14"/>
                  </a:lnTo>
                  <a:lnTo>
                    <a:pt x="104" y="17"/>
                  </a:lnTo>
                  <a:lnTo>
                    <a:pt x="37" y="29"/>
                  </a:lnTo>
                  <a:lnTo>
                    <a:pt x="43" y="25"/>
                  </a:lnTo>
                  <a:lnTo>
                    <a:pt x="16" y="87"/>
                  </a:lnTo>
                  <a:close/>
                </a:path>
              </a:pathLst>
            </a:custGeom>
            <a:solidFill>
              <a:srgbClr val="000000"/>
            </a:solidFill>
            <a:ln w="0">
              <a:solidFill>
                <a:srgbClr val="000000"/>
              </a:solidFill>
              <a:round/>
              <a:headEnd/>
              <a:tailEnd/>
            </a:ln>
          </p:spPr>
          <p:txBody>
            <a:bodyPr/>
            <a:lstStyle/>
            <a:p>
              <a:endParaRPr lang="ru-RU"/>
            </a:p>
          </p:txBody>
        </p:sp>
        <p:sp>
          <p:nvSpPr>
            <p:cNvPr id="28760" name="Freeform 205"/>
            <p:cNvSpPr>
              <a:spLocks/>
            </p:cNvSpPr>
            <p:nvPr/>
          </p:nvSpPr>
          <p:spPr bwMode="auto">
            <a:xfrm>
              <a:off x="1455" y="1897"/>
              <a:ext cx="119" cy="97"/>
            </a:xfrm>
            <a:custGeom>
              <a:avLst/>
              <a:gdLst>
                <a:gd name="T0" fmla="*/ 0 w 119"/>
                <a:gd name="T1" fmla="*/ 12 h 97"/>
                <a:gd name="T2" fmla="*/ 40 w 119"/>
                <a:gd name="T3" fmla="*/ 0 h 97"/>
                <a:gd name="T4" fmla="*/ 111 w 119"/>
                <a:gd name="T5" fmla="*/ 44 h 97"/>
                <a:gd name="T6" fmla="*/ 119 w 119"/>
                <a:gd name="T7" fmla="*/ 85 h 97"/>
                <a:gd name="T8" fmla="*/ 79 w 119"/>
                <a:gd name="T9" fmla="*/ 97 h 97"/>
                <a:gd name="T10" fmla="*/ 7 w 119"/>
                <a:gd name="T11" fmla="*/ 53 h 97"/>
                <a:gd name="T12" fmla="*/ 0 w 119"/>
                <a:gd name="T13" fmla="*/ 12 h 97"/>
                <a:gd name="T14" fmla="*/ 0 60000 65536"/>
                <a:gd name="T15" fmla="*/ 0 60000 65536"/>
                <a:gd name="T16" fmla="*/ 0 60000 65536"/>
                <a:gd name="T17" fmla="*/ 0 60000 65536"/>
                <a:gd name="T18" fmla="*/ 0 60000 65536"/>
                <a:gd name="T19" fmla="*/ 0 60000 65536"/>
                <a:gd name="T20" fmla="*/ 0 60000 65536"/>
                <a:gd name="T21" fmla="*/ 0 w 119"/>
                <a:gd name="T22" fmla="*/ 0 h 97"/>
                <a:gd name="T23" fmla="*/ 119 w 119"/>
                <a:gd name="T24" fmla="*/ 97 h 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9" h="97">
                  <a:moveTo>
                    <a:pt x="0" y="12"/>
                  </a:moveTo>
                  <a:lnTo>
                    <a:pt x="40" y="0"/>
                  </a:lnTo>
                  <a:lnTo>
                    <a:pt x="111" y="44"/>
                  </a:lnTo>
                  <a:lnTo>
                    <a:pt x="119" y="85"/>
                  </a:lnTo>
                  <a:lnTo>
                    <a:pt x="79" y="97"/>
                  </a:lnTo>
                  <a:lnTo>
                    <a:pt x="7" y="53"/>
                  </a:lnTo>
                  <a:lnTo>
                    <a:pt x="0" y="12"/>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61" name="Freeform 206"/>
            <p:cNvSpPr>
              <a:spLocks noEditPoints="1"/>
            </p:cNvSpPr>
            <p:nvPr/>
          </p:nvSpPr>
          <p:spPr bwMode="auto">
            <a:xfrm>
              <a:off x="1451" y="1893"/>
              <a:ext cx="127" cy="105"/>
            </a:xfrm>
            <a:custGeom>
              <a:avLst/>
              <a:gdLst>
                <a:gd name="T0" fmla="*/ 0 w 281"/>
                <a:gd name="T1" fmla="*/ 0 h 231"/>
                <a:gd name="T2" fmla="*/ 0 w 281"/>
                <a:gd name="T3" fmla="*/ 0 h 231"/>
                <a:gd name="T4" fmla="*/ 0 w 281"/>
                <a:gd name="T5" fmla="*/ 0 h 231"/>
                <a:gd name="T6" fmla="*/ 0 w 281"/>
                <a:gd name="T7" fmla="*/ 0 h 231"/>
                <a:gd name="T8" fmla="*/ 0 w 281"/>
                <a:gd name="T9" fmla="*/ 0 h 231"/>
                <a:gd name="T10" fmla="*/ 0 w 281"/>
                <a:gd name="T11" fmla="*/ 0 h 231"/>
                <a:gd name="T12" fmla="*/ 0 w 281"/>
                <a:gd name="T13" fmla="*/ 0 h 231"/>
                <a:gd name="T14" fmla="*/ 0 w 281"/>
                <a:gd name="T15" fmla="*/ 0 h 231"/>
                <a:gd name="T16" fmla="*/ 0 w 281"/>
                <a:gd name="T17" fmla="*/ 0 h 231"/>
                <a:gd name="T18" fmla="*/ 0 w 281"/>
                <a:gd name="T19" fmla="*/ 0 h 231"/>
                <a:gd name="T20" fmla="*/ 0 w 281"/>
                <a:gd name="T21" fmla="*/ 0 h 231"/>
                <a:gd name="T22" fmla="*/ 0 w 281"/>
                <a:gd name="T23" fmla="*/ 0 h 231"/>
                <a:gd name="T24" fmla="*/ 0 w 281"/>
                <a:gd name="T25" fmla="*/ 0 h 231"/>
                <a:gd name="T26" fmla="*/ 0 w 281"/>
                <a:gd name="T27" fmla="*/ 0 h 231"/>
                <a:gd name="T28" fmla="*/ 0 w 281"/>
                <a:gd name="T29" fmla="*/ 0 h 231"/>
                <a:gd name="T30" fmla="*/ 0 w 281"/>
                <a:gd name="T31" fmla="*/ 0 h 231"/>
                <a:gd name="T32" fmla="*/ 0 w 281"/>
                <a:gd name="T33" fmla="*/ 0 h 231"/>
                <a:gd name="T34" fmla="*/ 0 w 281"/>
                <a:gd name="T35" fmla="*/ 0 h 231"/>
                <a:gd name="T36" fmla="*/ 0 w 281"/>
                <a:gd name="T37" fmla="*/ 0 h 231"/>
                <a:gd name="T38" fmla="*/ 0 w 281"/>
                <a:gd name="T39" fmla="*/ 0 h 231"/>
                <a:gd name="T40" fmla="*/ 0 w 281"/>
                <a:gd name="T41" fmla="*/ 0 h 231"/>
                <a:gd name="T42" fmla="*/ 0 w 281"/>
                <a:gd name="T43" fmla="*/ 0 h 231"/>
                <a:gd name="T44" fmla="*/ 0 w 281"/>
                <a:gd name="T45" fmla="*/ 0 h 231"/>
                <a:gd name="T46" fmla="*/ 0 w 281"/>
                <a:gd name="T47" fmla="*/ 0 h 231"/>
                <a:gd name="T48" fmla="*/ 0 w 281"/>
                <a:gd name="T49" fmla="*/ 0 h 231"/>
                <a:gd name="T50" fmla="*/ 0 w 281"/>
                <a:gd name="T51" fmla="*/ 0 h 2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1"/>
                <a:gd name="T79" fmla="*/ 0 h 231"/>
                <a:gd name="T80" fmla="*/ 281 w 281"/>
                <a:gd name="T81" fmla="*/ 231 h 23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1" h="231">
                  <a:moveTo>
                    <a:pt x="1" y="36"/>
                  </a:moveTo>
                  <a:cubicBezTo>
                    <a:pt x="0" y="32"/>
                    <a:pt x="3" y="28"/>
                    <a:pt x="7" y="27"/>
                  </a:cubicBezTo>
                  <a:lnTo>
                    <a:pt x="96" y="0"/>
                  </a:lnTo>
                  <a:cubicBezTo>
                    <a:pt x="98" y="0"/>
                    <a:pt x="100" y="0"/>
                    <a:pt x="102" y="1"/>
                  </a:cubicBezTo>
                  <a:lnTo>
                    <a:pt x="260" y="98"/>
                  </a:lnTo>
                  <a:cubicBezTo>
                    <a:pt x="262" y="99"/>
                    <a:pt x="264" y="101"/>
                    <a:pt x="264" y="103"/>
                  </a:cubicBezTo>
                  <a:lnTo>
                    <a:pt x="281" y="195"/>
                  </a:lnTo>
                  <a:cubicBezTo>
                    <a:pt x="281" y="199"/>
                    <a:pt x="279" y="203"/>
                    <a:pt x="275" y="204"/>
                  </a:cubicBezTo>
                  <a:lnTo>
                    <a:pt x="186" y="231"/>
                  </a:lnTo>
                  <a:cubicBezTo>
                    <a:pt x="184" y="231"/>
                    <a:pt x="181" y="231"/>
                    <a:pt x="180" y="230"/>
                  </a:cubicBezTo>
                  <a:lnTo>
                    <a:pt x="21" y="133"/>
                  </a:lnTo>
                  <a:cubicBezTo>
                    <a:pt x="19" y="132"/>
                    <a:pt x="18" y="130"/>
                    <a:pt x="18" y="128"/>
                  </a:cubicBezTo>
                  <a:lnTo>
                    <a:pt x="1" y="36"/>
                  </a:lnTo>
                  <a:close/>
                  <a:moveTo>
                    <a:pt x="33" y="125"/>
                  </a:moveTo>
                  <a:lnTo>
                    <a:pt x="30" y="119"/>
                  </a:lnTo>
                  <a:lnTo>
                    <a:pt x="188" y="216"/>
                  </a:lnTo>
                  <a:lnTo>
                    <a:pt x="181" y="215"/>
                  </a:lnTo>
                  <a:lnTo>
                    <a:pt x="270" y="189"/>
                  </a:lnTo>
                  <a:lnTo>
                    <a:pt x="265" y="198"/>
                  </a:lnTo>
                  <a:lnTo>
                    <a:pt x="248" y="106"/>
                  </a:lnTo>
                  <a:lnTo>
                    <a:pt x="252" y="112"/>
                  </a:lnTo>
                  <a:lnTo>
                    <a:pt x="94" y="15"/>
                  </a:lnTo>
                  <a:lnTo>
                    <a:pt x="100" y="16"/>
                  </a:lnTo>
                  <a:lnTo>
                    <a:pt x="11" y="42"/>
                  </a:lnTo>
                  <a:lnTo>
                    <a:pt x="17" y="33"/>
                  </a:lnTo>
                  <a:lnTo>
                    <a:pt x="33" y="125"/>
                  </a:lnTo>
                  <a:close/>
                </a:path>
              </a:pathLst>
            </a:custGeom>
            <a:solidFill>
              <a:srgbClr val="000000"/>
            </a:solidFill>
            <a:ln w="0">
              <a:solidFill>
                <a:srgbClr val="000000"/>
              </a:solidFill>
              <a:round/>
              <a:headEnd/>
              <a:tailEnd/>
            </a:ln>
          </p:spPr>
          <p:txBody>
            <a:bodyPr/>
            <a:lstStyle/>
            <a:p>
              <a:endParaRPr lang="ru-RU"/>
            </a:p>
          </p:txBody>
        </p:sp>
        <p:sp>
          <p:nvSpPr>
            <p:cNvPr id="28762" name="Freeform 207"/>
            <p:cNvSpPr>
              <a:spLocks/>
            </p:cNvSpPr>
            <p:nvPr/>
          </p:nvSpPr>
          <p:spPr bwMode="auto">
            <a:xfrm>
              <a:off x="1347" y="1860"/>
              <a:ext cx="69" cy="68"/>
            </a:xfrm>
            <a:custGeom>
              <a:avLst/>
              <a:gdLst>
                <a:gd name="T0" fmla="*/ 12 w 69"/>
                <a:gd name="T1" fmla="*/ 6 h 68"/>
                <a:gd name="T2" fmla="*/ 42 w 69"/>
                <a:gd name="T3" fmla="*/ 0 h 68"/>
                <a:gd name="T4" fmla="*/ 69 w 69"/>
                <a:gd name="T5" fmla="*/ 33 h 68"/>
                <a:gd name="T6" fmla="*/ 57 w 69"/>
                <a:gd name="T7" fmla="*/ 62 h 68"/>
                <a:gd name="T8" fmla="*/ 27 w 69"/>
                <a:gd name="T9" fmla="*/ 68 h 68"/>
                <a:gd name="T10" fmla="*/ 0 w 69"/>
                <a:gd name="T11" fmla="*/ 34 h 68"/>
                <a:gd name="T12" fmla="*/ 12 w 69"/>
                <a:gd name="T13" fmla="*/ 6 h 68"/>
                <a:gd name="T14" fmla="*/ 0 60000 65536"/>
                <a:gd name="T15" fmla="*/ 0 60000 65536"/>
                <a:gd name="T16" fmla="*/ 0 60000 65536"/>
                <a:gd name="T17" fmla="*/ 0 60000 65536"/>
                <a:gd name="T18" fmla="*/ 0 60000 65536"/>
                <a:gd name="T19" fmla="*/ 0 60000 65536"/>
                <a:gd name="T20" fmla="*/ 0 60000 65536"/>
                <a:gd name="T21" fmla="*/ 0 w 69"/>
                <a:gd name="T22" fmla="*/ 0 h 68"/>
                <a:gd name="T23" fmla="*/ 69 w 69"/>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8">
                  <a:moveTo>
                    <a:pt x="12" y="6"/>
                  </a:moveTo>
                  <a:lnTo>
                    <a:pt x="42" y="0"/>
                  </a:lnTo>
                  <a:lnTo>
                    <a:pt x="69" y="33"/>
                  </a:lnTo>
                  <a:lnTo>
                    <a:pt x="57" y="62"/>
                  </a:lnTo>
                  <a:lnTo>
                    <a:pt x="27" y="68"/>
                  </a:lnTo>
                  <a:lnTo>
                    <a:pt x="0" y="34"/>
                  </a:lnTo>
                  <a:lnTo>
                    <a:pt x="12" y="6"/>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63" name="Freeform 208"/>
            <p:cNvSpPr>
              <a:spLocks noEditPoints="1"/>
            </p:cNvSpPr>
            <p:nvPr/>
          </p:nvSpPr>
          <p:spPr bwMode="auto">
            <a:xfrm>
              <a:off x="1343" y="1856"/>
              <a:ext cx="77" cy="75"/>
            </a:xfrm>
            <a:custGeom>
              <a:avLst/>
              <a:gdLst>
                <a:gd name="T0" fmla="*/ 0 w 170"/>
                <a:gd name="T1" fmla="*/ 0 h 167"/>
                <a:gd name="T2" fmla="*/ 0 w 170"/>
                <a:gd name="T3" fmla="*/ 0 h 167"/>
                <a:gd name="T4" fmla="*/ 0 w 170"/>
                <a:gd name="T5" fmla="*/ 0 h 167"/>
                <a:gd name="T6" fmla="*/ 0 w 170"/>
                <a:gd name="T7" fmla="*/ 0 h 167"/>
                <a:gd name="T8" fmla="*/ 0 w 170"/>
                <a:gd name="T9" fmla="*/ 0 h 167"/>
                <a:gd name="T10" fmla="*/ 0 w 170"/>
                <a:gd name="T11" fmla="*/ 0 h 167"/>
                <a:gd name="T12" fmla="*/ 0 w 170"/>
                <a:gd name="T13" fmla="*/ 0 h 167"/>
                <a:gd name="T14" fmla="*/ 0 w 170"/>
                <a:gd name="T15" fmla="*/ 0 h 167"/>
                <a:gd name="T16" fmla="*/ 0 w 170"/>
                <a:gd name="T17" fmla="*/ 0 h 167"/>
                <a:gd name="T18" fmla="*/ 0 w 170"/>
                <a:gd name="T19" fmla="*/ 0 h 167"/>
                <a:gd name="T20" fmla="*/ 0 w 170"/>
                <a:gd name="T21" fmla="*/ 0 h 167"/>
                <a:gd name="T22" fmla="*/ 0 w 170"/>
                <a:gd name="T23" fmla="*/ 0 h 167"/>
                <a:gd name="T24" fmla="*/ 0 w 170"/>
                <a:gd name="T25" fmla="*/ 0 h 167"/>
                <a:gd name="T26" fmla="*/ 0 w 170"/>
                <a:gd name="T27" fmla="*/ 0 h 167"/>
                <a:gd name="T28" fmla="*/ 0 w 170"/>
                <a:gd name="T29" fmla="*/ 0 h 167"/>
                <a:gd name="T30" fmla="*/ 0 w 170"/>
                <a:gd name="T31" fmla="*/ 0 h 167"/>
                <a:gd name="T32" fmla="*/ 0 w 170"/>
                <a:gd name="T33" fmla="*/ 0 h 167"/>
                <a:gd name="T34" fmla="*/ 0 w 170"/>
                <a:gd name="T35" fmla="*/ 0 h 167"/>
                <a:gd name="T36" fmla="*/ 0 w 170"/>
                <a:gd name="T37" fmla="*/ 0 h 167"/>
                <a:gd name="T38" fmla="*/ 0 w 170"/>
                <a:gd name="T39" fmla="*/ 0 h 167"/>
                <a:gd name="T40" fmla="*/ 0 w 170"/>
                <a:gd name="T41" fmla="*/ 0 h 167"/>
                <a:gd name="T42" fmla="*/ 0 w 170"/>
                <a:gd name="T43" fmla="*/ 0 h 167"/>
                <a:gd name="T44" fmla="*/ 0 w 170"/>
                <a:gd name="T45" fmla="*/ 0 h 167"/>
                <a:gd name="T46" fmla="*/ 0 w 170"/>
                <a:gd name="T47" fmla="*/ 0 h 167"/>
                <a:gd name="T48" fmla="*/ 0 w 170"/>
                <a:gd name="T49" fmla="*/ 0 h 167"/>
                <a:gd name="T50" fmla="*/ 0 w 170"/>
                <a:gd name="T51" fmla="*/ 0 h 1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0"/>
                <a:gd name="T79" fmla="*/ 0 h 167"/>
                <a:gd name="T80" fmla="*/ 170 w 170"/>
                <a:gd name="T81" fmla="*/ 167 h 16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0" h="167">
                  <a:moveTo>
                    <a:pt x="28" y="18"/>
                  </a:moveTo>
                  <a:cubicBezTo>
                    <a:pt x="29" y="16"/>
                    <a:pt x="31" y="14"/>
                    <a:pt x="33" y="14"/>
                  </a:cubicBezTo>
                  <a:lnTo>
                    <a:pt x="100" y="1"/>
                  </a:lnTo>
                  <a:cubicBezTo>
                    <a:pt x="103" y="0"/>
                    <a:pt x="106" y="1"/>
                    <a:pt x="108" y="4"/>
                  </a:cubicBezTo>
                  <a:lnTo>
                    <a:pt x="168" y="78"/>
                  </a:lnTo>
                  <a:cubicBezTo>
                    <a:pt x="170" y="81"/>
                    <a:pt x="170" y="84"/>
                    <a:pt x="169" y="87"/>
                  </a:cubicBezTo>
                  <a:lnTo>
                    <a:pt x="143" y="149"/>
                  </a:lnTo>
                  <a:cubicBezTo>
                    <a:pt x="142" y="152"/>
                    <a:pt x="140" y="153"/>
                    <a:pt x="137" y="154"/>
                  </a:cubicBezTo>
                  <a:lnTo>
                    <a:pt x="70" y="167"/>
                  </a:lnTo>
                  <a:cubicBezTo>
                    <a:pt x="67" y="167"/>
                    <a:pt x="64" y="166"/>
                    <a:pt x="62" y="164"/>
                  </a:cubicBezTo>
                  <a:lnTo>
                    <a:pt x="2" y="89"/>
                  </a:lnTo>
                  <a:cubicBezTo>
                    <a:pt x="0" y="87"/>
                    <a:pt x="0" y="84"/>
                    <a:pt x="1" y="81"/>
                  </a:cubicBezTo>
                  <a:lnTo>
                    <a:pt x="28" y="18"/>
                  </a:lnTo>
                  <a:close/>
                  <a:moveTo>
                    <a:pt x="16" y="87"/>
                  </a:moveTo>
                  <a:lnTo>
                    <a:pt x="15" y="79"/>
                  </a:lnTo>
                  <a:lnTo>
                    <a:pt x="75" y="154"/>
                  </a:lnTo>
                  <a:lnTo>
                    <a:pt x="67" y="151"/>
                  </a:lnTo>
                  <a:lnTo>
                    <a:pt x="134" y="138"/>
                  </a:lnTo>
                  <a:lnTo>
                    <a:pt x="128" y="143"/>
                  </a:lnTo>
                  <a:lnTo>
                    <a:pt x="155" y="80"/>
                  </a:lnTo>
                  <a:lnTo>
                    <a:pt x="156" y="88"/>
                  </a:lnTo>
                  <a:lnTo>
                    <a:pt x="95" y="14"/>
                  </a:lnTo>
                  <a:lnTo>
                    <a:pt x="103" y="17"/>
                  </a:lnTo>
                  <a:lnTo>
                    <a:pt x="36" y="29"/>
                  </a:lnTo>
                  <a:lnTo>
                    <a:pt x="42" y="25"/>
                  </a:lnTo>
                  <a:lnTo>
                    <a:pt x="16" y="87"/>
                  </a:lnTo>
                  <a:close/>
                </a:path>
              </a:pathLst>
            </a:custGeom>
            <a:solidFill>
              <a:srgbClr val="000000"/>
            </a:solidFill>
            <a:ln w="0">
              <a:solidFill>
                <a:srgbClr val="000000"/>
              </a:solidFill>
              <a:round/>
              <a:headEnd/>
              <a:tailEnd/>
            </a:ln>
          </p:spPr>
          <p:txBody>
            <a:bodyPr/>
            <a:lstStyle/>
            <a:p>
              <a:endParaRPr lang="ru-RU"/>
            </a:p>
          </p:txBody>
        </p:sp>
        <p:sp>
          <p:nvSpPr>
            <p:cNvPr id="28764" name="Freeform 209"/>
            <p:cNvSpPr>
              <a:spLocks/>
            </p:cNvSpPr>
            <p:nvPr/>
          </p:nvSpPr>
          <p:spPr bwMode="auto">
            <a:xfrm>
              <a:off x="1380" y="2501"/>
              <a:ext cx="70" cy="68"/>
            </a:xfrm>
            <a:custGeom>
              <a:avLst/>
              <a:gdLst>
                <a:gd name="T0" fmla="*/ 13 w 70"/>
                <a:gd name="T1" fmla="*/ 6 h 68"/>
                <a:gd name="T2" fmla="*/ 42 w 70"/>
                <a:gd name="T3" fmla="*/ 0 h 68"/>
                <a:gd name="T4" fmla="*/ 70 w 70"/>
                <a:gd name="T5" fmla="*/ 34 h 68"/>
                <a:gd name="T6" fmla="*/ 58 w 70"/>
                <a:gd name="T7" fmla="*/ 63 h 68"/>
                <a:gd name="T8" fmla="*/ 27 w 70"/>
                <a:gd name="T9" fmla="*/ 68 h 68"/>
                <a:gd name="T10" fmla="*/ 0 w 70"/>
                <a:gd name="T11" fmla="*/ 34 h 68"/>
                <a:gd name="T12" fmla="*/ 13 w 70"/>
                <a:gd name="T13" fmla="*/ 6 h 68"/>
                <a:gd name="T14" fmla="*/ 0 60000 65536"/>
                <a:gd name="T15" fmla="*/ 0 60000 65536"/>
                <a:gd name="T16" fmla="*/ 0 60000 65536"/>
                <a:gd name="T17" fmla="*/ 0 60000 65536"/>
                <a:gd name="T18" fmla="*/ 0 60000 65536"/>
                <a:gd name="T19" fmla="*/ 0 60000 65536"/>
                <a:gd name="T20" fmla="*/ 0 60000 65536"/>
                <a:gd name="T21" fmla="*/ 0 w 70"/>
                <a:gd name="T22" fmla="*/ 0 h 68"/>
                <a:gd name="T23" fmla="*/ 70 w 70"/>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68">
                  <a:moveTo>
                    <a:pt x="13" y="6"/>
                  </a:moveTo>
                  <a:lnTo>
                    <a:pt x="42" y="0"/>
                  </a:lnTo>
                  <a:lnTo>
                    <a:pt x="70" y="34"/>
                  </a:lnTo>
                  <a:lnTo>
                    <a:pt x="58" y="63"/>
                  </a:lnTo>
                  <a:lnTo>
                    <a:pt x="27" y="68"/>
                  </a:lnTo>
                  <a:lnTo>
                    <a:pt x="0" y="34"/>
                  </a:lnTo>
                  <a:lnTo>
                    <a:pt x="13" y="6"/>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65" name="Freeform 210"/>
            <p:cNvSpPr>
              <a:spLocks noEditPoints="1"/>
            </p:cNvSpPr>
            <p:nvPr/>
          </p:nvSpPr>
          <p:spPr bwMode="auto">
            <a:xfrm>
              <a:off x="1376" y="2498"/>
              <a:ext cx="78" cy="75"/>
            </a:xfrm>
            <a:custGeom>
              <a:avLst/>
              <a:gdLst>
                <a:gd name="T0" fmla="*/ 0 w 171"/>
                <a:gd name="T1" fmla="*/ 0 h 167"/>
                <a:gd name="T2" fmla="*/ 0 w 171"/>
                <a:gd name="T3" fmla="*/ 0 h 167"/>
                <a:gd name="T4" fmla="*/ 0 w 171"/>
                <a:gd name="T5" fmla="*/ 0 h 167"/>
                <a:gd name="T6" fmla="*/ 0 w 171"/>
                <a:gd name="T7" fmla="*/ 0 h 167"/>
                <a:gd name="T8" fmla="*/ 0 w 171"/>
                <a:gd name="T9" fmla="*/ 0 h 167"/>
                <a:gd name="T10" fmla="*/ 0 w 171"/>
                <a:gd name="T11" fmla="*/ 0 h 167"/>
                <a:gd name="T12" fmla="*/ 0 w 171"/>
                <a:gd name="T13" fmla="*/ 0 h 167"/>
                <a:gd name="T14" fmla="*/ 0 w 171"/>
                <a:gd name="T15" fmla="*/ 0 h 167"/>
                <a:gd name="T16" fmla="*/ 0 w 171"/>
                <a:gd name="T17" fmla="*/ 0 h 167"/>
                <a:gd name="T18" fmla="*/ 0 w 171"/>
                <a:gd name="T19" fmla="*/ 0 h 167"/>
                <a:gd name="T20" fmla="*/ 0 w 171"/>
                <a:gd name="T21" fmla="*/ 0 h 167"/>
                <a:gd name="T22" fmla="*/ 0 w 171"/>
                <a:gd name="T23" fmla="*/ 0 h 167"/>
                <a:gd name="T24" fmla="*/ 0 w 171"/>
                <a:gd name="T25" fmla="*/ 0 h 167"/>
                <a:gd name="T26" fmla="*/ 0 w 171"/>
                <a:gd name="T27" fmla="*/ 0 h 167"/>
                <a:gd name="T28" fmla="*/ 0 w 171"/>
                <a:gd name="T29" fmla="*/ 0 h 167"/>
                <a:gd name="T30" fmla="*/ 0 w 171"/>
                <a:gd name="T31" fmla="*/ 0 h 167"/>
                <a:gd name="T32" fmla="*/ 0 w 171"/>
                <a:gd name="T33" fmla="*/ 0 h 167"/>
                <a:gd name="T34" fmla="*/ 0 w 171"/>
                <a:gd name="T35" fmla="*/ 0 h 167"/>
                <a:gd name="T36" fmla="*/ 0 w 171"/>
                <a:gd name="T37" fmla="*/ 0 h 167"/>
                <a:gd name="T38" fmla="*/ 0 w 171"/>
                <a:gd name="T39" fmla="*/ 0 h 167"/>
                <a:gd name="T40" fmla="*/ 0 w 171"/>
                <a:gd name="T41" fmla="*/ 0 h 167"/>
                <a:gd name="T42" fmla="*/ 0 w 171"/>
                <a:gd name="T43" fmla="*/ 0 h 167"/>
                <a:gd name="T44" fmla="*/ 0 w 171"/>
                <a:gd name="T45" fmla="*/ 0 h 167"/>
                <a:gd name="T46" fmla="*/ 0 w 171"/>
                <a:gd name="T47" fmla="*/ 0 h 167"/>
                <a:gd name="T48" fmla="*/ 0 w 171"/>
                <a:gd name="T49" fmla="*/ 0 h 167"/>
                <a:gd name="T50" fmla="*/ 0 w 171"/>
                <a:gd name="T51" fmla="*/ 0 h 1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1"/>
                <a:gd name="T79" fmla="*/ 0 h 167"/>
                <a:gd name="T80" fmla="*/ 171 w 171"/>
                <a:gd name="T81" fmla="*/ 167 h 16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1" h="167">
                  <a:moveTo>
                    <a:pt x="28" y="18"/>
                  </a:moveTo>
                  <a:cubicBezTo>
                    <a:pt x="29" y="16"/>
                    <a:pt x="31" y="14"/>
                    <a:pt x="34" y="13"/>
                  </a:cubicBezTo>
                  <a:lnTo>
                    <a:pt x="101" y="1"/>
                  </a:lnTo>
                  <a:cubicBezTo>
                    <a:pt x="104" y="0"/>
                    <a:pt x="107" y="1"/>
                    <a:pt x="109" y="3"/>
                  </a:cubicBezTo>
                  <a:lnTo>
                    <a:pt x="169" y="78"/>
                  </a:lnTo>
                  <a:cubicBezTo>
                    <a:pt x="171" y="80"/>
                    <a:pt x="171" y="84"/>
                    <a:pt x="170" y="86"/>
                  </a:cubicBezTo>
                  <a:lnTo>
                    <a:pt x="143" y="149"/>
                  </a:lnTo>
                  <a:cubicBezTo>
                    <a:pt x="142" y="151"/>
                    <a:pt x="140" y="153"/>
                    <a:pt x="138" y="154"/>
                  </a:cubicBezTo>
                  <a:lnTo>
                    <a:pt x="71" y="166"/>
                  </a:lnTo>
                  <a:cubicBezTo>
                    <a:pt x="68" y="167"/>
                    <a:pt x="65" y="166"/>
                    <a:pt x="63" y="164"/>
                  </a:cubicBezTo>
                  <a:lnTo>
                    <a:pt x="3" y="89"/>
                  </a:lnTo>
                  <a:cubicBezTo>
                    <a:pt x="1" y="87"/>
                    <a:pt x="0" y="83"/>
                    <a:pt x="2" y="81"/>
                  </a:cubicBezTo>
                  <a:lnTo>
                    <a:pt x="28" y="18"/>
                  </a:lnTo>
                  <a:close/>
                  <a:moveTo>
                    <a:pt x="16" y="87"/>
                  </a:moveTo>
                  <a:lnTo>
                    <a:pt x="15" y="79"/>
                  </a:lnTo>
                  <a:lnTo>
                    <a:pt x="75" y="153"/>
                  </a:lnTo>
                  <a:lnTo>
                    <a:pt x="68" y="151"/>
                  </a:lnTo>
                  <a:lnTo>
                    <a:pt x="135" y="138"/>
                  </a:lnTo>
                  <a:lnTo>
                    <a:pt x="129" y="143"/>
                  </a:lnTo>
                  <a:lnTo>
                    <a:pt x="155" y="80"/>
                  </a:lnTo>
                  <a:lnTo>
                    <a:pt x="156" y="88"/>
                  </a:lnTo>
                  <a:lnTo>
                    <a:pt x="96" y="13"/>
                  </a:lnTo>
                  <a:lnTo>
                    <a:pt x="104" y="16"/>
                  </a:lnTo>
                  <a:lnTo>
                    <a:pt x="37" y="29"/>
                  </a:lnTo>
                  <a:lnTo>
                    <a:pt x="43" y="24"/>
                  </a:lnTo>
                  <a:lnTo>
                    <a:pt x="16" y="87"/>
                  </a:lnTo>
                  <a:close/>
                </a:path>
              </a:pathLst>
            </a:custGeom>
            <a:solidFill>
              <a:srgbClr val="000000"/>
            </a:solidFill>
            <a:ln w="0">
              <a:solidFill>
                <a:srgbClr val="000000"/>
              </a:solidFill>
              <a:round/>
              <a:headEnd/>
              <a:tailEnd/>
            </a:ln>
          </p:spPr>
          <p:txBody>
            <a:bodyPr/>
            <a:lstStyle/>
            <a:p>
              <a:endParaRPr lang="ru-RU"/>
            </a:p>
          </p:txBody>
        </p:sp>
        <p:sp>
          <p:nvSpPr>
            <p:cNvPr id="28766" name="Freeform 211"/>
            <p:cNvSpPr>
              <a:spLocks/>
            </p:cNvSpPr>
            <p:nvPr/>
          </p:nvSpPr>
          <p:spPr bwMode="auto">
            <a:xfrm>
              <a:off x="1279" y="2400"/>
              <a:ext cx="70" cy="68"/>
            </a:xfrm>
            <a:custGeom>
              <a:avLst/>
              <a:gdLst>
                <a:gd name="T0" fmla="*/ 12 w 70"/>
                <a:gd name="T1" fmla="*/ 6 h 68"/>
                <a:gd name="T2" fmla="*/ 42 w 70"/>
                <a:gd name="T3" fmla="*/ 0 h 68"/>
                <a:gd name="T4" fmla="*/ 70 w 70"/>
                <a:gd name="T5" fmla="*/ 34 h 68"/>
                <a:gd name="T6" fmla="*/ 58 w 70"/>
                <a:gd name="T7" fmla="*/ 62 h 68"/>
                <a:gd name="T8" fmla="*/ 27 w 70"/>
                <a:gd name="T9" fmla="*/ 68 h 68"/>
                <a:gd name="T10" fmla="*/ 0 w 70"/>
                <a:gd name="T11" fmla="*/ 34 h 68"/>
                <a:gd name="T12" fmla="*/ 12 w 70"/>
                <a:gd name="T13" fmla="*/ 6 h 68"/>
                <a:gd name="T14" fmla="*/ 0 60000 65536"/>
                <a:gd name="T15" fmla="*/ 0 60000 65536"/>
                <a:gd name="T16" fmla="*/ 0 60000 65536"/>
                <a:gd name="T17" fmla="*/ 0 60000 65536"/>
                <a:gd name="T18" fmla="*/ 0 60000 65536"/>
                <a:gd name="T19" fmla="*/ 0 60000 65536"/>
                <a:gd name="T20" fmla="*/ 0 60000 65536"/>
                <a:gd name="T21" fmla="*/ 0 w 70"/>
                <a:gd name="T22" fmla="*/ 0 h 68"/>
                <a:gd name="T23" fmla="*/ 70 w 70"/>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 h="68">
                  <a:moveTo>
                    <a:pt x="12" y="6"/>
                  </a:moveTo>
                  <a:lnTo>
                    <a:pt x="42" y="0"/>
                  </a:lnTo>
                  <a:lnTo>
                    <a:pt x="70" y="34"/>
                  </a:lnTo>
                  <a:lnTo>
                    <a:pt x="58" y="62"/>
                  </a:lnTo>
                  <a:lnTo>
                    <a:pt x="27" y="68"/>
                  </a:lnTo>
                  <a:lnTo>
                    <a:pt x="0" y="34"/>
                  </a:lnTo>
                  <a:lnTo>
                    <a:pt x="12" y="6"/>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67" name="Freeform 212"/>
            <p:cNvSpPr>
              <a:spLocks noEditPoints="1"/>
            </p:cNvSpPr>
            <p:nvPr/>
          </p:nvSpPr>
          <p:spPr bwMode="auto">
            <a:xfrm>
              <a:off x="1275" y="2396"/>
              <a:ext cx="77" cy="76"/>
            </a:xfrm>
            <a:custGeom>
              <a:avLst/>
              <a:gdLst>
                <a:gd name="T0" fmla="*/ 0 w 171"/>
                <a:gd name="T1" fmla="*/ 0 h 167"/>
                <a:gd name="T2" fmla="*/ 0 w 171"/>
                <a:gd name="T3" fmla="*/ 0 h 167"/>
                <a:gd name="T4" fmla="*/ 0 w 171"/>
                <a:gd name="T5" fmla="*/ 0 h 167"/>
                <a:gd name="T6" fmla="*/ 0 w 171"/>
                <a:gd name="T7" fmla="*/ 0 h 167"/>
                <a:gd name="T8" fmla="*/ 0 w 171"/>
                <a:gd name="T9" fmla="*/ 0 h 167"/>
                <a:gd name="T10" fmla="*/ 0 w 171"/>
                <a:gd name="T11" fmla="*/ 0 h 167"/>
                <a:gd name="T12" fmla="*/ 0 w 171"/>
                <a:gd name="T13" fmla="*/ 0 h 167"/>
                <a:gd name="T14" fmla="*/ 0 w 171"/>
                <a:gd name="T15" fmla="*/ 0 h 167"/>
                <a:gd name="T16" fmla="*/ 0 w 171"/>
                <a:gd name="T17" fmla="*/ 0 h 167"/>
                <a:gd name="T18" fmla="*/ 0 w 171"/>
                <a:gd name="T19" fmla="*/ 0 h 167"/>
                <a:gd name="T20" fmla="*/ 0 w 171"/>
                <a:gd name="T21" fmla="*/ 0 h 167"/>
                <a:gd name="T22" fmla="*/ 0 w 171"/>
                <a:gd name="T23" fmla="*/ 0 h 167"/>
                <a:gd name="T24" fmla="*/ 0 w 171"/>
                <a:gd name="T25" fmla="*/ 0 h 167"/>
                <a:gd name="T26" fmla="*/ 0 w 171"/>
                <a:gd name="T27" fmla="*/ 0 h 167"/>
                <a:gd name="T28" fmla="*/ 0 w 171"/>
                <a:gd name="T29" fmla="*/ 0 h 167"/>
                <a:gd name="T30" fmla="*/ 0 w 171"/>
                <a:gd name="T31" fmla="*/ 0 h 167"/>
                <a:gd name="T32" fmla="*/ 0 w 171"/>
                <a:gd name="T33" fmla="*/ 0 h 167"/>
                <a:gd name="T34" fmla="*/ 0 w 171"/>
                <a:gd name="T35" fmla="*/ 0 h 167"/>
                <a:gd name="T36" fmla="*/ 0 w 171"/>
                <a:gd name="T37" fmla="*/ 0 h 167"/>
                <a:gd name="T38" fmla="*/ 0 w 171"/>
                <a:gd name="T39" fmla="*/ 0 h 167"/>
                <a:gd name="T40" fmla="*/ 0 w 171"/>
                <a:gd name="T41" fmla="*/ 0 h 167"/>
                <a:gd name="T42" fmla="*/ 0 w 171"/>
                <a:gd name="T43" fmla="*/ 0 h 167"/>
                <a:gd name="T44" fmla="*/ 0 w 171"/>
                <a:gd name="T45" fmla="*/ 0 h 167"/>
                <a:gd name="T46" fmla="*/ 0 w 171"/>
                <a:gd name="T47" fmla="*/ 0 h 167"/>
                <a:gd name="T48" fmla="*/ 0 w 171"/>
                <a:gd name="T49" fmla="*/ 0 h 167"/>
                <a:gd name="T50" fmla="*/ 0 w 171"/>
                <a:gd name="T51" fmla="*/ 0 h 1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1"/>
                <a:gd name="T79" fmla="*/ 0 h 167"/>
                <a:gd name="T80" fmla="*/ 171 w 171"/>
                <a:gd name="T81" fmla="*/ 167 h 16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1" h="167">
                  <a:moveTo>
                    <a:pt x="28" y="18"/>
                  </a:moveTo>
                  <a:cubicBezTo>
                    <a:pt x="29" y="16"/>
                    <a:pt x="31" y="14"/>
                    <a:pt x="34" y="13"/>
                  </a:cubicBezTo>
                  <a:lnTo>
                    <a:pt x="101" y="1"/>
                  </a:lnTo>
                  <a:cubicBezTo>
                    <a:pt x="104" y="0"/>
                    <a:pt x="107" y="1"/>
                    <a:pt x="109" y="3"/>
                  </a:cubicBezTo>
                  <a:lnTo>
                    <a:pt x="169" y="78"/>
                  </a:lnTo>
                  <a:cubicBezTo>
                    <a:pt x="171" y="80"/>
                    <a:pt x="171" y="84"/>
                    <a:pt x="170" y="86"/>
                  </a:cubicBezTo>
                  <a:lnTo>
                    <a:pt x="143" y="149"/>
                  </a:lnTo>
                  <a:cubicBezTo>
                    <a:pt x="142" y="151"/>
                    <a:pt x="140" y="153"/>
                    <a:pt x="138" y="154"/>
                  </a:cubicBezTo>
                  <a:lnTo>
                    <a:pt x="71" y="166"/>
                  </a:lnTo>
                  <a:cubicBezTo>
                    <a:pt x="68" y="167"/>
                    <a:pt x="65" y="166"/>
                    <a:pt x="63" y="164"/>
                  </a:cubicBezTo>
                  <a:lnTo>
                    <a:pt x="3" y="89"/>
                  </a:lnTo>
                  <a:cubicBezTo>
                    <a:pt x="1" y="87"/>
                    <a:pt x="0" y="83"/>
                    <a:pt x="2" y="81"/>
                  </a:cubicBezTo>
                  <a:lnTo>
                    <a:pt x="28" y="18"/>
                  </a:lnTo>
                  <a:close/>
                  <a:moveTo>
                    <a:pt x="16" y="87"/>
                  </a:moveTo>
                  <a:lnTo>
                    <a:pt x="15" y="79"/>
                  </a:lnTo>
                  <a:lnTo>
                    <a:pt x="75" y="153"/>
                  </a:lnTo>
                  <a:lnTo>
                    <a:pt x="68" y="151"/>
                  </a:lnTo>
                  <a:lnTo>
                    <a:pt x="135" y="138"/>
                  </a:lnTo>
                  <a:lnTo>
                    <a:pt x="129" y="143"/>
                  </a:lnTo>
                  <a:lnTo>
                    <a:pt x="155" y="80"/>
                  </a:lnTo>
                  <a:lnTo>
                    <a:pt x="156" y="88"/>
                  </a:lnTo>
                  <a:lnTo>
                    <a:pt x="96" y="13"/>
                  </a:lnTo>
                  <a:lnTo>
                    <a:pt x="104" y="16"/>
                  </a:lnTo>
                  <a:lnTo>
                    <a:pt x="37" y="29"/>
                  </a:lnTo>
                  <a:lnTo>
                    <a:pt x="43" y="24"/>
                  </a:lnTo>
                  <a:lnTo>
                    <a:pt x="16" y="87"/>
                  </a:lnTo>
                  <a:close/>
                </a:path>
              </a:pathLst>
            </a:custGeom>
            <a:solidFill>
              <a:srgbClr val="000000"/>
            </a:solidFill>
            <a:ln w="0">
              <a:solidFill>
                <a:srgbClr val="000000"/>
              </a:solidFill>
              <a:round/>
              <a:headEnd/>
              <a:tailEnd/>
            </a:ln>
          </p:spPr>
          <p:txBody>
            <a:bodyPr/>
            <a:lstStyle/>
            <a:p>
              <a:endParaRPr lang="ru-RU"/>
            </a:p>
          </p:txBody>
        </p:sp>
        <p:sp>
          <p:nvSpPr>
            <p:cNvPr id="28768" name="Freeform 213"/>
            <p:cNvSpPr>
              <a:spLocks/>
            </p:cNvSpPr>
            <p:nvPr/>
          </p:nvSpPr>
          <p:spPr bwMode="auto">
            <a:xfrm>
              <a:off x="1389" y="1965"/>
              <a:ext cx="116" cy="99"/>
            </a:xfrm>
            <a:custGeom>
              <a:avLst/>
              <a:gdLst>
                <a:gd name="T0" fmla="*/ 0 w 116"/>
                <a:gd name="T1" fmla="*/ 88 h 99"/>
                <a:gd name="T2" fmla="*/ 6 w 116"/>
                <a:gd name="T3" fmla="*/ 46 h 99"/>
                <a:gd name="T4" fmla="*/ 75 w 116"/>
                <a:gd name="T5" fmla="*/ 0 h 99"/>
                <a:gd name="T6" fmla="*/ 116 w 116"/>
                <a:gd name="T7" fmla="*/ 11 h 99"/>
                <a:gd name="T8" fmla="*/ 110 w 116"/>
                <a:gd name="T9" fmla="*/ 52 h 99"/>
                <a:gd name="T10" fmla="*/ 41 w 116"/>
                <a:gd name="T11" fmla="*/ 99 h 99"/>
                <a:gd name="T12" fmla="*/ 0 w 116"/>
                <a:gd name="T13" fmla="*/ 88 h 99"/>
                <a:gd name="T14" fmla="*/ 0 60000 65536"/>
                <a:gd name="T15" fmla="*/ 0 60000 65536"/>
                <a:gd name="T16" fmla="*/ 0 60000 65536"/>
                <a:gd name="T17" fmla="*/ 0 60000 65536"/>
                <a:gd name="T18" fmla="*/ 0 60000 65536"/>
                <a:gd name="T19" fmla="*/ 0 60000 65536"/>
                <a:gd name="T20" fmla="*/ 0 60000 65536"/>
                <a:gd name="T21" fmla="*/ 0 w 116"/>
                <a:gd name="T22" fmla="*/ 0 h 99"/>
                <a:gd name="T23" fmla="*/ 116 w 116"/>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6" h="99">
                  <a:moveTo>
                    <a:pt x="0" y="88"/>
                  </a:moveTo>
                  <a:lnTo>
                    <a:pt x="6" y="46"/>
                  </a:lnTo>
                  <a:lnTo>
                    <a:pt x="75" y="0"/>
                  </a:lnTo>
                  <a:lnTo>
                    <a:pt x="116" y="11"/>
                  </a:lnTo>
                  <a:lnTo>
                    <a:pt x="110" y="52"/>
                  </a:lnTo>
                  <a:lnTo>
                    <a:pt x="41" y="99"/>
                  </a:lnTo>
                  <a:lnTo>
                    <a:pt x="0" y="88"/>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69" name="Freeform 214"/>
            <p:cNvSpPr>
              <a:spLocks noEditPoints="1"/>
            </p:cNvSpPr>
            <p:nvPr/>
          </p:nvSpPr>
          <p:spPr bwMode="auto">
            <a:xfrm>
              <a:off x="1385" y="1961"/>
              <a:ext cx="124" cy="106"/>
            </a:xfrm>
            <a:custGeom>
              <a:avLst/>
              <a:gdLst>
                <a:gd name="T0" fmla="*/ 0 w 275"/>
                <a:gd name="T1" fmla="*/ 0 h 235"/>
                <a:gd name="T2" fmla="*/ 0 w 275"/>
                <a:gd name="T3" fmla="*/ 0 h 235"/>
                <a:gd name="T4" fmla="*/ 0 w 275"/>
                <a:gd name="T5" fmla="*/ 0 h 235"/>
                <a:gd name="T6" fmla="*/ 0 w 275"/>
                <a:gd name="T7" fmla="*/ 0 h 235"/>
                <a:gd name="T8" fmla="*/ 0 w 275"/>
                <a:gd name="T9" fmla="*/ 0 h 235"/>
                <a:gd name="T10" fmla="*/ 0 w 275"/>
                <a:gd name="T11" fmla="*/ 0 h 235"/>
                <a:gd name="T12" fmla="*/ 0 w 275"/>
                <a:gd name="T13" fmla="*/ 0 h 235"/>
                <a:gd name="T14" fmla="*/ 0 w 275"/>
                <a:gd name="T15" fmla="*/ 0 h 235"/>
                <a:gd name="T16" fmla="*/ 0 w 275"/>
                <a:gd name="T17" fmla="*/ 0 h 235"/>
                <a:gd name="T18" fmla="*/ 0 w 275"/>
                <a:gd name="T19" fmla="*/ 0 h 235"/>
                <a:gd name="T20" fmla="*/ 0 w 275"/>
                <a:gd name="T21" fmla="*/ 0 h 235"/>
                <a:gd name="T22" fmla="*/ 0 w 275"/>
                <a:gd name="T23" fmla="*/ 0 h 235"/>
                <a:gd name="T24" fmla="*/ 0 w 275"/>
                <a:gd name="T25" fmla="*/ 0 h 235"/>
                <a:gd name="T26" fmla="*/ 0 w 275"/>
                <a:gd name="T27" fmla="*/ 0 h 235"/>
                <a:gd name="T28" fmla="*/ 0 w 275"/>
                <a:gd name="T29" fmla="*/ 0 h 235"/>
                <a:gd name="T30" fmla="*/ 0 w 275"/>
                <a:gd name="T31" fmla="*/ 0 h 235"/>
                <a:gd name="T32" fmla="*/ 0 w 275"/>
                <a:gd name="T33" fmla="*/ 0 h 235"/>
                <a:gd name="T34" fmla="*/ 0 w 275"/>
                <a:gd name="T35" fmla="*/ 0 h 235"/>
                <a:gd name="T36" fmla="*/ 0 w 275"/>
                <a:gd name="T37" fmla="*/ 0 h 235"/>
                <a:gd name="T38" fmla="*/ 0 w 275"/>
                <a:gd name="T39" fmla="*/ 0 h 235"/>
                <a:gd name="T40" fmla="*/ 0 w 275"/>
                <a:gd name="T41" fmla="*/ 0 h 235"/>
                <a:gd name="T42" fmla="*/ 0 w 275"/>
                <a:gd name="T43" fmla="*/ 0 h 235"/>
                <a:gd name="T44" fmla="*/ 0 w 275"/>
                <a:gd name="T45" fmla="*/ 0 h 235"/>
                <a:gd name="T46" fmla="*/ 0 w 275"/>
                <a:gd name="T47" fmla="*/ 0 h 235"/>
                <a:gd name="T48" fmla="*/ 0 w 275"/>
                <a:gd name="T49" fmla="*/ 0 h 235"/>
                <a:gd name="T50" fmla="*/ 0 w 275"/>
                <a:gd name="T51" fmla="*/ 0 h 2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5"/>
                <a:gd name="T79" fmla="*/ 0 h 235"/>
                <a:gd name="T80" fmla="*/ 275 w 275"/>
                <a:gd name="T81" fmla="*/ 235 h 2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5" h="235">
                  <a:moveTo>
                    <a:pt x="7" y="211"/>
                  </a:moveTo>
                  <a:cubicBezTo>
                    <a:pt x="3" y="210"/>
                    <a:pt x="0" y="206"/>
                    <a:pt x="1" y="202"/>
                  </a:cubicBezTo>
                  <a:lnTo>
                    <a:pt x="14" y="110"/>
                  </a:lnTo>
                  <a:cubicBezTo>
                    <a:pt x="14" y="108"/>
                    <a:pt x="15" y="106"/>
                    <a:pt x="17" y="105"/>
                  </a:cubicBezTo>
                  <a:lnTo>
                    <a:pt x="172" y="2"/>
                  </a:lnTo>
                  <a:cubicBezTo>
                    <a:pt x="174" y="0"/>
                    <a:pt x="176" y="0"/>
                    <a:pt x="178" y="1"/>
                  </a:cubicBezTo>
                  <a:lnTo>
                    <a:pt x="268" y="24"/>
                  </a:lnTo>
                  <a:cubicBezTo>
                    <a:pt x="272" y="25"/>
                    <a:pt x="275" y="29"/>
                    <a:pt x="274" y="33"/>
                  </a:cubicBezTo>
                  <a:lnTo>
                    <a:pt x="261" y="125"/>
                  </a:lnTo>
                  <a:cubicBezTo>
                    <a:pt x="261" y="127"/>
                    <a:pt x="259" y="129"/>
                    <a:pt x="258" y="130"/>
                  </a:cubicBezTo>
                  <a:lnTo>
                    <a:pt x="103" y="233"/>
                  </a:lnTo>
                  <a:cubicBezTo>
                    <a:pt x="101" y="235"/>
                    <a:pt x="99" y="235"/>
                    <a:pt x="97" y="234"/>
                  </a:cubicBezTo>
                  <a:lnTo>
                    <a:pt x="7" y="211"/>
                  </a:lnTo>
                  <a:close/>
                  <a:moveTo>
                    <a:pt x="101" y="219"/>
                  </a:moveTo>
                  <a:lnTo>
                    <a:pt x="94" y="220"/>
                  </a:lnTo>
                  <a:lnTo>
                    <a:pt x="249" y="117"/>
                  </a:lnTo>
                  <a:lnTo>
                    <a:pt x="245" y="123"/>
                  </a:lnTo>
                  <a:lnTo>
                    <a:pt x="258" y="31"/>
                  </a:lnTo>
                  <a:lnTo>
                    <a:pt x="264" y="39"/>
                  </a:lnTo>
                  <a:lnTo>
                    <a:pt x="174" y="16"/>
                  </a:lnTo>
                  <a:lnTo>
                    <a:pt x="181" y="15"/>
                  </a:lnTo>
                  <a:lnTo>
                    <a:pt x="26" y="118"/>
                  </a:lnTo>
                  <a:lnTo>
                    <a:pt x="30" y="112"/>
                  </a:lnTo>
                  <a:lnTo>
                    <a:pt x="17" y="204"/>
                  </a:lnTo>
                  <a:lnTo>
                    <a:pt x="11" y="196"/>
                  </a:lnTo>
                  <a:lnTo>
                    <a:pt x="101" y="219"/>
                  </a:lnTo>
                  <a:close/>
                </a:path>
              </a:pathLst>
            </a:custGeom>
            <a:solidFill>
              <a:srgbClr val="000000"/>
            </a:solidFill>
            <a:ln w="0">
              <a:solidFill>
                <a:srgbClr val="000000"/>
              </a:solidFill>
              <a:round/>
              <a:headEnd/>
              <a:tailEnd/>
            </a:ln>
          </p:spPr>
          <p:txBody>
            <a:bodyPr/>
            <a:lstStyle/>
            <a:p>
              <a:endParaRPr lang="ru-RU"/>
            </a:p>
          </p:txBody>
        </p:sp>
        <p:sp>
          <p:nvSpPr>
            <p:cNvPr id="28770" name="Freeform 215"/>
            <p:cNvSpPr>
              <a:spLocks/>
            </p:cNvSpPr>
            <p:nvPr/>
          </p:nvSpPr>
          <p:spPr bwMode="auto">
            <a:xfrm>
              <a:off x="1039" y="1650"/>
              <a:ext cx="139" cy="75"/>
            </a:xfrm>
            <a:custGeom>
              <a:avLst/>
              <a:gdLst>
                <a:gd name="T0" fmla="*/ 0 w 139"/>
                <a:gd name="T1" fmla="*/ 27 h 75"/>
                <a:gd name="T2" fmla="*/ 32 w 139"/>
                <a:gd name="T3" fmla="*/ 0 h 75"/>
                <a:gd name="T4" fmla="*/ 116 w 139"/>
                <a:gd name="T5" fmla="*/ 13 h 75"/>
                <a:gd name="T6" fmla="*/ 139 w 139"/>
                <a:gd name="T7" fmla="*/ 48 h 75"/>
                <a:gd name="T8" fmla="*/ 106 w 139"/>
                <a:gd name="T9" fmla="*/ 75 h 75"/>
                <a:gd name="T10" fmla="*/ 23 w 139"/>
                <a:gd name="T11" fmla="*/ 62 h 75"/>
                <a:gd name="T12" fmla="*/ 0 w 139"/>
                <a:gd name="T13" fmla="*/ 27 h 75"/>
                <a:gd name="T14" fmla="*/ 0 60000 65536"/>
                <a:gd name="T15" fmla="*/ 0 60000 65536"/>
                <a:gd name="T16" fmla="*/ 0 60000 65536"/>
                <a:gd name="T17" fmla="*/ 0 60000 65536"/>
                <a:gd name="T18" fmla="*/ 0 60000 65536"/>
                <a:gd name="T19" fmla="*/ 0 60000 65536"/>
                <a:gd name="T20" fmla="*/ 0 60000 65536"/>
                <a:gd name="T21" fmla="*/ 0 w 139"/>
                <a:gd name="T22" fmla="*/ 0 h 75"/>
                <a:gd name="T23" fmla="*/ 139 w 139"/>
                <a:gd name="T24" fmla="*/ 75 h 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9" h="75">
                  <a:moveTo>
                    <a:pt x="0" y="27"/>
                  </a:moveTo>
                  <a:lnTo>
                    <a:pt x="32" y="0"/>
                  </a:lnTo>
                  <a:lnTo>
                    <a:pt x="116" y="13"/>
                  </a:lnTo>
                  <a:lnTo>
                    <a:pt x="139" y="48"/>
                  </a:lnTo>
                  <a:lnTo>
                    <a:pt x="106" y="75"/>
                  </a:lnTo>
                  <a:lnTo>
                    <a:pt x="23" y="62"/>
                  </a:lnTo>
                  <a:lnTo>
                    <a:pt x="0" y="27"/>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71" name="Freeform 216"/>
            <p:cNvSpPr>
              <a:spLocks noEditPoints="1"/>
            </p:cNvSpPr>
            <p:nvPr/>
          </p:nvSpPr>
          <p:spPr bwMode="auto">
            <a:xfrm>
              <a:off x="1035" y="1646"/>
              <a:ext cx="147" cy="83"/>
            </a:xfrm>
            <a:custGeom>
              <a:avLst/>
              <a:gdLst>
                <a:gd name="T0" fmla="*/ 0 w 326"/>
                <a:gd name="T1" fmla="*/ 0 h 182"/>
                <a:gd name="T2" fmla="*/ 0 w 326"/>
                <a:gd name="T3" fmla="*/ 0 h 182"/>
                <a:gd name="T4" fmla="*/ 0 w 326"/>
                <a:gd name="T5" fmla="*/ 0 h 182"/>
                <a:gd name="T6" fmla="*/ 0 w 326"/>
                <a:gd name="T7" fmla="*/ 0 h 182"/>
                <a:gd name="T8" fmla="*/ 0 w 326"/>
                <a:gd name="T9" fmla="*/ 0 h 182"/>
                <a:gd name="T10" fmla="*/ 0 w 326"/>
                <a:gd name="T11" fmla="*/ 0 h 182"/>
                <a:gd name="T12" fmla="*/ 0 w 326"/>
                <a:gd name="T13" fmla="*/ 0 h 182"/>
                <a:gd name="T14" fmla="*/ 0 w 326"/>
                <a:gd name="T15" fmla="*/ 0 h 182"/>
                <a:gd name="T16" fmla="*/ 0 w 326"/>
                <a:gd name="T17" fmla="*/ 0 h 182"/>
                <a:gd name="T18" fmla="*/ 0 w 326"/>
                <a:gd name="T19" fmla="*/ 0 h 182"/>
                <a:gd name="T20" fmla="*/ 0 w 326"/>
                <a:gd name="T21" fmla="*/ 0 h 182"/>
                <a:gd name="T22" fmla="*/ 0 w 326"/>
                <a:gd name="T23" fmla="*/ 0 h 182"/>
                <a:gd name="T24" fmla="*/ 0 w 326"/>
                <a:gd name="T25" fmla="*/ 0 h 182"/>
                <a:gd name="T26" fmla="*/ 0 w 326"/>
                <a:gd name="T27" fmla="*/ 0 h 182"/>
                <a:gd name="T28" fmla="*/ 0 w 326"/>
                <a:gd name="T29" fmla="*/ 0 h 182"/>
                <a:gd name="T30" fmla="*/ 0 w 326"/>
                <a:gd name="T31" fmla="*/ 0 h 182"/>
                <a:gd name="T32" fmla="*/ 0 w 326"/>
                <a:gd name="T33" fmla="*/ 0 h 182"/>
                <a:gd name="T34" fmla="*/ 0 w 326"/>
                <a:gd name="T35" fmla="*/ 0 h 182"/>
                <a:gd name="T36" fmla="*/ 0 w 326"/>
                <a:gd name="T37" fmla="*/ 0 h 182"/>
                <a:gd name="T38" fmla="*/ 0 w 326"/>
                <a:gd name="T39" fmla="*/ 0 h 182"/>
                <a:gd name="T40" fmla="*/ 0 w 326"/>
                <a:gd name="T41" fmla="*/ 0 h 182"/>
                <a:gd name="T42" fmla="*/ 0 w 326"/>
                <a:gd name="T43" fmla="*/ 0 h 182"/>
                <a:gd name="T44" fmla="*/ 0 w 326"/>
                <a:gd name="T45" fmla="*/ 0 h 182"/>
                <a:gd name="T46" fmla="*/ 0 w 326"/>
                <a:gd name="T47" fmla="*/ 0 h 182"/>
                <a:gd name="T48" fmla="*/ 0 w 326"/>
                <a:gd name="T49" fmla="*/ 0 h 182"/>
                <a:gd name="T50" fmla="*/ 0 w 326"/>
                <a:gd name="T51" fmla="*/ 0 h 1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6"/>
                <a:gd name="T79" fmla="*/ 0 h 182"/>
                <a:gd name="T80" fmla="*/ 326 w 326"/>
                <a:gd name="T81" fmla="*/ 182 h 18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6" h="182">
                  <a:moveTo>
                    <a:pt x="2" y="71"/>
                  </a:moveTo>
                  <a:cubicBezTo>
                    <a:pt x="0" y="68"/>
                    <a:pt x="0" y="63"/>
                    <a:pt x="4" y="61"/>
                  </a:cubicBezTo>
                  <a:lnTo>
                    <a:pt x="76" y="2"/>
                  </a:lnTo>
                  <a:cubicBezTo>
                    <a:pt x="78" y="0"/>
                    <a:pt x="80" y="0"/>
                    <a:pt x="82" y="0"/>
                  </a:cubicBezTo>
                  <a:lnTo>
                    <a:pt x="267" y="29"/>
                  </a:lnTo>
                  <a:cubicBezTo>
                    <a:pt x="269" y="29"/>
                    <a:pt x="271" y="30"/>
                    <a:pt x="273" y="32"/>
                  </a:cubicBezTo>
                  <a:lnTo>
                    <a:pt x="324" y="111"/>
                  </a:lnTo>
                  <a:cubicBezTo>
                    <a:pt x="326" y="114"/>
                    <a:pt x="325" y="119"/>
                    <a:pt x="322" y="121"/>
                  </a:cubicBezTo>
                  <a:lnTo>
                    <a:pt x="250" y="180"/>
                  </a:lnTo>
                  <a:cubicBezTo>
                    <a:pt x="248" y="181"/>
                    <a:pt x="246" y="182"/>
                    <a:pt x="243" y="182"/>
                  </a:cubicBezTo>
                  <a:lnTo>
                    <a:pt x="58" y="153"/>
                  </a:lnTo>
                  <a:cubicBezTo>
                    <a:pt x="56" y="152"/>
                    <a:pt x="54" y="151"/>
                    <a:pt x="53" y="149"/>
                  </a:cubicBezTo>
                  <a:lnTo>
                    <a:pt x="2" y="71"/>
                  </a:lnTo>
                  <a:close/>
                  <a:moveTo>
                    <a:pt x="66" y="140"/>
                  </a:moveTo>
                  <a:lnTo>
                    <a:pt x="61" y="137"/>
                  </a:lnTo>
                  <a:lnTo>
                    <a:pt x="246" y="166"/>
                  </a:lnTo>
                  <a:lnTo>
                    <a:pt x="240" y="168"/>
                  </a:lnTo>
                  <a:lnTo>
                    <a:pt x="312" y="109"/>
                  </a:lnTo>
                  <a:lnTo>
                    <a:pt x="310" y="119"/>
                  </a:lnTo>
                  <a:lnTo>
                    <a:pt x="259" y="41"/>
                  </a:lnTo>
                  <a:lnTo>
                    <a:pt x="265" y="45"/>
                  </a:lnTo>
                  <a:lnTo>
                    <a:pt x="80" y="16"/>
                  </a:lnTo>
                  <a:lnTo>
                    <a:pt x="86" y="14"/>
                  </a:lnTo>
                  <a:lnTo>
                    <a:pt x="14" y="73"/>
                  </a:lnTo>
                  <a:lnTo>
                    <a:pt x="15" y="62"/>
                  </a:lnTo>
                  <a:lnTo>
                    <a:pt x="66" y="140"/>
                  </a:lnTo>
                  <a:close/>
                </a:path>
              </a:pathLst>
            </a:custGeom>
            <a:solidFill>
              <a:srgbClr val="000000"/>
            </a:solidFill>
            <a:ln w="0">
              <a:solidFill>
                <a:srgbClr val="000000"/>
              </a:solidFill>
              <a:round/>
              <a:headEnd/>
              <a:tailEnd/>
            </a:ln>
          </p:spPr>
          <p:txBody>
            <a:bodyPr/>
            <a:lstStyle/>
            <a:p>
              <a:endParaRPr lang="ru-RU"/>
            </a:p>
          </p:txBody>
        </p:sp>
        <p:sp>
          <p:nvSpPr>
            <p:cNvPr id="28772" name="Freeform 217"/>
            <p:cNvSpPr>
              <a:spLocks/>
            </p:cNvSpPr>
            <p:nvPr/>
          </p:nvSpPr>
          <p:spPr bwMode="auto">
            <a:xfrm>
              <a:off x="1321" y="2167"/>
              <a:ext cx="117" cy="99"/>
            </a:xfrm>
            <a:custGeom>
              <a:avLst/>
              <a:gdLst>
                <a:gd name="T0" fmla="*/ 0 w 117"/>
                <a:gd name="T1" fmla="*/ 89 h 99"/>
                <a:gd name="T2" fmla="*/ 6 w 117"/>
                <a:gd name="T3" fmla="*/ 47 h 99"/>
                <a:gd name="T4" fmla="*/ 76 w 117"/>
                <a:gd name="T5" fmla="*/ 0 h 99"/>
                <a:gd name="T6" fmla="*/ 117 w 117"/>
                <a:gd name="T7" fmla="*/ 11 h 99"/>
                <a:gd name="T8" fmla="*/ 111 w 117"/>
                <a:gd name="T9" fmla="*/ 53 h 99"/>
                <a:gd name="T10" fmla="*/ 41 w 117"/>
                <a:gd name="T11" fmla="*/ 99 h 99"/>
                <a:gd name="T12" fmla="*/ 0 w 117"/>
                <a:gd name="T13" fmla="*/ 89 h 99"/>
                <a:gd name="T14" fmla="*/ 0 60000 65536"/>
                <a:gd name="T15" fmla="*/ 0 60000 65536"/>
                <a:gd name="T16" fmla="*/ 0 60000 65536"/>
                <a:gd name="T17" fmla="*/ 0 60000 65536"/>
                <a:gd name="T18" fmla="*/ 0 60000 65536"/>
                <a:gd name="T19" fmla="*/ 0 60000 65536"/>
                <a:gd name="T20" fmla="*/ 0 60000 65536"/>
                <a:gd name="T21" fmla="*/ 0 w 117"/>
                <a:gd name="T22" fmla="*/ 0 h 99"/>
                <a:gd name="T23" fmla="*/ 117 w 117"/>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7" h="99">
                  <a:moveTo>
                    <a:pt x="0" y="89"/>
                  </a:moveTo>
                  <a:lnTo>
                    <a:pt x="6" y="47"/>
                  </a:lnTo>
                  <a:lnTo>
                    <a:pt x="76" y="0"/>
                  </a:lnTo>
                  <a:lnTo>
                    <a:pt x="117" y="11"/>
                  </a:lnTo>
                  <a:lnTo>
                    <a:pt x="111" y="53"/>
                  </a:lnTo>
                  <a:lnTo>
                    <a:pt x="41" y="99"/>
                  </a:lnTo>
                  <a:lnTo>
                    <a:pt x="0" y="89"/>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73" name="Freeform 218"/>
            <p:cNvSpPr>
              <a:spLocks noEditPoints="1"/>
            </p:cNvSpPr>
            <p:nvPr/>
          </p:nvSpPr>
          <p:spPr bwMode="auto">
            <a:xfrm>
              <a:off x="1318" y="2164"/>
              <a:ext cx="123" cy="106"/>
            </a:xfrm>
            <a:custGeom>
              <a:avLst/>
              <a:gdLst>
                <a:gd name="T0" fmla="*/ 0 w 274"/>
                <a:gd name="T1" fmla="*/ 0 h 235"/>
                <a:gd name="T2" fmla="*/ 0 w 274"/>
                <a:gd name="T3" fmla="*/ 0 h 235"/>
                <a:gd name="T4" fmla="*/ 0 w 274"/>
                <a:gd name="T5" fmla="*/ 0 h 235"/>
                <a:gd name="T6" fmla="*/ 0 w 274"/>
                <a:gd name="T7" fmla="*/ 0 h 235"/>
                <a:gd name="T8" fmla="*/ 0 w 274"/>
                <a:gd name="T9" fmla="*/ 0 h 235"/>
                <a:gd name="T10" fmla="*/ 0 w 274"/>
                <a:gd name="T11" fmla="*/ 0 h 235"/>
                <a:gd name="T12" fmla="*/ 0 w 274"/>
                <a:gd name="T13" fmla="*/ 0 h 235"/>
                <a:gd name="T14" fmla="*/ 0 w 274"/>
                <a:gd name="T15" fmla="*/ 0 h 235"/>
                <a:gd name="T16" fmla="*/ 0 w 274"/>
                <a:gd name="T17" fmla="*/ 0 h 235"/>
                <a:gd name="T18" fmla="*/ 0 w 274"/>
                <a:gd name="T19" fmla="*/ 0 h 235"/>
                <a:gd name="T20" fmla="*/ 0 w 274"/>
                <a:gd name="T21" fmla="*/ 0 h 235"/>
                <a:gd name="T22" fmla="*/ 0 w 274"/>
                <a:gd name="T23" fmla="*/ 0 h 235"/>
                <a:gd name="T24" fmla="*/ 0 w 274"/>
                <a:gd name="T25" fmla="*/ 0 h 235"/>
                <a:gd name="T26" fmla="*/ 0 w 274"/>
                <a:gd name="T27" fmla="*/ 0 h 235"/>
                <a:gd name="T28" fmla="*/ 0 w 274"/>
                <a:gd name="T29" fmla="*/ 0 h 235"/>
                <a:gd name="T30" fmla="*/ 0 w 274"/>
                <a:gd name="T31" fmla="*/ 0 h 235"/>
                <a:gd name="T32" fmla="*/ 0 w 274"/>
                <a:gd name="T33" fmla="*/ 0 h 235"/>
                <a:gd name="T34" fmla="*/ 0 w 274"/>
                <a:gd name="T35" fmla="*/ 0 h 235"/>
                <a:gd name="T36" fmla="*/ 0 w 274"/>
                <a:gd name="T37" fmla="*/ 0 h 235"/>
                <a:gd name="T38" fmla="*/ 0 w 274"/>
                <a:gd name="T39" fmla="*/ 0 h 235"/>
                <a:gd name="T40" fmla="*/ 0 w 274"/>
                <a:gd name="T41" fmla="*/ 0 h 235"/>
                <a:gd name="T42" fmla="*/ 0 w 274"/>
                <a:gd name="T43" fmla="*/ 0 h 235"/>
                <a:gd name="T44" fmla="*/ 0 w 274"/>
                <a:gd name="T45" fmla="*/ 0 h 235"/>
                <a:gd name="T46" fmla="*/ 0 w 274"/>
                <a:gd name="T47" fmla="*/ 0 h 235"/>
                <a:gd name="T48" fmla="*/ 0 w 274"/>
                <a:gd name="T49" fmla="*/ 0 h 235"/>
                <a:gd name="T50" fmla="*/ 0 w 274"/>
                <a:gd name="T51" fmla="*/ 0 h 2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4"/>
                <a:gd name="T79" fmla="*/ 0 h 235"/>
                <a:gd name="T80" fmla="*/ 274 w 274"/>
                <a:gd name="T81" fmla="*/ 235 h 2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4" h="235">
                  <a:moveTo>
                    <a:pt x="6" y="211"/>
                  </a:moveTo>
                  <a:cubicBezTo>
                    <a:pt x="3" y="210"/>
                    <a:pt x="0" y="206"/>
                    <a:pt x="1" y="202"/>
                  </a:cubicBezTo>
                  <a:lnTo>
                    <a:pt x="14" y="110"/>
                  </a:lnTo>
                  <a:cubicBezTo>
                    <a:pt x="14" y="108"/>
                    <a:pt x="15" y="106"/>
                    <a:pt x="17" y="105"/>
                  </a:cubicBezTo>
                  <a:lnTo>
                    <a:pt x="171" y="2"/>
                  </a:lnTo>
                  <a:cubicBezTo>
                    <a:pt x="173" y="0"/>
                    <a:pt x="176" y="0"/>
                    <a:pt x="178" y="1"/>
                  </a:cubicBezTo>
                  <a:lnTo>
                    <a:pt x="268" y="24"/>
                  </a:lnTo>
                  <a:cubicBezTo>
                    <a:pt x="272" y="25"/>
                    <a:pt x="274" y="29"/>
                    <a:pt x="274" y="33"/>
                  </a:cubicBezTo>
                  <a:lnTo>
                    <a:pt x="261" y="125"/>
                  </a:lnTo>
                  <a:cubicBezTo>
                    <a:pt x="260" y="127"/>
                    <a:pt x="259" y="129"/>
                    <a:pt x="257" y="130"/>
                  </a:cubicBezTo>
                  <a:lnTo>
                    <a:pt x="103" y="233"/>
                  </a:lnTo>
                  <a:cubicBezTo>
                    <a:pt x="101" y="235"/>
                    <a:pt x="99" y="235"/>
                    <a:pt x="96" y="234"/>
                  </a:cubicBezTo>
                  <a:lnTo>
                    <a:pt x="6" y="211"/>
                  </a:lnTo>
                  <a:close/>
                  <a:moveTo>
                    <a:pt x="100" y="219"/>
                  </a:moveTo>
                  <a:lnTo>
                    <a:pt x="94" y="220"/>
                  </a:lnTo>
                  <a:lnTo>
                    <a:pt x="248" y="117"/>
                  </a:lnTo>
                  <a:lnTo>
                    <a:pt x="245" y="123"/>
                  </a:lnTo>
                  <a:lnTo>
                    <a:pt x="258" y="31"/>
                  </a:lnTo>
                  <a:lnTo>
                    <a:pt x="264" y="39"/>
                  </a:lnTo>
                  <a:lnTo>
                    <a:pt x="174" y="16"/>
                  </a:lnTo>
                  <a:lnTo>
                    <a:pt x="180" y="15"/>
                  </a:lnTo>
                  <a:lnTo>
                    <a:pt x="26" y="118"/>
                  </a:lnTo>
                  <a:lnTo>
                    <a:pt x="29" y="112"/>
                  </a:lnTo>
                  <a:lnTo>
                    <a:pt x="16" y="204"/>
                  </a:lnTo>
                  <a:lnTo>
                    <a:pt x="10" y="196"/>
                  </a:lnTo>
                  <a:lnTo>
                    <a:pt x="100" y="219"/>
                  </a:lnTo>
                  <a:close/>
                </a:path>
              </a:pathLst>
            </a:custGeom>
            <a:solidFill>
              <a:srgbClr val="000000"/>
            </a:solidFill>
            <a:ln w="0">
              <a:solidFill>
                <a:srgbClr val="000000"/>
              </a:solidFill>
              <a:round/>
              <a:headEnd/>
              <a:tailEnd/>
            </a:ln>
          </p:spPr>
          <p:txBody>
            <a:bodyPr/>
            <a:lstStyle/>
            <a:p>
              <a:endParaRPr lang="ru-RU"/>
            </a:p>
          </p:txBody>
        </p:sp>
        <p:sp>
          <p:nvSpPr>
            <p:cNvPr id="28774" name="Freeform 219"/>
            <p:cNvSpPr>
              <a:spLocks/>
            </p:cNvSpPr>
            <p:nvPr/>
          </p:nvSpPr>
          <p:spPr bwMode="auto">
            <a:xfrm>
              <a:off x="1425" y="2205"/>
              <a:ext cx="104" cy="103"/>
            </a:xfrm>
            <a:custGeom>
              <a:avLst/>
              <a:gdLst>
                <a:gd name="T0" fmla="*/ 103 w 104"/>
                <a:gd name="T1" fmla="*/ 100 h 103"/>
                <a:gd name="T2" fmla="*/ 61 w 104"/>
                <a:gd name="T3" fmla="*/ 103 h 103"/>
                <a:gd name="T4" fmla="*/ 0 w 104"/>
                <a:gd name="T5" fmla="*/ 46 h 103"/>
                <a:gd name="T6" fmla="*/ 1 w 104"/>
                <a:gd name="T7" fmla="*/ 4 h 103"/>
                <a:gd name="T8" fmla="*/ 43 w 104"/>
                <a:gd name="T9" fmla="*/ 0 h 103"/>
                <a:gd name="T10" fmla="*/ 104 w 104"/>
                <a:gd name="T11" fmla="*/ 58 h 103"/>
                <a:gd name="T12" fmla="*/ 103 w 104"/>
                <a:gd name="T13" fmla="*/ 100 h 103"/>
                <a:gd name="T14" fmla="*/ 0 60000 65536"/>
                <a:gd name="T15" fmla="*/ 0 60000 65536"/>
                <a:gd name="T16" fmla="*/ 0 60000 65536"/>
                <a:gd name="T17" fmla="*/ 0 60000 65536"/>
                <a:gd name="T18" fmla="*/ 0 60000 65536"/>
                <a:gd name="T19" fmla="*/ 0 60000 65536"/>
                <a:gd name="T20" fmla="*/ 0 60000 65536"/>
                <a:gd name="T21" fmla="*/ 0 w 104"/>
                <a:gd name="T22" fmla="*/ 0 h 103"/>
                <a:gd name="T23" fmla="*/ 104 w 104"/>
                <a:gd name="T24" fmla="*/ 103 h 1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103">
                  <a:moveTo>
                    <a:pt x="103" y="100"/>
                  </a:moveTo>
                  <a:lnTo>
                    <a:pt x="61" y="103"/>
                  </a:lnTo>
                  <a:lnTo>
                    <a:pt x="0" y="46"/>
                  </a:lnTo>
                  <a:lnTo>
                    <a:pt x="1" y="4"/>
                  </a:lnTo>
                  <a:lnTo>
                    <a:pt x="43" y="0"/>
                  </a:lnTo>
                  <a:lnTo>
                    <a:pt x="104" y="58"/>
                  </a:lnTo>
                  <a:lnTo>
                    <a:pt x="103" y="100"/>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75" name="Freeform 220"/>
            <p:cNvSpPr>
              <a:spLocks noEditPoints="1"/>
            </p:cNvSpPr>
            <p:nvPr/>
          </p:nvSpPr>
          <p:spPr bwMode="auto">
            <a:xfrm>
              <a:off x="1421" y="2201"/>
              <a:ext cx="112" cy="111"/>
            </a:xfrm>
            <a:custGeom>
              <a:avLst/>
              <a:gdLst>
                <a:gd name="T0" fmla="*/ 0 w 246"/>
                <a:gd name="T1" fmla="*/ 0 h 245"/>
                <a:gd name="T2" fmla="*/ 0 w 246"/>
                <a:gd name="T3" fmla="*/ 0 h 245"/>
                <a:gd name="T4" fmla="*/ 0 w 246"/>
                <a:gd name="T5" fmla="*/ 0 h 245"/>
                <a:gd name="T6" fmla="*/ 0 w 246"/>
                <a:gd name="T7" fmla="*/ 0 h 245"/>
                <a:gd name="T8" fmla="*/ 0 w 246"/>
                <a:gd name="T9" fmla="*/ 0 h 245"/>
                <a:gd name="T10" fmla="*/ 0 w 246"/>
                <a:gd name="T11" fmla="*/ 0 h 245"/>
                <a:gd name="T12" fmla="*/ 0 w 246"/>
                <a:gd name="T13" fmla="*/ 0 h 245"/>
                <a:gd name="T14" fmla="*/ 0 w 246"/>
                <a:gd name="T15" fmla="*/ 0 h 245"/>
                <a:gd name="T16" fmla="*/ 0 w 246"/>
                <a:gd name="T17" fmla="*/ 0 h 245"/>
                <a:gd name="T18" fmla="*/ 0 w 246"/>
                <a:gd name="T19" fmla="*/ 0 h 245"/>
                <a:gd name="T20" fmla="*/ 0 w 246"/>
                <a:gd name="T21" fmla="*/ 0 h 245"/>
                <a:gd name="T22" fmla="*/ 0 w 246"/>
                <a:gd name="T23" fmla="*/ 0 h 245"/>
                <a:gd name="T24" fmla="*/ 0 w 246"/>
                <a:gd name="T25" fmla="*/ 0 h 245"/>
                <a:gd name="T26" fmla="*/ 0 w 246"/>
                <a:gd name="T27" fmla="*/ 0 h 245"/>
                <a:gd name="T28" fmla="*/ 0 w 246"/>
                <a:gd name="T29" fmla="*/ 0 h 245"/>
                <a:gd name="T30" fmla="*/ 0 w 246"/>
                <a:gd name="T31" fmla="*/ 0 h 245"/>
                <a:gd name="T32" fmla="*/ 0 w 246"/>
                <a:gd name="T33" fmla="*/ 0 h 245"/>
                <a:gd name="T34" fmla="*/ 0 w 246"/>
                <a:gd name="T35" fmla="*/ 0 h 245"/>
                <a:gd name="T36" fmla="*/ 0 w 246"/>
                <a:gd name="T37" fmla="*/ 0 h 245"/>
                <a:gd name="T38" fmla="*/ 0 w 246"/>
                <a:gd name="T39" fmla="*/ 0 h 245"/>
                <a:gd name="T40" fmla="*/ 0 w 246"/>
                <a:gd name="T41" fmla="*/ 0 h 245"/>
                <a:gd name="T42" fmla="*/ 0 w 246"/>
                <a:gd name="T43" fmla="*/ 0 h 245"/>
                <a:gd name="T44" fmla="*/ 0 w 246"/>
                <a:gd name="T45" fmla="*/ 0 h 245"/>
                <a:gd name="T46" fmla="*/ 0 w 246"/>
                <a:gd name="T47" fmla="*/ 0 h 245"/>
                <a:gd name="T48" fmla="*/ 0 w 246"/>
                <a:gd name="T49" fmla="*/ 0 h 245"/>
                <a:gd name="T50" fmla="*/ 0 w 246"/>
                <a:gd name="T51" fmla="*/ 0 h 2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6"/>
                <a:gd name="T79" fmla="*/ 0 h 245"/>
                <a:gd name="T80" fmla="*/ 246 w 246"/>
                <a:gd name="T81" fmla="*/ 245 h 24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6" h="245">
                  <a:moveTo>
                    <a:pt x="244" y="229"/>
                  </a:moveTo>
                  <a:cubicBezTo>
                    <a:pt x="243" y="233"/>
                    <a:pt x="240" y="236"/>
                    <a:pt x="236" y="237"/>
                  </a:cubicBezTo>
                  <a:lnTo>
                    <a:pt x="144" y="245"/>
                  </a:lnTo>
                  <a:cubicBezTo>
                    <a:pt x="141" y="245"/>
                    <a:pt x="139" y="244"/>
                    <a:pt x="138" y="242"/>
                  </a:cubicBezTo>
                  <a:lnTo>
                    <a:pt x="3" y="115"/>
                  </a:lnTo>
                  <a:cubicBezTo>
                    <a:pt x="1" y="113"/>
                    <a:pt x="0" y="111"/>
                    <a:pt x="0" y="109"/>
                  </a:cubicBezTo>
                  <a:lnTo>
                    <a:pt x="3" y="16"/>
                  </a:lnTo>
                  <a:cubicBezTo>
                    <a:pt x="3" y="12"/>
                    <a:pt x="6" y="9"/>
                    <a:pt x="10" y="8"/>
                  </a:cubicBezTo>
                  <a:lnTo>
                    <a:pt x="103" y="0"/>
                  </a:lnTo>
                  <a:cubicBezTo>
                    <a:pt x="105" y="0"/>
                    <a:pt x="107" y="1"/>
                    <a:pt x="109" y="3"/>
                  </a:cubicBezTo>
                  <a:lnTo>
                    <a:pt x="244" y="130"/>
                  </a:lnTo>
                  <a:cubicBezTo>
                    <a:pt x="245" y="131"/>
                    <a:pt x="246" y="134"/>
                    <a:pt x="246" y="136"/>
                  </a:cubicBezTo>
                  <a:lnTo>
                    <a:pt x="244" y="229"/>
                  </a:lnTo>
                  <a:close/>
                  <a:moveTo>
                    <a:pt x="230" y="136"/>
                  </a:moveTo>
                  <a:lnTo>
                    <a:pt x="233" y="142"/>
                  </a:lnTo>
                  <a:lnTo>
                    <a:pt x="98" y="14"/>
                  </a:lnTo>
                  <a:lnTo>
                    <a:pt x="104" y="16"/>
                  </a:lnTo>
                  <a:lnTo>
                    <a:pt x="11" y="24"/>
                  </a:lnTo>
                  <a:lnTo>
                    <a:pt x="19" y="17"/>
                  </a:lnTo>
                  <a:lnTo>
                    <a:pt x="16" y="109"/>
                  </a:lnTo>
                  <a:lnTo>
                    <a:pt x="14" y="103"/>
                  </a:lnTo>
                  <a:lnTo>
                    <a:pt x="149" y="231"/>
                  </a:lnTo>
                  <a:lnTo>
                    <a:pt x="142" y="229"/>
                  </a:lnTo>
                  <a:lnTo>
                    <a:pt x="235" y="221"/>
                  </a:lnTo>
                  <a:lnTo>
                    <a:pt x="228" y="228"/>
                  </a:lnTo>
                  <a:lnTo>
                    <a:pt x="230" y="136"/>
                  </a:lnTo>
                  <a:close/>
                </a:path>
              </a:pathLst>
            </a:custGeom>
            <a:solidFill>
              <a:srgbClr val="000000"/>
            </a:solidFill>
            <a:ln w="0">
              <a:solidFill>
                <a:srgbClr val="000000"/>
              </a:solidFill>
              <a:round/>
              <a:headEnd/>
              <a:tailEnd/>
            </a:ln>
          </p:spPr>
          <p:txBody>
            <a:bodyPr/>
            <a:lstStyle/>
            <a:p>
              <a:endParaRPr lang="ru-RU"/>
            </a:p>
          </p:txBody>
        </p:sp>
        <p:sp>
          <p:nvSpPr>
            <p:cNvPr id="28776" name="Freeform 221"/>
            <p:cNvSpPr>
              <a:spLocks/>
            </p:cNvSpPr>
            <p:nvPr/>
          </p:nvSpPr>
          <p:spPr bwMode="auto">
            <a:xfrm>
              <a:off x="1476" y="1714"/>
              <a:ext cx="79" cy="116"/>
            </a:xfrm>
            <a:custGeom>
              <a:avLst/>
              <a:gdLst>
                <a:gd name="T0" fmla="*/ 39 w 79"/>
                <a:gd name="T1" fmla="*/ 116 h 116"/>
                <a:gd name="T2" fmla="*/ 0 w 79"/>
                <a:gd name="T3" fmla="*/ 93 h 116"/>
                <a:gd name="T4" fmla="*/ 0 w 79"/>
                <a:gd name="T5" fmla="*/ 23 h 116"/>
                <a:gd name="T6" fmla="*/ 39 w 79"/>
                <a:gd name="T7" fmla="*/ 0 h 116"/>
                <a:gd name="T8" fmla="*/ 79 w 79"/>
                <a:gd name="T9" fmla="*/ 23 h 116"/>
                <a:gd name="T10" fmla="*/ 79 w 79"/>
                <a:gd name="T11" fmla="*/ 93 h 116"/>
                <a:gd name="T12" fmla="*/ 39 w 79"/>
                <a:gd name="T13" fmla="*/ 116 h 116"/>
                <a:gd name="T14" fmla="*/ 0 60000 65536"/>
                <a:gd name="T15" fmla="*/ 0 60000 65536"/>
                <a:gd name="T16" fmla="*/ 0 60000 65536"/>
                <a:gd name="T17" fmla="*/ 0 60000 65536"/>
                <a:gd name="T18" fmla="*/ 0 60000 65536"/>
                <a:gd name="T19" fmla="*/ 0 60000 65536"/>
                <a:gd name="T20" fmla="*/ 0 60000 65536"/>
                <a:gd name="T21" fmla="*/ 0 w 79"/>
                <a:gd name="T22" fmla="*/ 0 h 116"/>
                <a:gd name="T23" fmla="*/ 79 w 79"/>
                <a:gd name="T24" fmla="*/ 116 h 1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116">
                  <a:moveTo>
                    <a:pt x="39" y="116"/>
                  </a:moveTo>
                  <a:lnTo>
                    <a:pt x="0" y="93"/>
                  </a:lnTo>
                  <a:lnTo>
                    <a:pt x="0" y="23"/>
                  </a:lnTo>
                  <a:lnTo>
                    <a:pt x="39" y="0"/>
                  </a:lnTo>
                  <a:lnTo>
                    <a:pt x="79" y="23"/>
                  </a:lnTo>
                  <a:lnTo>
                    <a:pt x="79" y="93"/>
                  </a:lnTo>
                  <a:lnTo>
                    <a:pt x="39" y="116"/>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77" name="Freeform 222"/>
            <p:cNvSpPr>
              <a:spLocks noEditPoints="1"/>
            </p:cNvSpPr>
            <p:nvPr/>
          </p:nvSpPr>
          <p:spPr bwMode="auto">
            <a:xfrm>
              <a:off x="1472" y="1710"/>
              <a:ext cx="87" cy="124"/>
            </a:xfrm>
            <a:custGeom>
              <a:avLst/>
              <a:gdLst>
                <a:gd name="T0" fmla="*/ 0 w 192"/>
                <a:gd name="T1" fmla="*/ 0 h 273"/>
                <a:gd name="T2" fmla="*/ 0 w 192"/>
                <a:gd name="T3" fmla="*/ 0 h 273"/>
                <a:gd name="T4" fmla="*/ 0 w 192"/>
                <a:gd name="T5" fmla="*/ 0 h 273"/>
                <a:gd name="T6" fmla="*/ 0 w 192"/>
                <a:gd name="T7" fmla="*/ 0 h 273"/>
                <a:gd name="T8" fmla="*/ 0 w 192"/>
                <a:gd name="T9" fmla="*/ 0 h 273"/>
                <a:gd name="T10" fmla="*/ 0 w 192"/>
                <a:gd name="T11" fmla="*/ 0 h 273"/>
                <a:gd name="T12" fmla="*/ 0 w 192"/>
                <a:gd name="T13" fmla="*/ 0 h 273"/>
                <a:gd name="T14" fmla="*/ 0 w 192"/>
                <a:gd name="T15" fmla="*/ 0 h 273"/>
                <a:gd name="T16" fmla="*/ 0 w 192"/>
                <a:gd name="T17" fmla="*/ 0 h 273"/>
                <a:gd name="T18" fmla="*/ 0 w 192"/>
                <a:gd name="T19" fmla="*/ 0 h 273"/>
                <a:gd name="T20" fmla="*/ 0 w 192"/>
                <a:gd name="T21" fmla="*/ 0 h 273"/>
                <a:gd name="T22" fmla="*/ 0 w 192"/>
                <a:gd name="T23" fmla="*/ 0 h 273"/>
                <a:gd name="T24" fmla="*/ 0 w 192"/>
                <a:gd name="T25" fmla="*/ 0 h 273"/>
                <a:gd name="T26" fmla="*/ 0 w 192"/>
                <a:gd name="T27" fmla="*/ 0 h 273"/>
                <a:gd name="T28" fmla="*/ 0 w 192"/>
                <a:gd name="T29" fmla="*/ 0 h 273"/>
                <a:gd name="T30" fmla="*/ 0 w 192"/>
                <a:gd name="T31" fmla="*/ 0 h 273"/>
                <a:gd name="T32" fmla="*/ 0 w 192"/>
                <a:gd name="T33" fmla="*/ 0 h 273"/>
                <a:gd name="T34" fmla="*/ 0 w 192"/>
                <a:gd name="T35" fmla="*/ 0 h 273"/>
                <a:gd name="T36" fmla="*/ 0 w 192"/>
                <a:gd name="T37" fmla="*/ 0 h 273"/>
                <a:gd name="T38" fmla="*/ 0 w 192"/>
                <a:gd name="T39" fmla="*/ 0 h 273"/>
                <a:gd name="T40" fmla="*/ 0 w 192"/>
                <a:gd name="T41" fmla="*/ 0 h 273"/>
                <a:gd name="T42" fmla="*/ 0 w 192"/>
                <a:gd name="T43" fmla="*/ 0 h 273"/>
                <a:gd name="T44" fmla="*/ 0 w 192"/>
                <a:gd name="T45" fmla="*/ 0 h 273"/>
                <a:gd name="T46" fmla="*/ 0 w 192"/>
                <a:gd name="T47" fmla="*/ 0 h 273"/>
                <a:gd name="T48" fmla="*/ 0 w 192"/>
                <a:gd name="T49" fmla="*/ 0 h 273"/>
                <a:gd name="T50" fmla="*/ 0 w 192"/>
                <a:gd name="T51" fmla="*/ 0 h 2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2"/>
                <a:gd name="T79" fmla="*/ 0 h 273"/>
                <a:gd name="T80" fmla="*/ 192 w 192"/>
                <a:gd name="T81" fmla="*/ 273 h 27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2" h="273">
                  <a:moveTo>
                    <a:pt x="100" y="271"/>
                  </a:moveTo>
                  <a:cubicBezTo>
                    <a:pt x="98" y="273"/>
                    <a:pt x="95" y="273"/>
                    <a:pt x="92" y="271"/>
                  </a:cubicBezTo>
                  <a:lnTo>
                    <a:pt x="4" y="220"/>
                  </a:lnTo>
                  <a:cubicBezTo>
                    <a:pt x="2" y="219"/>
                    <a:pt x="0" y="216"/>
                    <a:pt x="0" y="213"/>
                  </a:cubicBezTo>
                  <a:lnTo>
                    <a:pt x="0" y="60"/>
                  </a:lnTo>
                  <a:cubicBezTo>
                    <a:pt x="0" y="57"/>
                    <a:pt x="2" y="54"/>
                    <a:pt x="4" y="53"/>
                  </a:cubicBezTo>
                  <a:lnTo>
                    <a:pt x="92" y="2"/>
                  </a:lnTo>
                  <a:cubicBezTo>
                    <a:pt x="95" y="0"/>
                    <a:pt x="98" y="0"/>
                    <a:pt x="100" y="2"/>
                  </a:cubicBezTo>
                  <a:lnTo>
                    <a:pt x="188" y="53"/>
                  </a:lnTo>
                  <a:cubicBezTo>
                    <a:pt x="191" y="54"/>
                    <a:pt x="192" y="57"/>
                    <a:pt x="192" y="60"/>
                  </a:cubicBezTo>
                  <a:lnTo>
                    <a:pt x="192" y="213"/>
                  </a:lnTo>
                  <a:cubicBezTo>
                    <a:pt x="192" y="216"/>
                    <a:pt x="191" y="219"/>
                    <a:pt x="188" y="220"/>
                  </a:cubicBezTo>
                  <a:lnTo>
                    <a:pt x="100" y="271"/>
                  </a:lnTo>
                  <a:close/>
                  <a:moveTo>
                    <a:pt x="180" y="206"/>
                  </a:moveTo>
                  <a:lnTo>
                    <a:pt x="176" y="213"/>
                  </a:lnTo>
                  <a:lnTo>
                    <a:pt x="176" y="60"/>
                  </a:lnTo>
                  <a:lnTo>
                    <a:pt x="180" y="67"/>
                  </a:lnTo>
                  <a:lnTo>
                    <a:pt x="92" y="15"/>
                  </a:lnTo>
                  <a:lnTo>
                    <a:pt x="100" y="15"/>
                  </a:lnTo>
                  <a:lnTo>
                    <a:pt x="12" y="67"/>
                  </a:lnTo>
                  <a:lnTo>
                    <a:pt x="16" y="60"/>
                  </a:lnTo>
                  <a:lnTo>
                    <a:pt x="16" y="213"/>
                  </a:lnTo>
                  <a:lnTo>
                    <a:pt x="12" y="206"/>
                  </a:lnTo>
                  <a:lnTo>
                    <a:pt x="100" y="258"/>
                  </a:lnTo>
                  <a:lnTo>
                    <a:pt x="92" y="258"/>
                  </a:lnTo>
                  <a:lnTo>
                    <a:pt x="180" y="206"/>
                  </a:lnTo>
                  <a:close/>
                </a:path>
              </a:pathLst>
            </a:custGeom>
            <a:solidFill>
              <a:srgbClr val="000000"/>
            </a:solidFill>
            <a:ln w="0">
              <a:solidFill>
                <a:srgbClr val="000000"/>
              </a:solidFill>
              <a:round/>
              <a:headEnd/>
              <a:tailEnd/>
            </a:ln>
          </p:spPr>
          <p:txBody>
            <a:bodyPr/>
            <a:lstStyle/>
            <a:p>
              <a:endParaRPr lang="ru-RU"/>
            </a:p>
          </p:txBody>
        </p:sp>
        <p:sp>
          <p:nvSpPr>
            <p:cNvPr id="28778" name="Freeform 223"/>
            <p:cNvSpPr>
              <a:spLocks/>
            </p:cNvSpPr>
            <p:nvPr/>
          </p:nvSpPr>
          <p:spPr bwMode="auto">
            <a:xfrm>
              <a:off x="1331" y="2307"/>
              <a:ext cx="80" cy="109"/>
            </a:xfrm>
            <a:custGeom>
              <a:avLst/>
              <a:gdLst>
                <a:gd name="T0" fmla="*/ 40 w 80"/>
                <a:gd name="T1" fmla="*/ 109 h 109"/>
                <a:gd name="T2" fmla="*/ 0 w 80"/>
                <a:gd name="T3" fmla="*/ 87 h 109"/>
                <a:gd name="T4" fmla="*/ 0 w 80"/>
                <a:gd name="T5" fmla="*/ 22 h 109"/>
                <a:gd name="T6" fmla="*/ 40 w 80"/>
                <a:gd name="T7" fmla="*/ 0 h 109"/>
                <a:gd name="T8" fmla="*/ 80 w 80"/>
                <a:gd name="T9" fmla="*/ 22 h 109"/>
                <a:gd name="T10" fmla="*/ 80 w 80"/>
                <a:gd name="T11" fmla="*/ 87 h 109"/>
                <a:gd name="T12" fmla="*/ 40 w 80"/>
                <a:gd name="T13" fmla="*/ 109 h 109"/>
                <a:gd name="T14" fmla="*/ 0 60000 65536"/>
                <a:gd name="T15" fmla="*/ 0 60000 65536"/>
                <a:gd name="T16" fmla="*/ 0 60000 65536"/>
                <a:gd name="T17" fmla="*/ 0 60000 65536"/>
                <a:gd name="T18" fmla="*/ 0 60000 65536"/>
                <a:gd name="T19" fmla="*/ 0 60000 65536"/>
                <a:gd name="T20" fmla="*/ 0 60000 65536"/>
                <a:gd name="T21" fmla="*/ 0 w 80"/>
                <a:gd name="T22" fmla="*/ 0 h 109"/>
                <a:gd name="T23" fmla="*/ 80 w 80"/>
                <a:gd name="T24" fmla="*/ 109 h 1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109">
                  <a:moveTo>
                    <a:pt x="40" y="109"/>
                  </a:moveTo>
                  <a:lnTo>
                    <a:pt x="0" y="87"/>
                  </a:lnTo>
                  <a:lnTo>
                    <a:pt x="0" y="22"/>
                  </a:lnTo>
                  <a:lnTo>
                    <a:pt x="40" y="0"/>
                  </a:lnTo>
                  <a:lnTo>
                    <a:pt x="80" y="22"/>
                  </a:lnTo>
                  <a:lnTo>
                    <a:pt x="80" y="87"/>
                  </a:lnTo>
                  <a:lnTo>
                    <a:pt x="40" y="109"/>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79" name="Freeform 224"/>
            <p:cNvSpPr>
              <a:spLocks noEditPoints="1"/>
            </p:cNvSpPr>
            <p:nvPr/>
          </p:nvSpPr>
          <p:spPr bwMode="auto">
            <a:xfrm>
              <a:off x="1328" y="2304"/>
              <a:ext cx="86" cy="116"/>
            </a:xfrm>
            <a:custGeom>
              <a:avLst/>
              <a:gdLst>
                <a:gd name="T0" fmla="*/ 0 w 192"/>
                <a:gd name="T1" fmla="*/ 0 h 257"/>
                <a:gd name="T2" fmla="*/ 0 w 192"/>
                <a:gd name="T3" fmla="*/ 0 h 257"/>
                <a:gd name="T4" fmla="*/ 0 w 192"/>
                <a:gd name="T5" fmla="*/ 0 h 257"/>
                <a:gd name="T6" fmla="*/ 0 w 192"/>
                <a:gd name="T7" fmla="*/ 0 h 257"/>
                <a:gd name="T8" fmla="*/ 0 w 192"/>
                <a:gd name="T9" fmla="*/ 0 h 257"/>
                <a:gd name="T10" fmla="*/ 0 w 192"/>
                <a:gd name="T11" fmla="*/ 0 h 257"/>
                <a:gd name="T12" fmla="*/ 0 w 192"/>
                <a:gd name="T13" fmla="*/ 0 h 257"/>
                <a:gd name="T14" fmla="*/ 0 w 192"/>
                <a:gd name="T15" fmla="*/ 0 h 257"/>
                <a:gd name="T16" fmla="*/ 0 w 192"/>
                <a:gd name="T17" fmla="*/ 0 h 257"/>
                <a:gd name="T18" fmla="*/ 0 w 192"/>
                <a:gd name="T19" fmla="*/ 0 h 257"/>
                <a:gd name="T20" fmla="*/ 0 w 192"/>
                <a:gd name="T21" fmla="*/ 0 h 257"/>
                <a:gd name="T22" fmla="*/ 0 w 192"/>
                <a:gd name="T23" fmla="*/ 0 h 257"/>
                <a:gd name="T24" fmla="*/ 0 w 192"/>
                <a:gd name="T25" fmla="*/ 0 h 257"/>
                <a:gd name="T26" fmla="*/ 0 w 192"/>
                <a:gd name="T27" fmla="*/ 0 h 257"/>
                <a:gd name="T28" fmla="*/ 0 w 192"/>
                <a:gd name="T29" fmla="*/ 0 h 257"/>
                <a:gd name="T30" fmla="*/ 0 w 192"/>
                <a:gd name="T31" fmla="*/ 0 h 257"/>
                <a:gd name="T32" fmla="*/ 0 w 192"/>
                <a:gd name="T33" fmla="*/ 0 h 257"/>
                <a:gd name="T34" fmla="*/ 0 w 192"/>
                <a:gd name="T35" fmla="*/ 0 h 257"/>
                <a:gd name="T36" fmla="*/ 0 w 192"/>
                <a:gd name="T37" fmla="*/ 0 h 257"/>
                <a:gd name="T38" fmla="*/ 0 w 192"/>
                <a:gd name="T39" fmla="*/ 0 h 257"/>
                <a:gd name="T40" fmla="*/ 0 w 192"/>
                <a:gd name="T41" fmla="*/ 0 h 257"/>
                <a:gd name="T42" fmla="*/ 0 w 192"/>
                <a:gd name="T43" fmla="*/ 0 h 257"/>
                <a:gd name="T44" fmla="*/ 0 w 192"/>
                <a:gd name="T45" fmla="*/ 0 h 257"/>
                <a:gd name="T46" fmla="*/ 0 w 192"/>
                <a:gd name="T47" fmla="*/ 0 h 257"/>
                <a:gd name="T48" fmla="*/ 0 w 192"/>
                <a:gd name="T49" fmla="*/ 0 h 257"/>
                <a:gd name="T50" fmla="*/ 0 w 192"/>
                <a:gd name="T51" fmla="*/ 0 h 2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2"/>
                <a:gd name="T79" fmla="*/ 0 h 257"/>
                <a:gd name="T80" fmla="*/ 192 w 192"/>
                <a:gd name="T81" fmla="*/ 257 h 2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2" h="257">
                  <a:moveTo>
                    <a:pt x="100" y="255"/>
                  </a:moveTo>
                  <a:cubicBezTo>
                    <a:pt x="98" y="257"/>
                    <a:pt x="95" y="257"/>
                    <a:pt x="93" y="255"/>
                  </a:cubicBezTo>
                  <a:lnTo>
                    <a:pt x="5" y="207"/>
                  </a:lnTo>
                  <a:cubicBezTo>
                    <a:pt x="2" y="206"/>
                    <a:pt x="0" y="203"/>
                    <a:pt x="0" y="200"/>
                  </a:cubicBezTo>
                  <a:lnTo>
                    <a:pt x="0" y="56"/>
                  </a:lnTo>
                  <a:cubicBezTo>
                    <a:pt x="0" y="54"/>
                    <a:pt x="2" y="51"/>
                    <a:pt x="5" y="49"/>
                  </a:cubicBezTo>
                  <a:lnTo>
                    <a:pt x="93" y="1"/>
                  </a:lnTo>
                  <a:cubicBezTo>
                    <a:pt x="95" y="0"/>
                    <a:pt x="98" y="0"/>
                    <a:pt x="100" y="1"/>
                  </a:cubicBezTo>
                  <a:lnTo>
                    <a:pt x="188" y="49"/>
                  </a:lnTo>
                  <a:cubicBezTo>
                    <a:pt x="191" y="51"/>
                    <a:pt x="192" y="54"/>
                    <a:pt x="192" y="56"/>
                  </a:cubicBezTo>
                  <a:lnTo>
                    <a:pt x="192" y="200"/>
                  </a:lnTo>
                  <a:cubicBezTo>
                    <a:pt x="192" y="203"/>
                    <a:pt x="191" y="206"/>
                    <a:pt x="188" y="207"/>
                  </a:cubicBezTo>
                  <a:lnTo>
                    <a:pt x="100" y="255"/>
                  </a:lnTo>
                  <a:close/>
                  <a:moveTo>
                    <a:pt x="181" y="193"/>
                  </a:moveTo>
                  <a:lnTo>
                    <a:pt x="176" y="200"/>
                  </a:lnTo>
                  <a:lnTo>
                    <a:pt x="176" y="56"/>
                  </a:lnTo>
                  <a:lnTo>
                    <a:pt x="181" y="63"/>
                  </a:lnTo>
                  <a:lnTo>
                    <a:pt x="93" y="15"/>
                  </a:lnTo>
                  <a:lnTo>
                    <a:pt x="100" y="15"/>
                  </a:lnTo>
                  <a:lnTo>
                    <a:pt x="12" y="63"/>
                  </a:lnTo>
                  <a:lnTo>
                    <a:pt x="16" y="56"/>
                  </a:lnTo>
                  <a:lnTo>
                    <a:pt x="16" y="200"/>
                  </a:lnTo>
                  <a:lnTo>
                    <a:pt x="12" y="193"/>
                  </a:lnTo>
                  <a:lnTo>
                    <a:pt x="100" y="241"/>
                  </a:lnTo>
                  <a:lnTo>
                    <a:pt x="93" y="241"/>
                  </a:lnTo>
                  <a:lnTo>
                    <a:pt x="181" y="193"/>
                  </a:lnTo>
                  <a:close/>
                </a:path>
              </a:pathLst>
            </a:custGeom>
            <a:solidFill>
              <a:srgbClr val="000000"/>
            </a:solidFill>
            <a:ln w="0">
              <a:solidFill>
                <a:srgbClr val="000000"/>
              </a:solidFill>
              <a:round/>
              <a:headEnd/>
              <a:tailEnd/>
            </a:ln>
          </p:spPr>
          <p:txBody>
            <a:bodyPr/>
            <a:lstStyle/>
            <a:p>
              <a:endParaRPr lang="ru-RU"/>
            </a:p>
          </p:txBody>
        </p:sp>
        <p:sp>
          <p:nvSpPr>
            <p:cNvPr id="28780" name="Freeform 225"/>
            <p:cNvSpPr>
              <a:spLocks/>
            </p:cNvSpPr>
            <p:nvPr/>
          </p:nvSpPr>
          <p:spPr bwMode="auto">
            <a:xfrm>
              <a:off x="1310" y="2090"/>
              <a:ext cx="79" cy="109"/>
            </a:xfrm>
            <a:custGeom>
              <a:avLst/>
              <a:gdLst>
                <a:gd name="T0" fmla="*/ 39 w 79"/>
                <a:gd name="T1" fmla="*/ 109 h 109"/>
                <a:gd name="T2" fmla="*/ 0 w 79"/>
                <a:gd name="T3" fmla="*/ 87 h 109"/>
                <a:gd name="T4" fmla="*/ 0 w 79"/>
                <a:gd name="T5" fmla="*/ 22 h 109"/>
                <a:gd name="T6" fmla="*/ 39 w 79"/>
                <a:gd name="T7" fmla="*/ 0 h 109"/>
                <a:gd name="T8" fmla="*/ 79 w 79"/>
                <a:gd name="T9" fmla="*/ 22 h 109"/>
                <a:gd name="T10" fmla="*/ 79 w 79"/>
                <a:gd name="T11" fmla="*/ 87 h 109"/>
                <a:gd name="T12" fmla="*/ 39 w 79"/>
                <a:gd name="T13" fmla="*/ 109 h 109"/>
                <a:gd name="T14" fmla="*/ 0 60000 65536"/>
                <a:gd name="T15" fmla="*/ 0 60000 65536"/>
                <a:gd name="T16" fmla="*/ 0 60000 65536"/>
                <a:gd name="T17" fmla="*/ 0 60000 65536"/>
                <a:gd name="T18" fmla="*/ 0 60000 65536"/>
                <a:gd name="T19" fmla="*/ 0 60000 65536"/>
                <a:gd name="T20" fmla="*/ 0 60000 65536"/>
                <a:gd name="T21" fmla="*/ 0 w 79"/>
                <a:gd name="T22" fmla="*/ 0 h 109"/>
                <a:gd name="T23" fmla="*/ 79 w 79"/>
                <a:gd name="T24" fmla="*/ 109 h 10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9" h="109">
                  <a:moveTo>
                    <a:pt x="39" y="109"/>
                  </a:moveTo>
                  <a:lnTo>
                    <a:pt x="0" y="87"/>
                  </a:lnTo>
                  <a:lnTo>
                    <a:pt x="0" y="22"/>
                  </a:lnTo>
                  <a:lnTo>
                    <a:pt x="39" y="0"/>
                  </a:lnTo>
                  <a:lnTo>
                    <a:pt x="79" y="22"/>
                  </a:lnTo>
                  <a:lnTo>
                    <a:pt x="79" y="87"/>
                  </a:lnTo>
                  <a:lnTo>
                    <a:pt x="39" y="109"/>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81" name="Freeform 226"/>
            <p:cNvSpPr>
              <a:spLocks noEditPoints="1"/>
            </p:cNvSpPr>
            <p:nvPr/>
          </p:nvSpPr>
          <p:spPr bwMode="auto">
            <a:xfrm>
              <a:off x="1306" y="2086"/>
              <a:ext cx="87" cy="117"/>
            </a:xfrm>
            <a:custGeom>
              <a:avLst/>
              <a:gdLst>
                <a:gd name="T0" fmla="*/ 0 w 192"/>
                <a:gd name="T1" fmla="*/ 0 h 257"/>
                <a:gd name="T2" fmla="*/ 0 w 192"/>
                <a:gd name="T3" fmla="*/ 0 h 257"/>
                <a:gd name="T4" fmla="*/ 0 w 192"/>
                <a:gd name="T5" fmla="*/ 0 h 257"/>
                <a:gd name="T6" fmla="*/ 0 w 192"/>
                <a:gd name="T7" fmla="*/ 0 h 257"/>
                <a:gd name="T8" fmla="*/ 0 w 192"/>
                <a:gd name="T9" fmla="*/ 0 h 257"/>
                <a:gd name="T10" fmla="*/ 0 w 192"/>
                <a:gd name="T11" fmla="*/ 0 h 257"/>
                <a:gd name="T12" fmla="*/ 0 w 192"/>
                <a:gd name="T13" fmla="*/ 0 h 257"/>
                <a:gd name="T14" fmla="*/ 0 w 192"/>
                <a:gd name="T15" fmla="*/ 0 h 257"/>
                <a:gd name="T16" fmla="*/ 0 w 192"/>
                <a:gd name="T17" fmla="*/ 0 h 257"/>
                <a:gd name="T18" fmla="*/ 0 w 192"/>
                <a:gd name="T19" fmla="*/ 0 h 257"/>
                <a:gd name="T20" fmla="*/ 0 w 192"/>
                <a:gd name="T21" fmla="*/ 0 h 257"/>
                <a:gd name="T22" fmla="*/ 0 w 192"/>
                <a:gd name="T23" fmla="*/ 0 h 257"/>
                <a:gd name="T24" fmla="*/ 0 w 192"/>
                <a:gd name="T25" fmla="*/ 0 h 257"/>
                <a:gd name="T26" fmla="*/ 0 w 192"/>
                <a:gd name="T27" fmla="*/ 0 h 257"/>
                <a:gd name="T28" fmla="*/ 0 w 192"/>
                <a:gd name="T29" fmla="*/ 0 h 257"/>
                <a:gd name="T30" fmla="*/ 0 w 192"/>
                <a:gd name="T31" fmla="*/ 0 h 257"/>
                <a:gd name="T32" fmla="*/ 0 w 192"/>
                <a:gd name="T33" fmla="*/ 0 h 257"/>
                <a:gd name="T34" fmla="*/ 0 w 192"/>
                <a:gd name="T35" fmla="*/ 0 h 257"/>
                <a:gd name="T36" fmla="*/ 0 w 192"/>
                <a:gd name="T37" fmla="*/ 0 h 257"/>
                <a:gd name="T38" fmla="*/ 0 w 192"/>
                <a:gd name="T39" fmla="*/ 0 h 257"/>
                <a:gd name="T40" fmla="*/ 0 w 192"/>
                <a:gd name="T41" fmla="*/ 0 h 257"/>
                <a:gd name="T42" fmla="*/ 0 w 192"/>
                <a:gd name="T43" fmla="*/ 0 h 257"/>
                <a:gd name="T44" fmla="*/ 0 w 192"/>
                <a:gd name="T45" fmla="*/ 0 h 257"/>
                <a:gd name="T46" fmla="*/ 0 w 192"/>
                <a:gd name="T47" fmla="*/ 0 h 257"/>
                <a:gd name="T48" fmla="*/ 0 w 192"/>
                <a:gd name="T49" fmla="*/ 0 h 257"/>
                <a:gd name="T50" fmla="*/ 0 w 192"/>
                <a:gd name="T51" fmla="*/ 0 h 2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2"/>
                <a:gd name="T79" fmla="*/ 0 h 257"/>
                <a:gd name="T80" fmla="*/ 192 w 192"/>
                <a:gd name="T81" fmla="*/ 257 h 2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2" h="257">
                  <a:moveTo>
                    <a:pt x="100" y="255"/>
                  </a:moveTo>
                  <a:cubicBezTo>
                    <a:pt x="98" y="257"/>
                    <a:pt x="95" y="257"/>
                    <a:pt x="93" y="255"/>
                  </a:cubicBezTo>
                  <a:lnTo>
                    <a:pt x="5" y="207"/>
                  </a:lnTo>
                  <a:cubicBezTo>
                    <a:pt x="2" y="206"/>
                    <a:pt x="0" y="203"/>
                    <a:pt x="0" y="200"/>
                  </a:cubicBezTo>
                  <a:lnTo>
                    <a:pt x="0" y="56"/>
                  </a:lnTo>
                  <a:cubicBezTo>
                    <a:pt x="0" y="54"/>
                    <a:pt x="2" y="51"/>
                    <a:pt x="5" y="49"/>
                  </a:cubicBezTo>
                  <a:lnTo>
                    <a:pt x="93" y="1"/>
                  </a:lnTo>
                  <a:cubicBezTo>
                    <a:pt x="95" y="0"/>
                    <a:pt x="98" y="0"/>
                    <a:pt x="100" y="1"/>
                  </a:cubicBezTo>
                  <a:lnTo>
                    <a:pt x="188" y="49"/>
                  </a:lnTo>
                  <a:cubicBezTo>
                    <a:pt x="191" y="51"/>
                    <a:pt x="192" y="54"/>
                    <a:pt x="192" y="56"/>
                  </a:cubicBezTo>
                  <a:lnTo>
                    <a:pt x="192" y="200"/>
                  </a:lnTo>
                  <a:cubicBezTo>
                    <a:pt x="192" y="203"/>
                    <a:pt x="191" y="206"/>
                    <a:pt x="188" y="207"/>
                  </a:cubicBezTo>
                  <a:lnTo>
                    <a:pt x="100" y="255"/>
                  </a:lnTo>
                  <a:close/>
                  <a:moveTo>
                    <a:pt x="181" y="193"/>
                  </a:moveTo>
                  <a:lnTo>
                    <a:pt x="176" y="200"/>
                  </a:lnTo>
                  <a:lnTo>
                    <a:pt x="176" y="56"/>
                  </a:lnTo>
                  <a:lnTo>
                    <a:pt x="181" y="63"/>
                  </a:lnTo>
                  <a:lnTo>
                    <a:pt x="93" y="15"/>
                  </a:lnTo>
                  <a:lnTo>
                    <a:pt x="100" y="15"/>
                  </a:lnTo>
                  <a:lnTo>
                    <a:pt x="12" y="63"/>
                  </a:lnTo>
                  <a:lnTo>
                    <a:pt x="16" y="56"/>
                  </a:lnTo>
                  <a:lnTo>
                    <a:pt x="16" y="200"/>
                  </a:lnTo>
                  <a:lnTo>
                    <a:pt x="12" y="193"/>
                  </a:lnTo>
                  <a:lnTo>
                    <a:pt x="100" y="241"/>
                  </a:lnTo>
                  <a:lnTo>
                    <a:pt x="93" y="241"/>
                  </a:lnTo>
                  <a:lnTo>
                    <a:pt x="181" y="193"/>
                  </a:lnTo>
                  <a:close/>
                </a:path>
              </a:pathLst>
            </a:custGeom>
            <a:solidFill>
              <a:srgbClr val="000000"/>
            </a:solidFill>
            <a:ln w="0">
              <a:solidFill>
                <a:srgbClr val="000000"/>
              </a:solidFill>
              <a:round/>
              <a:headEnd/>
              <a:tailEnd/>
            </a:ln>
          </p:spPr>
          <p:txBody>
            <a:bodyPr/>
            <a:lstStyle/>
            <a:p>
              <a:endParaRPr lang="ru-RU"/>
            </a:p>
          </p:txBody>
        </p:sp>
        <p:sp>
          <p:nvSpPr>
            <p:cNvPr id="28782" name="Freeform 227"/>
            <p:cNvSpPr>
              <a:spLocks/>
            </p:cNvSpPr>
            <p:nvPr/>
          </p:nvSpPr>
          <p:spPr bwMode="auto">
            <a:xfrm>
              <a:off x="1375" y="1953"/>
              <a:ext cx="57" cy="72"/>
            </a:xfrm>
            <a:custGeom>
              <a:avLst/>
              <a:gdLst>
                <a:gd name="T0" fmla="*/ 28 w 57"/>
                <a:gd name="T1" fmla="*/ 72 h 72"/>
                <a:gd name="T2" fmla="*/ 0 w 57"/>
                <a:gd name="T3" fmla="*/ 57 h 72"/>
                <a:gd name="T4" fmla="*/ 0 w 57"/>
                <a:gd name="T5" fmla="*/ 14 h 72"/>
                <a:gd name="T6" fmla="*/ 28 w 57"/>
                <a:gd name="T7" fmla="*/ 0 h 72"/>
                <a:gd name="T8" fmla="*/ 57 w 57"/>
                <a:gd name="T9" fmla="*/ 14 h 72"/>
                <a:gd name="T10" fmla="*/ 57 w 57"/>
                <a:gd name="T11" fmla="*/ 57 h 72"/>
                <a:gd name="T12" fmla="*/ 28 w 57"/>
                <a:gd name="T13" fmla="*/ 72 h 72"/>
                <a:gd name="T14" fmla="*/ 0 60000 65536"/>
                <a:gd name="T15" fmla="*/ 0 60000 65536"/>
                <a:gd name="T16" fmla="*/ 0 60000 65536"/>
                <a:gd name="T17" fmla="*/ 0 60000 65536"/>
                <a:gd name="T18" fmla="*/ 0 60000 65536"/>
                <a:gd name="T19" fmla="*/ 0 60000 65536"/>
                <a:gd name="T20" fmla="*/ 0 60000 65536"/>
                <a:gd name="T21" fmla="*/ 0 w 57"/>
                <a:gd name="T22" fmla="*/ 0 h 72"/>
                <a:gd name="T23" fmla="*/ 57 w 57"/>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72">
                  <a:moveTo>
                    <a:pt x="28" y="72"/>
                  </a:moveTo>
                  <a:lnTo>
                    <a:pt x="0" y="57"/>
                  </a:lnTo>
                  <a:lnTo>
                    <a:pt x="0" y="14"/>
                  </a:lnTo>
                  <a:lnTo>
                    <a:pt x="28" y="0"/>
                  </a:lnTo>
                  <a:lnTo>
                    <a:pt x="57" y="14"/>
                  </a:lnTo>
                  <a:lnTo>
                    <a:pt x="57" y="57"/>
                  </a:lnTo>
                  <a:lnTo>
                    <a:pt x="28" y="72"/>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83" name="Freeform 228"/>
            <p:cNvSpPr>
              <a:spLocks noEditPoints="1"/>
            </p:cNvSpPr>
            <p:nvPr/>
          </p:nvSpPr>
          <p:spPr bwMode="auto">
            <a:xfrm>
              <a:off x="1371" y="1949"/>
              <a:ext cx="65" cy="80"/>
            </a:xfrm>
            <a:custGeom>
              <a:avLst/>
              <a:gdLst>
                <a:gd name="T0" fmla="*/ 0 w 144"/>
                <a:gd name="T1" fmla="*/ 0 h 177"/>
                <a:gd name="T2" fmla="*/ 0 w 144"/>
                <a:gd name="T3" fmla="*/ 0 h 177"/>
                <a:gd name="T4" fmla="*/ 0 w 144"/>
                <a:gd name="T5" fmla="*/ 0 h 177"/>
                <a:gd name="T6" fmla="*/ 0 w 144"/>
                <a:gd name="T7" fmla="*/ 0 h 177"/>
                <a:gd name="T8" fmla="*/ 0 w 144"/>
                <a:gd name="T9" fmla="*/ 0 h 177"/>
                <a:gd name="T10" fmla="*/ 0 w 144"/>
                <a:gd name="T11" fmla="*/ 0 h 177"/>
                <a:gd name="T12" fmla="*/ 0 w 144"/>
                <a:gd name="T13" fmla="*/ 0 h 177"/>
                <a:gd name="T14" fmla="*/ 0 w 144"/>
                <a:gd name="T15" fmla="*/ 0 h 177"/>
                <a:gd name="T16" fmla="*/ 0 w 144"/>
                <a:gd name="T17" fmla="*/ 0 h 177"/>
                <a:gd name="T18" fmla="*/ 0 w 144"/>
                <a:gd name="T19" fmla="*/ 0 h 177"/>
                <a:gd name="T20" fmla="*/ 0 w 144"/>
                <a:gd name="T21" fmla="*/ 0 h 177"/>
                <a:gd name="T22" fmla="*/ 0 w 144"/>
                <a:gd name="T23" fmla="*/ 0 h 177"/>
                <a:gd name="T24" fmla="*/ 0 w 144"/>
                <a:gd name="T25" fmla="*/ 0 h 177"/>
                <a:gd name="T26" fmla="*/ 0 w 144"/>
                <a:gd name="T27" fmla="*/ 0 h 177"/>
                <a:gd name="T28" fmla="*/ 0 w 144"/>
                <a:gd name="T29" fmla="*/ 0 h 177"/>
                <a:gd name="T30" fmla="*/ 0 w 144"/>
                <a:gd name="T31" fmla="*/ 0 h 177"/>
                <a:gd name="T32" fmla="*/ 0 w 144"/>
                <a:gd name="T33" fmla="*/ 0 h 177"/>
                <a:gd name="T34" fmla="*/ 0 w 144"/>
                <a:gd name="T35" fmla="*/ 0 h 177"/>
                <a:gd name="T36" fmla="*/ 0 w 144"/>
                <a:gd name="T37" fmla="*/ 0 h 177"/>
                <a:gd name="T38" fmla="*/ 0 w 144"/>
                <a:gd name="T39" fmla="*/ 0 h 177"/>
                <a:gd name="T40" fmla="*/ 0 w 144"/>
                <a:gd name="T41" fmla="*/ 0 h 177"/>
                <a:gd name="T42" fmla="*/ 0 w 144"/>
                <a:gd name="T43" fmla="*/ 0 h 177"/>
                <a:gd name="T44" fmla="*/ 0 w 144"/>
                <a:gd name="T45" fmla="*/ 0 h 177"/>
                <a:gd name="T46" fmla="*/ 0 w 144"/>
                <a:gd name="T47" fmla="*/ 0 h 177"/>
                <a:gd name="T48" fmla="*/ 0 w 144"/>
                <a:gd name="T49" fmla="*/ 0 h 177"/>
                <a:gd name="T50" fmla="*/ 0 w 144"/>
                <a:gd name="T51" fmla="*/ 0 h 1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4"/>
                <a:gd name="T79" fmla="*/ 0 h 177"/>
                <a:gd name="T80" fmla="*/ 144 w 144"/>
                <a:gd name="T81" fmla="*/ 177 h 1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4" h="177">
                  <a:moveTo>
                    <a:pt x="76" y="176"/>
                  </a:moveTo>
                  <a:cubicBezTo>
                    <a:pt x="74" y="177"/>
                    <a:pt x="71" y="177"/>
                    <a:pt x="69" y="176"/>
                  </a:cubicBezTo>
                  <a:lnTo>
                    <a:pt x="5" y="144"/>
                  </a:lnTo>
                  <a:cubicBezTo>
                    <a:pt x="2" y="142"/>
                    <a:pt x="0" y="140"/>
                    <a:pt x="0" y="136"/>
                  </a:cubicBezTo>
                  <a:lnTo>
                    <a:pt x="0" y="40"/>
                  </a:lnTo>
                  <a:cubicBezTo>
                    <a:pt x="0" y="37"/>
                    <a:pt x="2" y="35"/>
                    <a:pt x="5" y="33"/>
                  </a:cubicBezTo>
                  <a:lnTo>
                    <a:pt x="69" y="1"/>
                  </a:lnTo>
                  <a:cubicBezTo>
                    <a:pt x="71" y="0"/>
                    <a:pt x="74" y="0"/>
                    <a:pt x="76" y="1"/>
                  </a:cubicBezTo>
                  <a:lnTo>
                    <a:pt x="140" y="33"/>
                  </a:lnTo>
                  <a:cubicBezTo>
                    <a:pt x="143" y="35"/>
                    <a:pt x="144" y="37"/>
                    <a:pt x="144" y="40"/>
                  </a:cubicBezTo>
                  <a:lnTo>
                    <a:pt x="144" y="136"/>
                  </a:lnTo>
                  <a:cubicBezTo>
                    <a:pt x="144" y="140"/>
                    <a:pt x="143" y="142"/>
                    <a:pt x="140" y="144"/>
                  </a:cubicBezTo>
                  <a:lnTo>
                    <a:pt x="76" y="176"/>
                  </a:lnTo>
                  <a:close/>
                  <a:moveTo>
                    <a:pt x="133" y="129"/>
                  </a:moveTo>
                  <a:lnTo>
                    <a:pt x="128" y="136"/>
                  </a:lnTo>
                  <a:lnTo>
                    <a:pt x="128" y="40"/>
                  </a:lnTo>
                  <a:lnTo>
                    <a:pt x="133" y="48"/>
                  </a:lnTo>
                  <a:lnTo>
                    <a:pt x="69" y="16"/>
                  </a:lnTo>
                  <a:lnTo>
                    <a:pt x="76" y="16"/>
                  </a:lnTo>
                  <a:lnTo>
                    <a:pt x="12" y="48"/>
                  </a:lnTo>
                  <a:lnTo>
                    <a:pt x="16" y="40"/>
                  </a:lnTo>
                  <a:lnTo>
                    <a:pt x="16" y="136"/>
                  </a:lnTo>
                  <a:lnTo>
                    <a:pt x="12" y="129"/>
                  </a:lnTo>
                  <a:lnTo>
                    <a:pt x="76" y="161"/>
                  </a:lnTo>
                  <a:lnTo>
                    <a:pt x="69" y="161"/>
                  </a:lnTo>
                  <a:lnTo>
                    <a:pt x="133" y="129"/>
                  </a:lnTo>
                  <a:close/>
                </a:path>
              </a:pathLst>
            </a:custGeom>
            <a:solidFill>
              <a:srgbClr val="000000"/>
            </a:solidFill>
            <a:ln w="0">
              <a:solidFill>
                <a:srgbClr val="000000"/>
              </a:solidFill>
              <a:round/>
              <a:headEnd/>
              <a:tailEnd/>
            </a:ln>
          </p:spPr>
          <p:txBody>
            <a:bodyPr/>
            <a:lstStyle/>
            <a:p>
              <a:endParaRPr lang="ru-RU"/>
            </a:p>
          </p:txBody>
        </p:sp>
        <p:sp>
          <p:nvSpPr>
            <p:cNvPr id="28784" name="Freeform 229"/>
            <p:cNvSpPr>
              <a:spLocks/>
            </p:cNvSpPr>
            <p:nvPr/>
          </p:nvSpPr>
          <p:spPr bwMode="auto">
            <a:xfrm>
              <a:off x="1331" y="2459"/>
              <a:ext cx="51" cy="72"/>
            </a:xfrm>
            <a:custGeom>
              <a:avLst/>
              <a:gdLst>
                <a:gd name="T0" fmla="*/ 25 w 51"/>
                <a:gd name="T1" fmla="*/ 72 h 72"/>
                <a:gd name="T2" fmla="*/ 0 w 51"/>
                <a:gd name="T3" fmla="*/ 58 h 72"/>
                <a:gd name="T4" fmla="*/ 0 w 51"/>
                <a:gd name="T5" fmla="*/ 15 h 72"/>
                <a:gd name="T6" fmla="*/ 25 w 51"/>
                <a:gd name="T7" fmla="*/ 0 h 72"/>
                <a:gd name="T8" fmla="*/ 51 w 51"/>
                <a:gd name="T9" fmla="*/ 15 h 72"/>
                <a:gd name="T10" fmla="*/ 51 w 51"/>
                <a:gd name="T11" fmla="*/ 58 h 72"/>
                <a:gd name="T12" fmla="*/ 25 w 51"/>
                <a:gd name="T13" fmla="*/ 72 h 72"/>
                <a:gd name="T14" fmla="*/ 0 60000 65536"/>
                <a:gd name="T15" fmla="*/ 0 60000 65536"/>
                <a:gd name="T16" fmla="*/ 0 60000 65536"/>
                <a:gd name="T17" fmla="*/ 0 60000 65536"/>
                <a:gd name="T18" fmla="*/ 0 60000 65536"/>
                <a:gd name="T19" fmla="*/ 0 60000 65536"/>
                <a:gd name="T20" fmla="*/ 0 60000 65536"/>
                <a:gd name="T21" fmla="*/ 0 w 51"/>
                <a:gd name="T22" fmla="*/ 0 h 72"/>
                <a:gd name="T23" fmla="*/ 51 w 51"/>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72">
                  <a:moveTo>
                    <a:pt x="25" y="72"/>
                  </a:moveTo>
                  <a:lnTo>
                    <a:pt x="0" y="58"/>
                  </a:lnTo>
                  <a:lnTo>
                    <a:pt x="0" y="15"/>
                  </a:lnTo>
                  <a:lnTo>
                    <a:pt x="25" y="0"/>
                  </a:lnTo>
                  <a:lnTo>
                    <a:pt x="51" y="15"/>
                  </a:lnTo>
                  <a:lnTo>
                    <a:pt x="51" y="58"/>
                  </a:lnTo>
                  <a:lnTo>
                    <a:pt x="25" y="72"/>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85" name="Freeform 230"/>
            <p:cNvSpPr>
              <a:spLocks noEditPoints="1"/>
            </p:cNvSpPr>
            <p:nvPr/>
          </p:nvSpPr>
          <p:spPr bwMode="auto">
            <a:xfrm>
              <a:off x="1328" y="2455"/>
              <a:ext cx="57" cy="80"/>
            </a:xfrm>
            <a:custGeom>
              <a:avLst/>
              <a:gdLst>
                <a:gd name="T0" fmla="*/ 0 w 128"/>
                <a:gd name="T1" fmla="*/ 0 h 177"/>
                <a:gd name="T2" fmla="*/ 0 w 128"/>
                <a:gd name="T3" fmla="*/ 0 h 177"/>
                <a:gd name="T4" fmla="*/ 0 w 128"/>
                <a:gd name="T5" fmla="*/ 0 h 177"/>
                <a:gd name="T6" fmla="*/ 0 w 128"/>
                <a:gd name="T7" fmla="*/ 0 h 177"/>
                <a:gd name="T8" fmla="*/ 0 w 128"/>
                <a:gd name="T9" fmla="*/ 0 h 177"/>
                <a:gd name="T10" fmla="*/ 0 w 128"/>
                <a:gd name="T11" fmla="*/ 0 h 177"/>
                <a:gd name="T12" fmla="*/ 0 w 128"/>
                <a:gd name="T13" fmla="*/ 0 h 177"/>
                <a:gd name="T14" fmla="*/ 0 w 128"/>
                <a:gd name="T15" fmla="*/ 0 h 177"/>
                <a:gd name="T16" fmla="*/ 0 w 128"/>
                <a:gd name="T17" fmla="*/ 0 h 177"/>
                <a:gd name="T18" fmla="*/ 0 w 128"/>
                <a:gd name="T19" fmla="*/ 0 h 177"/>
                <a:gd name="T20" fmla="*/ 0 w 128"/>
                <a:gd name="T21" fmla="*/ 0 h 177"/>
                <a:gd name="T22" fmla="*/ 0 w 128"/>
                <a:gd name="T23" fmla="*/ 0 h 177"/>
                <a:gd name="T24" fmla="*/ 0 w 128"/>
                <a:gd name="T25" fmla="*/ 0 h 177"/>
                <a:gd name="T26" fmla="*/ 0 w 128"/>
                <a:gd name="T27" fmla="*/ 0 h 177"/>
                <a:gd name="T28" fmla="*/ 0 w 128"/>
                <a:gd name="T29" fmla="*/ 0 h 177"/>
                <a:gd name="T30" fmla="*/ 0 w 128"/>
                <a:gd name="T31" fmla="*/ 0 h 177"/>
                <a:gd name="T32" fmla="*/ 0 w 128"/>
                <a:gd name="T33" fmla="*/ 0 h 177"/>
                <a:gd name="T34" fmla="*/ 0 w 128"/>
                <a:gd name="T35" fmla="*/ 0 h 177"/>
                <a:gd name="T36" fmla="*/ 0 w 128"/>
                <a:gd name="T37" fmla="*/ 0 h 177"/>
                <a:gd name="T38" fmla="*/ 0 w 128"/>
                <a:gd name="T39" fmla="*/ 0 h 177"/>
                <a:gd name="T40" fmla="*/ 0 w 128"/>
                <a:gd name="T41" fmla="*/ 0 h 177"/>
                <a:gd name="T42" fmla="*/ 0 w 128"/>
                <a:gd name="T43" fmla="*/ 0 h 177"/>
                <a:gd name="T44" fmla="*/ 0 w 128"/>
                <a:gd name="T45" fmla="*/ 0 h 177"/>
                <a:gd name="T46" fmla="*/ 0 w 128"/>
                <a:gd name="T47" fmla="*/ 0 h 177"/>
                <a:gd name="T48" fmla="*/ 0 w 128"/>
                <a:gd name="T49" fmla="*/ 0 h 177"/>
                <a:gd name="T50" fmla="*/ 0 w 128"/>
                <a:gd name="T51" fmla="*/ 0 h 1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77"/>
                <a:gd name="T80" fmla="*/ 128 w 128"/>
                <a:gd name="T81" fmla="*/ 177 h 1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77">
                  <a:moveTo>
                    <a:pt x="68" y="175"/>
                  </a:moveTo>
                  <a:cubicBezTo>
                    <a:pt x="66" y="177"/>
                    <a:pt x="63" y="177"/>
                    <a:pt x="60" y="175"/>
                  </a:cubicBezTo>
                  <a:lnTo>
                    <a:pt x="4" y="143"/>
                  </a:lnTo>
                  <a:cubicBezTo>
                    <a:pt x="2" y="142"/>
                    <a:pt x="0" y="139"/>
                    <a:pt x="0" y="136"/>
                  </a:cubicBezTo>
                  <a:lnTo>
                    <a:pt x="0" y="40"/>
                  </a:lnTo>
                  <a:cubicBezTo>
                    <a:pt x="0" y="38"/>
                    <a:pt x="2" y="35"/>
                    <a:pt x="4" y="34"/>
                  </a:cubicBezTo>
                  <a:lnTo>
                    <a:pt x="60" y="2"/>
                  </a:lnTo>
                  <a:cubicBezTo>
                    <a:pt x="63" y="0"/>
                    <a:pt x="66" y="0"/>
                    <a:pt x="68" y="2"/>
                  </a:cubicBezTo>
                  <a:lnTo>
                    <a:pt x="124" y="34"/>
                  </a:lnTo>
                  <a:cubicBezTo>
                    <a:pt x="127" y="35"/>
                    <a:pt x="128" y="38"/>
                    <a:pt x="128" y="40"/>
                  </a:cubicBezTo>
                  <a:lnTo>
                    <a:pt x="128" y="136"/>
                  </a:lnTo>
                  <a:cubicBezTo>
                    <a:pt x="128" y="139"/>
                    <a:pt x="127" y="142"/>
                    <a:pt x="124" y="143"/>
                  </a:cubicBezTo>
                  <a:lnTo>
                    <a:pt x="68" y="175"/>
                  </a:lnTo>
                  <a:close/>
                  <a:moveTo>
                    <a:pt x="116" y="130"/>
                  </a:moveTo>
                  <a:lnTo>
                    <a:pt x="112" y="136"/>
                  </a:lnTo>
                  <a:lnTo>
                    <a:pt x="112" y="40"/>
                  </a:lnTo>
                  <a:lnTo>
                    <a:pt x="116" y="47"/>
                  </a:lnTo>
                  <a:lnTo>
                    <a:pt x="60" y="15"/>
                  </a:lnTo>
                  <a:lnTo>
                    <a:pt x="68" y="15"/>
                  </a:lnTo>
                  <a:lnTo>
                    <a:pt x="12" y="47"/>
                  </a:lnTo>
                  <a:lnTo>
                    <a:pt x="16" y="40"/>
                  </a:lnTo>
                  <a:lnTo>
                    <a:pt x="16" y="136"/>
                  </a:lnTo>
                  <a:lnTo>
                    <a:pt x="12" y="130"/>
                  </a:lnTo>
                  <a:lnTo>
                    <a:pt x="68" y="162"/>
                  </a:lnTo>
                  <a:lnTo>
                    <a:pt x="60" y="162"/>
                  </a:lnTo>
                  <a:lnTo>
                    <a:pt x="116" y="130"/>
                  </a:lnTo>
                  <a:close/>
                </a:path>
              </a:pathLst>
            </a:custGeom>
            <a:solidFill>
              <a:srgbClr val="000000"/>
            </a:solidFill>
            <a:ln w="0">
              <a:solidFill>
                <a:srgbClr val="000000"/>
              </a:solidFill>
              <a:round/>
              <a:headEnd/>
              <a:tailEnd/>
            </a:ln>
          </p:spPr>
          <p:txBody>
            <a:bodyPr/>
            <a:lstStyle/>
            <a:p>
              <a:endParaRPr lang="ru-RU"/>
            </a:p>
          </p:txBody>
        </p:sp>
        <p:sp>
          <p:nvSpPr>
            <p:cNvPr id="28786" name="Freeform 231"/>
            <p:cNvSpPr>
              <a:spLocks/>
            </p:cNvSpPr>
            <p:nvPr/>
          </p:nvSpPr>
          <p:spPr bwMode="auto">
            <a:xfrm>
              <a:off x="1411" y="1750"/>
              <a:ext cx="50" cy="72"/>
            </a:xfrm>
            <a:custGeom>
              <a:avLst/>
              <a:gdLst>
                <a:gd name="T0" fmla="*/ 25 w 50"/>
                <a:gd name="T1" fmla="*/ 72 h 72"/>
                <a:gd name="T2" fmla="*/ 0 w 50"/>
                <a:gd name="T3" fmla="*/ 58 h 72"/>
                <a:gd name="T4" fmla="*/ 0 w 50"/>
                <a:gd name="T5" fmla="*/ 14 h 72"/>
                <a:gd name="T6" fmla="*/ 25 w 50"/>
                <a:gd name="T7" fmla="*/ 0 h 72"/>
                <a:gd name="T8" fmla="*/ 50 w 50"/>
                <a:gd name="T9" fmla="*/ 14 h 72"/>
                <a:gd name="T10" fmla="*/ 50 w 50"/>
                <a:gd name="T11" fmla="*/ 58 h 72"/>
                <a:gd name="T12" fmla="*/ 25 w 50"/>
                <a:gd name="T13" fmla="*/ 72 h 72"/>
                <a:gd name="T14" fmla="*/ 0 60000 65536"/>
                <a:gd name="T15" fmla="*/ 0 60000 65536"/>
                <a:gd name="T16" fmla="*/ 0 60000 65536"/>
                <a:gd name="T17" fmla="*/ 0 60000 65536"/>
                <a:gd name="T18" fmla="*/ 0 60000 65536"/>
                <a:gd name="T19" fmla="*/ 0 60000 65536"/>
                <a:gd name="T20" fmla="*/ 0 60000 65536"/>
                <a:gd name="T21" fmla="*/ 0 w 50"/>
                <a:gd name="T22" fmla="*/ 0 h 72"/>
                <a:gd name="T23" fmla="*/ 50 w 50"/>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72">
                  <a:moveTo>
                    <a:pt x="25" y="72"/>
                  </a:moveTo>
                  <a:lnTo>
                    <a:pt x="0" y="58"/>
                  </a:lnTo>
                  <a:lnTo>
                    <a:pt x="0" y="14"/>
                  </a:lnTo>
                  <a:lnTo>
                    <a:pt x="25" y="0"/>
                  </a:lnTo>
                  <a:lnTo>
                    <a:pt x="50" y="14"/>
                  </a:lnTo>
                  <a:lnTo>
                    <a:pt x="50" y="58"/>
                  </a:lnTo>
                  <a:lnTo>
                    <a:pt x="25" y="72"/>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87" name="Freeform 232"/>
            <p:cNvSpPr>
              <a:spLocks noEditPoints="1"/>
            </p:cNvSpPr>
            <p:nvPr/>
          </p:nvSpPr>
          <p:spPr bwMode="auto">
            <a:xfrm>
              <a:off x="1407" y="1746"/>
              <a:ext cx="58" cy="80"/>
            </a:xfrm>
            <a:custGeom>
              <a:avLst/>
              <a:gdLst>
                <a:gd name="T0" fmla="*/ 0 w 128"/>
                <a:gd name="T1" fmla="*/ 0 h 177"/>
                <a:gd name="T2" fmla="*/ 0 w 128"/>
                <a:gd name="T3" fmla="*/ 0 h 177"/>
                <a:gd name="T4" fmla="*/ 0 w 128"/>
                <a:gd name="T5" fmla="*/ 0 h 177"/>
                <a:gd name="T6" fmla="*/ 0 w 128"/>
                <a:gd name="T7" fmla="*/ 0 h 177"/>
                <a:gd name="T8" fmla="*/ 0 w 128"/>
                <a:gd name="T9" fmla="*/ 0 h 177"/>
                <a:gd name="T10" fmla="*/ 0 w 128"/>
                <a:gd name="T11" fmla="*/ 0 h 177"/>
                <a:gd name="T12" fmla="*/ 0 w 128"/>
                <a:gd name="T13" fmla="*/ 0 h 177"/>
                <a:gd name="T14" fmla="*/ 0 w 128"/>
                <a:gd name="T15" fmla="*/ 0 h 177"/>
                <a:gd name="T16" fmla="*/ 0 w 128"/>
                <a:gd name="T17" fmla="*/ 0 h 177"/>
                <a:gd name="T18" fmla="*/ 0 w 128"/>
                <a:gd name="T19" fmla="*/ 0 h 177"/>
                <a:gd name="T20" fmla="*/ 0 w 128"/>
                <a:gd name="T21" fmla="*/ 0 h 177"/>
                <a:gd name="T22" fmla="*/ 0 w 128"/>
                <a:gd name="T23" fmla="*/ 0 h 177"/>
                <a:gd name="T24" fmla="*/ 0 w 128"/>
                <a:gd name="T25" fmla="*/ 0 h 177"/>
                <a:gd name="T26" fmla="*/ 0 w 128"/>
                <a:gd name="T27" fmla="*/ 0 h 177"/>
                <a:gd name="T28" fmla="*/ 0 w 128"/>
                <a:gd name="T29" fmla="*/ 0 h 177"/>
                <a:gd name="T30" fmla="*/ 0 w 128"/>
                <a:gd name="T31" fmla="*/ 0 h 177"/>
                <a:gd name="T32" fmla="*/ 0 w 128"/>
                <a:gd name="T33" fmla="*/ 0 h 177"/>
                <a:gd name="T34" fmla="*/ 0 w 128"/>
                <a:gd name="T35" fmla="*/ 0 h 177"/>
                <a:gd name="T36" fmla="*/ 0 w 128"/>
                <a:gd name="T37" fmla="*/ 0 h 177"/>
                <a:gd name="T38" fmla="*/ 0 w 128"/>
                <a:gd name="T39" fmla="*/ 0 h 177"/>
                <a:gd name="T40" fmla="*/ 0 w 128"/>
                <a:gd name="T41" fmla="*/ 0 h 177"/>
                <a:gd name="T42" fmla="*/ 0 w 128"/>
                <a:gd name="T43" fmla="*/ 0 h 177"/>
                <a:gd name="T44" fmla="*/ 0 w 128"/>
                <a:gd name="T45" fmla="*/ 0 h 177"/>
                <a:gd name="T46" fmla="*/ 0 w 128"/>
                <a:gd name="T47" fmla="*/ 0 h 177"/>
                <a:gd name="T48" fmla="*/ 0 w 128"/>
                <a:gd name="T49" fmla="*/ 0 h 177"/>
                <a:gd name="T50" fmla="*/ 0 w 128"/>
                <a:gd name="T51" fmla="*/ 0 h 1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77"/>
                <a:gd name="T80" fmla="*/ 128 w 128"/>
                <a:gd name="T81" fmla="*/ 177 h 1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77">
                  <a:moveTo>
                    <a:pt x="68" y="175"/>
                  </a:moveTo>
                  <a:cubicBezTo>
                    <a:pt x="66" y="177"/>
                    <a:pt x="63" y="177"/>
                    <a:pt x="60" y="175"/>
                  </a:cubicBezTo>
                  <a:lnTo>
                    <a:pt x="4" y="143"/>
                  </a:lnTo>
                  <a:cubicBezTo>
                    <a:pt x="2" y="142"/>
                    <a:pt x="0" y="139"/>
                    <a:pt x="0" y="136"/>
                  </a:cubicBezTo>
                  <a:lnTo>
                    <a:pt x="0" y="40"/>
                  </a:lnTo>
                  <a:cubicBezTo>
                    <a:pt x="0" y="38"/>
                    <a:pt x="2" y="35"/>
                    <a:pt x="4" y="34"/>
                  </a:cubicBezTo>
                  <a:lnTo>
                    <a:pt x="60" y="2"/>
                  </a:lnTo>
                  <a:cubicBezTo>
                    <a:pt x="63" y="0"/>
                    <a:pt x="66" y="0"/>
                    <a:pt x="68" y="2"/>
                  </a:cubicBezTo>
                  <a:lnTo>
                    <a:pt x="124" y="34"/>
                  </a:lnTo>
                  <a:cubicBezTo>
                    <a:pt x="127" y="35"/>
                    <a:pt x="128" y="38"/>
                    <a:pt x="128" y="40"/>
                  </a:cubicBezTo>
                  <a:lnTo>
                    <a:pt x="128" y="136"/>
                  </a:lnTo>
                  <a:cubicBezTo>
                    <a:pt x="128" y="139"/>
                    <a:pt x="127" y="142"/>
                    <a:pt x="124" y="143"/>
                  </a:cubicBezTo>
                  <a:lnTo>
                    <a:pt x="68" y="175"/>
                  </a:lnTo>
                  <a:close/>
                  <a:moveTo>
                    <a:pt x="116" y="130"/>
                  </a:moveTo>
                  <a:lnTo>
                    <a:pt x="112" y="136"/>
                  </a:lnTo>
                  <a:lnTo>
                    <a:pt x="112" y="40"/>
                  </a:lnTo>
                  <a:lnTo>
                    <a:pt x="116" y="47"/>
                  </a:lnTo>
                  <a:lnTo>
                    <a:pt x="60" y="15"/>
                  </a:lnTo>
                  <a:lnTo>
                    <a:pt x="68" y="15"/>
                  </a:lnTo>
                  <a:lnTo>
                    <a:pt x="12" y="47"/>
                  </a:lnTo>
                  <a:lnTo>
                    <a:pt x="16" y="40"/>
                  </a:lnTo>
                  <a:lnTo>
                    <a:pt x="16" y="136"/>
                  </a:lnTo>
                  <a:lnTo>
                    <a:pt x="12" y="130"/>
                  </a:lnTo>
                  <a:lnTo>
                    <a:pt x="68" y="162"/>
                  </a:lnTo>
                  <a:lnTo>
                    <a:pt x="60" y="162"/>
                  </a:lnTo>
                  <a:lnTo>
                    <a:pt x="116" y="130"/>
                  </a:lnTo>
                  <a:close/>
                </a:path>
              </a:pathLst>
            </a:custGeom>
            <a:solidFill>
              <a:srgbClr val="000000"/>
            </a:solidFill>
            <a:ln w="0">
              <a:solidFill>
                <a:srgbClr val="000000"/>
              </a:solidFill>
              <a:round/>
              <a:headEnd/>
              <a:tailEnd/>
            </a:ln>
          </p:spPr>
          <p:txBody>
            <a:bodyPr/>
            <a:lstStyle/>
            <a:p>
              <a:endParaRPr lang="ru-RU"/>
            </a:p>
          </p:txBody>
        </p:sp>
        <p:sp>
          <p:nvSpPr>
            <p:cNvPr id="28788" name="Freeform 233"/>
            <p:cNvSpPr>
              <a:spLocks/>
            </p:cNvSpPr>
            <p:nvPr/>
          </p:nvSpPr>
          <p:spPr bwMode="auto">
            <a:xfrm>
              <a:off x="1577" y="1685"/>
              <a:ext cx="58" cy="72"/>
            </a:xfrm>
            <a:custGeom>
              <a:avLst/>
              <a:gdLst>
                <a:gd name="T0" fmla="*/ 29 w 58"/>
                <a:gd name="T1" fmla="*/ 72 h 72"/>
                <a:gd name="T2" fmla="*/ 0 w 58"/>
                <a:gd name="T3" fmla="*/ 58 h 72"/>
                <a:gd name="T4" fmla="*/ 0 w 58"/>
                <a:gd name="T5" fmla="*/ 14 h 72"/>
                <a:gd name="T6" fmla="*/ 29 w 58"/>
                <a:gd name="T7" fmla="*/ 0 h 72"/>
                <a:gd name="T8" fmla="*/ 58 w 58"/>
                <a:gd name="T9" fmla="*/ 14 h 72"/>
                <a:gd name="T10" fmla="*/ 58 w 58"/>
                <a:gd name="T11" fmla="*/ 58 h 72"/>
                <a:gd name="T12" fmla="*/ 29 w 58"/>
                <a:gd name="T13" fmla="*/ 72 h 72"/>
                <a:gd name="T14" fmla="*/ 0 60000 65536"/>
                <a:gd name="T15" fmla="*/ 0 60000 65536"/>
                <a:gd name="T16" fmla="*/ 0 60000 65536"/>
                <a:gd name="T17" fmla="*/ 0 60000 65536"/>
                <a:gd name="T18" fmla="*/ 0 60000 65536"/>
                <a:gd name="T19" fmla="*/ 0 60000 65536"/>
                <a:gd name="T20" fmla="*/ 0 60000 65536"/>
                <a:gd name="T21" fmla="*/ 0 w 58"/>
                <a:gd name="T22" fmla="*/ 0 h 72"/>
                <a:gd name="T23" fmla="*/ 58 w 58"/>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72">
                  <a:moveTo>
                    <a:pt x="29" y="72"/>
                  </a:moveTo>
                  <a:lnTo>
                    <a:pt x="0" y="58"/>
                  </a:lnTo>
                  <a:lnTo>
                    <a:pt x="0" y="14"/>
                  </a:lnTo>
                  <a:lnTo>
                    <a:pt x="29" y="0"/>
                  </a:lnTo>
                  <a:lnTo>
                    <a:pt x="58" y="14"/>
                  </a:lnTo>
                  <a:lnTo>
                    <a:pt x="58" y="58"/>
                  </a:lnTo>
                  <a:lnTo>
                    <a:pt x="29" y="72"/>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89" name="Freeform 234"/>
            <p:cNvSpPr>
              <a:spLocks noEditPoints="1"/>
            </p:cNvSpPr>
            <p:nvPr/>
          </p:nvSpPr>
          <p:spPr bwMode="auto">
            <a:xfrm>
              <a:off x="1573" y="1681"/>
              <a:ext cx="65" cy="80"/>
            </a:xfrm>
            <a:custGeom>
              <a:avLst/>
              <a:gdLst>
                <a:gd name="T0" fmla="*/ 0 w 144"/>
                <a:gd name="T1" fmla="*/ 0 h 177"/>
                <a:gd name="T2" fmla="*/ 0 w 144"/>
                <a:gd name="T3" fmla="*/ 0 h 177"/>
                <a:gd name="T4" fmla="*/ 0 w 144"/>
                <a:gd name="T5" fmla="*/ 0 h 177"/>
                <a:gd name="T6" fmla="*/ 0 w 144"/>
                <a:gd name="T7" fmla="*/ 0 h 177"/>
                <a:gd name="T8" fmla="*/ 0 w 144"/>
                <a:gd name="T9" fmla="*/ 0 h 177"/>
                <a:gd name="T10" fmla="*/ 0 w 144"/>
                <a:gd name="T11" fmla="*/ 0 h 177"/>
                <a:gd name="T12" fmla="*/ 0 w 144"/>
                <a:gd name="T13" fmla="*/ 0 h 177"/>
                <a:gd name="T14" fmla="*/ 0 w 144"/>
                <a:gd name="T15" fmla="*/ 0 h 177"/>
                <a:gd name="T16" fmla="*/ 0 w 144"/>
                <a:gd name="T17" fmla="*/ 0 h 177"/>
                <a:gd name="T18" fmla="*/ 0 w 144"/>
                <a:gd name="T19" fmla="*/ 0 h 177"/>
                <a:gd name="T20" fmla="*/ 0 w 144"/>
                <a:gd name="T21" fmla="*/ 0 h 177"/>
                <a:gd name="T22" fmla="*/ 0 w 144"/>
                <a:gd name="T23" fmla="*/ 0 h 177"/>
                <a:gd name="T24" fmla="*/ 0 w 144"/>
                <a:gd name="T25" fmla="*/ 0 h 177"/>
                <a:gd name="T26" fmla="*/ 0 w 144"/>
                <a:gd name="T27" fmla="*/ 0 h 177"/>
                <a:gd name="T28" fmla="*/ 0 w 144"/>
                <a:gd name="T29" fmla="*/ 0 h 177"/>
                <a:gd name="T30" fmla="*/ 0 w 144"/>
                <a:gd name="T31" fmla="*/ 0 h 177"/>
                <a:gd name="T32" fmla="*/ 0 w 144"/>
                <a:gd name="T33" fmla="*/ 0 h 177"/>
                <a:gd name="T34" fmla="*/ 0 w 144"/>
                <a:gd name="T35" fmla="*/ 0 h 177"/>
                <a:gd name="T36" fmla="*/ 0 w 144"/>
                <a:gd name="T37" fmla="*/ 0 h 177"/>
                <a:gd name="T38" fmla="*/ 0 w 144"/>
                <a:gd name="T39" fmla="*/ 0 h 177"/>
                <a:gd name="T40" fmla="*/ 0 w 144"/>
                <a:gd name="T41" fmla="*/ 0 h 177"/>
                <a:gd name="T42" fmla="*/ 0 w 144"/>
                <a:gd name="T43" fmla="*/ 0 h 177"/>
                <a:gd name="T44" fmla="*/ 0 w 144"/>
                <a:gd name="T45" fmla="*/ 0 h 177"/>
                <a:gd name="T46" fmla="*/ 0 w 144"/>
                <a:gd name="T47" fmla="*/ 0 h 177"/>
                <a:gd name="T48" fmla="*/ 0 w 144"/>
                <a:gd name="T49" fmla="*/ 0 h 177"/>
                <a:gd name="T50" fmla="*/ 0 w 144"/>
                <a:gd name="T51" fmla="*/ 0 h 1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4"/>
                <a:gd name="T79" fmla="*/ 0 h 177"/>
                <a:gd name="T80" fmla="*/ 144 w 144"/>
                <a:gd name="T81" fmla="*/ 177 h 1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4" h="177">
                  <a:moveTo>
                    <a:pt x="76" y="176"/>
                  </a:moveTo>
                  <a:cubicBezTo>
                    <a:pt x="74" y="177"/>
                    <a:pt x="71" y="177"/>
                    <a:pt x="69" y="176"/>
                  </a:cubicBezTo>
                  <a:lnTo>
                    <a:pt x="5" y="144"/>
                  </a:lnTo>
                  <a:cubicBezTo>
                    <a:pt x="2" y="142"/>
                    <a:pt x="0" y="140"/>
                    <a:pt x="0" y="136"/>
                  </a:cubicBezTo>
                  <a:lnTo>
                    <a:pt x="0" y="40"/>
                  </a:lnTo>
                  <a:cubicBezTo>
                    <a:pt x="0" y="37"/>
                    <a:pt x="2" y="35"/>
                    <a:pt x="5" y="33"/>
                  </a:cubicBezTo>
                  <a:lnTo>
                    <a:pt x="69" y="1"/>
                  </a:lnTo>
                  <a:cubicBezTo>
                    <a:pt x="71" y="0"/>
                    <a:pt x="74" y="0"/>
                    <a:pt x="76" y="1"/>
                  </a:cubicBezTo>
                  <a:lnTo>
                    <a:pt x="140" y="33"/>
                  </a:lnTo>
                  <a:cubicBezTo>
                    <a:pt x="143" y="35"/>
                    <a:pt x="144" y="37"/>
                    <a:pt x="144" y="40"/>
                  </a:cubicBezTo>
                  <a:lnTo>
                    <a:pt x="144" y="136"/>
                  </a:lnTo>
                  <a:cubicBezTo>
                    <a:pt x="144" y="140"/>
                    <a:pt x="143" y="142"/>
                    <a:pt x="140" y="144"/>
                  </a:cubicBezTo>
                  <a:lnTo>
                    <a:pt x="76" y="176"/>
                  </a:lnTo>
                  <a:close/>
                  <a:moveTo>
                    <a:pt x="133" y="129"/>
                  </a:moveTo>
                  <a:lnTo>
                    <a:pt x="128" y="136"/>
                  </a:lnTo>
                  <a:lnTo>
                    <a:pt x="128" y="40"/>
                  </a:lnTo>
                  <a:lnTo>
                    <a:pt x="133" y="48"/>
                  </a:lnTo>
                  <a:lnTo>
                    <a:pt x="69" y="16"/>
                  </a:lnTo>
                  <a:lnTo>
                    <a:pt x="76" y="16"/>
                  </a:lnTo>
                  <a:lnTo>
                    <a:pt x="12" y="48"/>
                  </a:lnTo>
                  <a:lnTo>
                    <a:pt x="16" y="40"/>
                  </a:lnTo>
                  <a:lnTo>
                    <a:pt x="16" y="136"/>
                  </a:lnTo>
                  <a:lnTo>
                    <a:pt x="12" y="129"/>
                  </a:lnTo>
                  <a:lnTo>
                    <a:pt x="76" y="161"/>
                  </a:lnTo>
                  <a:lnTo>
                    <a:pt x="69" y="161"/>
                  </a:lnTo>
                  <a:lnTo>
                    <a:pt x="133" y="129"/>
                  </a:lnTo>
                  <a:close/>
                </a:path>
              </a:pathLst>
            </a:custGeom>
            <a:solidFill>
              <a:srgbClr val="000000"/>
            </a:solidFill>
            <a:ln w="0">
              <a:solidFill>
                <a:srgbClr val="000000"/>
              </a:solidFill>
              <a:round/>
              <a:headEnd/>
              <a:tailEnd/>
            </a:ln>
          </p:spPr>
          <p:txBody>
            <a:bodyPr/>
            <a:lstStyle/>
            <a:p>
              <a:endParaRPr lang="ru-RU"/>
            </a:p>
          </p:txBody>
        </p:sp>
        <p:sp>
          <p:nvSpPr>
            <p:cNvPr id="28790" name="Freeform 235"/>
            <p:cNvSpPr>
              <a:spLocks/>
            </p:cNvSpPr>
            <p:nvPr/>
          </p:nvSpPr>
          <p:spPr bwMode="auto">
            <a:xfrm>
              <a:off x="1212" y="1623"/>
              <a:ext cx="69" cy="68"/>
            </a:xfrm>
            <a:custGeom>
              <a:avLst/>
              <a:gdLst>
                <a:gd name="T0" fmla="*/ 12 w 69"/>
                <a:gd name="T1" fmla="*/ 6 h 68"/>
                <a:gd name="T2" fmla="*/ 42 w 69"/>
                <a:gd name="T3" fmla="*/ 0 h 68"/>
                <a:gd name="T4" fmla="*/ 69 w 69"/>
                <a:gd name="T5" fmla="*/ 34 h 68"/>
                <a:gd name="T6" fmla="*/ 57 w 69"/>
                <a:gd name="T7" fmla="*/ 62 h 68"/>
                <a:gd name="T8" fmla="*/ 27 w 69"/>
                <a:gd name="T9" fmla="*/ 68 h 68"/>
                <a:gd name="T10" fmla="*/ 0 w 69"/>
                <a:gd name="T11" fmla="*/ 34 h 68"/>
                <a:gd name="T12" fmla="*/ 12 w 69"/>
                <a:gd name="T13" fmla="*/ 6 h 68"/>
                <a:gd name="T14" fmla="*/ 0 60000 65536"/>
                <a:gd name="T15" fmla="*/ 0 60000 65536"/>
                <a:gd name="T16" fmla="*/ 0 60000 65536"/>
                <a:gd name="T17" fmla="*/ 0 60000 65536"/>
                <a:gd name="T18" fmla="*/ 0 60000 65536"/>
                <a:gd name="T19" fmla="*/ 0 60000 65536"/>
                <a:gd name="T20" fmla="*/ 0 60000 65536"/>
                <a:gd name="T21" fmla="*/ 0 w 69"/>
                <a:gd name="T22" fmla="*/ 0 h 68"/>
                <a:gd name="T23" fmla="*/ 69 w 69"/>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8">
                  <a:moveTo>
                    <a:pt x="12" y="6"/>
                  </a:moveTo>
                  <a:lnTo>
                    <a:pt x="42" y="0"/>
                  </a:lnTo>
                  <a:lnTo>
                    <a:pt x="69" y="34"/>
                  </a:lnTo>
                  <a:lnTo>
                    <a:pt x="57" y="62"/>
                  </a:lnTo>
                  <a:lnTo>
                    <a:pt x="27" y="68"/>
                  </a:lnTo>
                  <a:lnTo>
                    <a:pt x="0" y="34"/>
                  </a:lnTo>
                  <a:lnTo>
                    <a:pt x="12" y="6"/>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91" name="Freeform 236"/>
            <p:cNvSpPr>
              <a:spLocks noEditPoints="1"/>
            </p:cNvSpPr>
            <p:nvPr/>
          </p:nvSpPr>
          <p:spPr bwMode="auto">
            <a:xfrm>
              <a:off x="1208" y="1620"/>
              <a:ext cx="77" cy="75"/>
            </a:xfrm>
            <a:custGeom>
              <a:avLst/>
              <a:gdLst>
                <a:gd name="T0" fmla="*/ 0 w 171"/>
                <a:gd name="T1" fmla="*/ 0 h 167"/>
                <a:gd name="T2" fmla="*/ 0 w 171"/>
                <a:gd name="T3" fmla="*/ 0 h 167"/>
                <a:gd name="T4" fmla="*/ 0 w 171"/>
                <a:gd name="T5" fmla="*/ 0 h 167"/>
                <a:gd name="T6" fmla="*/ 0 w 171"/>
                <a:gd name="T7" fmla="*/ 0 h 167"/>
                <a:gd name="T8" fmla="*/ 0 w 171"/>
                <a:gd name="T9" fmla="*/ 0 h 167"/>
                <a:gd name="T10" fmla="*/ 0 w 171"/>
                <a:gd name="T11" fmla="*/ 0 h 167"/>
                <a:gd name="T12" fmla="*/ 0 w 171"/>
                <a:gd name="T13" fmla="*/ 0 h 167"/>
                <a:gd name="T14" fmla="*/ 0 w 171"/>
                <a:gd name="T15" fmla="*/ 0 h 167"/>
                <a:gd name="T16" fmla="*/ 0 w 171"/>
                <a:gd name="T17" fmla="*/ 0 h 167"/>
                <a:gd name="T18" fmla="*/ 0 w 171"/>
                <a:gd name="T19" fmla="*/ 0 h 167"/>
                <a:gd name="T20" fmla="*/ 0 w 171"/>
                <a:gd name="T21" fmla="*/ 0 h 167"/>
                <a:gd name="T22" fmla="*/ 0 w 171"/>
                <a:gd name="T23" fmla="*/ 0 h 167"/>
                <a:gd name="T24" fmla="*/ 0 w 171"/>
                <a:gd name="T25" fmla="*/ 0 h 167"/>
                <a:gd name="T26" fmla="*/ 0 w 171"/>
                <a:gd name="T27" fmla="*/ 0 h 167"/>
                <a:gd name="T28" fmla="*/ 0 w 171"/>
                <a:gd name="T29" fmla="*/ 0 h 167"/>
                <a:gd name="T30" fmla="*/ 0 w 171"/>
                <a:gd name="T31" fmla="*/ 0 h 167"/>
                <a:gd name="T32" fmla="*/ 0 w 171"/>
                <a:gd name="T33" fmla="*/ 0 h 167"/>
                <a:gd name="T34" fmla="*/ 0 w 171"/>
                <a:gd name="T35" fmla="*/ 0 h 167"/>
                <a:gd name="T36" fmla="*/ 0 w 171"/>
                <a:gd name="T37" fmla="*/ 0 h 167"/>
                <a:gd name="T38" fmla="*/ 0 w 171"/>
                <a:gd name="T39" fmla="*/ 0 h 167"/>
                <a:gd name="T40" fmla="*/ 0 w 171"/>
                <a:gd name="T41" fmla="*/ 0 h 167"/>
                <a:gd name="T42" fmla="*/ 0 w 171"/>
                <a:gd name="T43" fmla="*/ 0 h 167"/>
                <a:gd name="T44" fmla="*/ 0 w 171"/>
                <a:gd name="T45" fmla="*/ 0 h 167"/>
                <a:gd name="T46" fmla="*/ 0 w 171"/>
                <a:gd name="T47" fmla="*/ 0 h 167"/>
                <a:gd name="T48" fmla="*/ 0 w 171"/>
                <a:gd name="T49" fmla="*/ 0 h 167"/>
                <a:gd name="T50" fmla="*/ 0 w 171"/>
                <a:gd name="T51" fmla="*/ 0 h 1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1"/>
                <a:gd name="T79" fmla="*/ 0 h 167"/>
                <a:gd name="T80" fmla="*/ 171 w 171"/>
                <a:gd name="T81" fmla="*/ 167 h 16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1" h="167">
                  <a:moveTo>
                    <a:pt x="28" y="18"/>
                  </a:moveTo>
                  <a:cubicBezTo>
                    <a:pt x="29" y="15"/>
                    <a:pt x="31" y="14"/>
                    <a:pt x="34" y="13"/>
                  </a:cubicBezTo>
                  <a:lnTo>
                    <a:pt x="101" y="0"/>
                  </a:lnTo>
                  <a:cubicBezTo>
                    <a:pt x="103" y="0"/>
                    <a:pt x="106" y="1"/>
                    <a:pt x="108" y="3"/>
                  </a:cubicBezTo>
                  <a:lnTo>
                    <a:pt x="169" y="78"/>
                  </a:lnTo>
                  <a:cubicBezTo>
                    <a:pt x="170" y="80"/>
                    <a:pt x="171" y="83"/>
                    <a:pt x="170" y="86"/>
                  </a:cubicBezTo>
                  <a:lnTo>
                    <a:pt x="143" y="149"/>
                  </a:lnTo>
                  <a:cubicBezTo>
                    <a:pt x="142" y="151"/>
                    <a:pt x="140" y="153"/>
                    <a:pt x="137" y="153"/>
                  </a:cubicBezTo>
                  <a:lnTo>
                    <a:pt x="70" y="166"/>
                  </a:lnTo>
                  <a:cubicBezTo>
                    <a:pt x="68" y="167"/>
                    <a:pt x="65" y="166"/>
                    <a:pt x="63" y="163"/>
                  </a:cubicBezTo>
                  <a:lnTo>
                    <a:pt x="2" y="88"/>
                  </a:lnTo>
                  <a:cubicBezTo>
                    <a:pt x="1" y="86"/>
                    <a:pt x="0" y="83"/>
                    <a:pt x="1" y="80"/>
                  </a:cubicBezTo>
                  <a:lnTo>
                    <a:pt x="28" y="18"/>
                  </a:lnTo>
                  <a:close/>
                  <a:moveTo>
                    <a:pt x="16" y="87"/>
                  </a:moveTo>
                  <a:lnTo>
                    <a:pt x="15" y="78"/>
                  </a:lnTo>
                  <a:lnTo>
                    <a:pt x="75" y="153"/>
                  </a:lnTo>
                  <a:lnTo>
                    <a:pt x="67" y="150"/>
                  </a:lnTo>
                  <a:lnTo>
                    <a:pt x="134" y="138"/>
                  </a:lnTo>
                  <a:lnTo>
                    <a:pt x="128" y="142"/>
                  </a:lnTo>
                  <a:lnTo>
                    <a:pt x="155" y="80"/>
                  </a:lnTo>
                  <a:lnTo>
                    <a:pt x="156" y="88"/>
                  </a:lnTo>
                  <a:lnTo>
                    <a:pt x="96" y="13"/>
                  </a:lnTo>
                  <a:lnTo>
                    <a:pt x="104" y="16"/>
                  </a:lnTo>
                  <a:lnTo>
                    <a:pt x="37" y="29"/>
                  </a:lnTo>
                  <a:lnTo>
                    <a:pt x="43" y="24"/>
                  </a:lnTo>
                  <a:lnTo>
                    <a:pt x="16" y="87"/>
                  </a:lnTo>
                  <a:close/>
                </a:path>
              </a:pathLst>
            </a:custGeom>
            <a:solidFill>
              <a:srgbClr val="000000"/>
            </a:solidFill>
            <a:ln w="0">
              <a:solidFill>
                <a:srgbClr val="000000"/>
              </a:solidFill>
              <a:round/>
              <a:headEnd/>
              <a:tailEnd/>
            </a:ln>
          </p:spPr>
          <p:txBody>
            <a:bodyPr/>
            <a:lstStyle/>
            <a:p>
              <a:endParaRPr lang="ru-RU"/>
            </a:p>
          </p:txBody>
        </p:sp>
        <p:sp>
          <p:nvSpPr>
            <p:cNvPr id="28792" name="Freeform 237"/>
            <p:cNvSpPr>
              <a:spLocks/>
            </p:cNvSpPr>
            <p:nvPr/>
          </p:nvSpPr>
          <p:spPr bwMode="auto">
            <a:xfrm>
              <a:off x="1222" y="1663"/>
              <a:ext cx="109" cy="102"/>
            </a:xfrm>
            <a:custGeom>
              <a:avLst/>
              <a:gdLst>
                <a:gd name="T0" fmla="*/ 0 w 109"/>
                <a:gd name="T1" fmla="*/ 96 h 102"/>
                <a:gd name="T2" fmla="*/ 2 w 109"/>
                <a:gd name="T3" fmla="*/ 54 h 102"/>
                <a:gd name="T4" fmla="*/ 68 w 109"/>
                <a:gd name="T5" fmla="*/ 0 h 102"/>
                <a:gd name="T6" fmla="*/ 109 w 109"/>
                <a:gd name="T7" fmla="*/ 7 h 102"/>
                <a:gd name="T8" fmla="*/ 107 w 109"/>
                <a:gd name="T9" fmla="*/ 49 h 102"/>
                <a:gd name="T10" fmla="*/ 42 w 109"/>
                <a:gd name="T11" fmla="*/ 102 h 102"/>
                <a:gd name="T12" fmla="*/ 0 w 109"/>
                <a:gd name="T13" fmla="*/ 96 h 102"/>
                <a:gd name="T14" fmla="*/ 0 60000 65536"/>
                <a:gd name="T15" fmla="*/ 0 60000 65536"/>
                <a:gd name="T16" fmla="*/ 0 60000 65536"/>
                <a:gd name="T17" fmla="*/ 0 60000 65536"/>
                <a:gd name="T18" fmla="*/ 0 60000 65536"/>
                <a:gd name="T19" fmla="*/ 0 60000 65536"/>
                <a:gd name="T20" fmla="*/ 0 60000 65536"/>
                <a:gd name="T21" fmla="*/ 0 w 109"/>
                <a:gd name="T22" fmla="*/ 0 h 102"/>
                <a:gd name="T23" fmla="*/ 109 w 109"/>
                <a:gd name="T24" fmla="*/ 102 h 1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 h="102">
                  <a:moveTo>
                    <a:pt x="0" y="96"/>
                  </a:moveTo>
                  <a:lnTo>
                    <a:pt x="2" y="54"/>
                  </a:lnTo>
                  <a:lnTo>
                    <a:pt x="68" y="0"/>
                  </a:lnTo>
                  <a:lnTo>
                    <a:pt x="109" y="7"/>
                  </a:lnTo>
                  <a:lnTo>
                    <a:pt x="107" y="49"/>
                  </a:lnTo>
                  <a:lnTo>
                    <a:pt x="42" y="102"/>
                  </a:lnTo>
                  <a:lnTo>
                    <a:pt x="0" y="96"/>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93" name="Freeform 238"/>
            <p:cNvSpPr>
              <a:spLocks noEditPoints="1"/>
            </p:cNvSpPr>
            <p:nvPr/>
          </p:nvSpPr>
          <p:spPr bwMode="auto">
            <a:xfrm>
              <a:off x="1218" y="1659"/>
              <a:ext cx="117" cy="110"/>
            </a:xfrm>
            <a:custGeom>
              <a:avLst/>
              <a:gdLst>
                <a:gd name="T0" fmla="*/ 0 w 258"/>
                <a:gd name="T1" fmla="*/ 0 h 243"/>
                <a:gd name="T2" fmla="*/ 0 w 258"/>
                <a:gd name="T3" fmla="*/ 0 h 243"/>
                <a:gd name="T4" fmla="*/ 0 w 258"/>
                <a:gd name="T5" fmla="*/ 0 h 243"/>
                <a:gd name="T6" fmla="*/ 0 w 258"/>
                <a:gd name="T7" fmla="*/ 0 h 243"/>
                <a:gd name="T8" fmla="*/ 0 w 258"/>
                <a:gd name="T9" fmla="*/ 0 h 243"/>
                <a:gd name="T10" fmla="*/ 0 w 258"/>
                <a:gd name="T11" fmla="*/ 0 h 243"/>
                <a:gd name="T12" fmla="*/ 0 w 258"/>
                <a:gd name="T13" fmla="*/ 0 h 243"/>
                <a:gd name="T14" fmla="*/ 0 w 258"/>
                <a:gd name="T15" fmla="*/ 0 h 243"/>
                <a:gd name="T16" fmla="*/ 0 w 258"/>
                <a:gd name="T17" fmla="*/ 0 h 243"/>
                <a:gd name="T18" fmla="*/ 0 w 258"/>
                <a:gd name="T19" fmla="*/ 0 h 243"/>
                <a:gd name="T20" fmla="*/ 0 w 258"/>
                <a:gd name="T21" fmla="*/ 0 h 243"/>
                <a:gd name="T22" fmla="*/ 0 w 258"/>
                <a:gd name="T23" fmla="*/ 0 h 243"/>
                <a:gd name="T24" fmla="*/ 0 w 258"/>
                <a:gd name="T25" fmla="*/ 0 h 243"/>
                <a:gd name="T26" fmla="*/ 0 w 258"/>
                <a:gd name="T27" fmla="*/ 0 h 243"/>
                <a:gd name="T28" fmla="*/ 0 w 258"/>
                <a:gd name="T29" fmla="*/ 0 h 243"/>
                <a:gd name="T30" fmla="*/ 0 w 258"/>
                <a:gd name="T31" fmla="*/ 0 h 243"/>
                <a:gd name="T32" fmla="*/ 0 w 258"/>
                <a:gd name="T33" fmla="*/ 0 h 243"/>
                <a:gd name="T34" fmla="*/ 0 w 258"/>
                <a:gd name="T35" fmla="*/ 0 h 243"/>
                <a:gd name="T36" fmla="*/ 0 w 258"/>
                <a:gd name="T37" fmla="*/ 0 h 243"/>
                <a:gd name="T38" fmla="*/ 0 w 258"/>
                <a:gd name="T39" fmla="*/ 0 h 243"/>
                <a:gd name="T40" fmla="*/ 0 w 258"/>
                <a:gd name="T41" fmla="*/ 0 h 243"/>
                <a:gd name="T42" fmla="*/ 0 w 258"/>
                <a:gd name="T43" fmla="*/ 0 h 243"/>
                <a:gd name="T44" fmla="*/ 0 w 258"/>
                <a:gd name="T45" fmla="*/ 0 h 243"/>
                <a:gd name="T46" fmla="*/ 0 w 258"/>
                <a:gd name="T47" fmla="*/ 0 h 243"/>
                <a:gd name="T48" fmla="*/ 0 w 258"/>
                <a:gd name="T49" fmla="*/ 0 h 243"/>
                <a:gd name="T50" fmla="*/ 0 w 258"/>
                <a:gd name="T51" fmla="*/ 0 h 2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8"/>
                <a:gd name="T79" fmla="*/ 0 h 243"/>
                <a:gd name="T80" fmla="*/ 258 w 258"/>
                <a:gd name="T81" fmla="*/ 243 h 2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8" h="243">
                  <a:moveTo>
                    <a:pt x="7" y="228"/>
                  </a:moveTo>
                  <a:cubicBezTo>
                    <a:pt x="3" y="227"/>
                    <a:pt x="0" y="224"/>
                    <a:pt x="0" y="219"/>
                  </a:cubicBezTo>
                  <a:lnTo>
                    <a:pt x="5" y="126"/>
                  </a:lnTo>
                  <a:cubicBezTo>
                    <a:pt x="5" y="124"/>
                    <a:pt x="6" y="122"/>
                    <a:pt x="8" y="120"/>
                  </a:cubicBezTo>
                  <a:lnTo>
                    <a:pt x="153" y="2"/>
                  </a:lnTo>
                  <a:cubicBezTo>
                    <a:pt x="155" y="1"/>
                    <a:pt x="157" y="0"/>
                    <a:pt x="159" y="1"/>
                  </a:cubicBezTo>
                  <a:lnTo>
                    <a:pt x="251" y="15"/>
                  </a:lnTo>
                  <a:cubicBezTo>
                    <a:pt x="256" y="16"/>
                    <a:pt x="258" y="19"/>
                    <a:pt x="258" y="24"/>
                  </a:cubicBezTo>
                  <a:lnTo>
                    <a:pt x="253" y="117"/>
                  </a:lnTo>
                  <a:cubicBezTo>
                    <a:pt x="253" y="119"/>
                    <a:pt x="252" y="121"/>
                    <a:pt x="251" y="122"/>
                  </a:cubicBezTo>
                  <a:lnTo>
                    <a:pt x="105" y="241"/>
                  </a:lnTo>
                  <a:cubicBezTo>
                    <a:pt x="103" y="242"/>
                    <a:pt x="101" y="243"/>
                    <a:pt x="99" y="242"/>
                  </a:cubicBezTo>
                  <a:lnTo>
                    <a:pt x="7" y="228"/>
                  </a:lnTo>
                  <a:close/>
                  <a:moveTo>
                    <a:pt x="101" y="226"/>
                  </a:moveTo>
                  <a:lnTo>
                    <a:pt x="95" y="228"/>
                  </a:lnTo>
                  <a:lnTo>
                    <a:pt x="240" y="110"/>
                  </a:lnTo>
                  <a:lnTo>
                    <a:pt x="238" y="116"/>
                  </a:lnTo>
                  <a:lnTo>
                    <a:pt x="242" y="23"/>
                  </a:lnTo>
                  <a:lnTo>
                    <a:pt x="249" y="31"/>
                  </a:lnTo>
                  <a:lnTo>
                    <a:pt x="157" y="17"/>
                  </a:lnTo>
                  <a:lnTo>
                    <a:pt x="163" y="15"/>
                  </a:lnTo>
                  <a:lnTo>
                    <a:pt x="18" y="133"/>
                  </a:lnTo>
                  <a:lnTo>
                    <a:pt x="21" y="127"/>
                  </a:lnTo>
                  <a:lnTo>
                    <a:pt x="16" y="220"/>
                  </a:lnTo>
                  <a:lnTo>
                    <a:pt x="9" y="212"/>
                  </a:lnTo>
                  <a:lnTo>
                    <a:pt x="101" y="226"/>
                  </a:lnTo>
                  <a:close/>
                </a:path>
              </a:pathLst>
            </a:custGeom>
            <a:solidFill>
              <a:srgbClr val="000000"/>
            </a:solidFill>
            <a:ln w="0">
              <a:solidFill>
                <a:srgbClr val="000000"/>
              </a:solidFill>
              <a:round/>
              <a:headEnd/>
              <a:tailEnd/>
            </a:ln>
          </p:spPr>
          <p:txBody>
            <a:bodyPr/>
            <a:lstStyle/>
            <a:p>
              <a:endParaRPr lang="ru-RU"/>
            </a:p>
          </p:txBody>
        </p:sp>
        <p:sp>
          <p:nvSpPr>
            <p:cNvPr id="28794" name="Freeform 239"/>
            <p:cNvSpPr>
              <a:spLocks/>
            </p:cNvSpPr>
            <p:nvPr/>
          </p:nvSpPr>
          <p:spPr bwMode="auto">
            <a:xfrm>
              <a:off x="1440" y="1613"/>
              <a:ext cx="57" cy="72"/>
            </a:xfrm>
            <a:custGeom>
              <a:avLst/>
              <a:gdLst>
                <a:gd name="T0" fmla="*/ 28 w 57"/>
                <a:gd name="T1" fmla="*/ 72 h 72"/>
                <a:gd name="T2" fmla="*/ 0 w 57"/>
                <a:gd name="T3" fmla="*/ 57 h 72"/>
                <a:gd name="T4" fmla="*/ 0 w 57"/>
                <a:gd name="T5" fmla="*/ 14 h 72"/>
                <a:gd name="T6" fmla="*/ 28 w 57"/>
                <a:gd name="T7" fmla="*/ 0 h 72"/>
                <a:gd name="T8" fmla="*/ 57 w 57"/>
                <a:gd name="T9" fmla="*/ 14 h 72"/>
                <a:gd name="T10" fmla="*/ 57 w 57"/>
                <a:gd name="T11" fmla="*/ 57 h 72"/>
                <a:gd name="T12" fmla="*/ 28 w 57"/>
                <a:gd name="T13" fmla="*/ 72 h 72"/>
                <a:gd name="T14" fmla="*/ 0 60000 65536"/>
                <a:gd name="T15" fmla="*/ 0 60000 65536"/>
                <a:gd name="T16" fmla="*/ 0 60000 65536"/>
                <a:gd name="T17" fmla="*/ 0 60000 65536"/>
                <a:gd name="T18" fmla="*/ 0 60000 65536"/>
                <a:gd name="T19" fmla="*/ 0 60000 65536"/>
                <a:gd name="T20" fmla="*/ 0 60000 65536"/>
                <a:gd name="T21" fmla="*/ 0 w 57"/>
                <a:gd name="T22" fmla="*/ 0 h 72"/>
                <a:gd name="T23" fmla="*/ 57 w 57"/>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72">
                  <a:moveTo>
                    <a:pt x="28" y="72"/>
                  </a:moveTo>
                  <a:lnTo>
                    <a:pt x="0" y="57"/>
                  </a:lnTo>
                  <a:lnTo>
                    <a:pt x="0" y="14"/>
                  </a:lnTo>
                  <a:lnTo>
                    <a:pt x="28" y="0"/>
                  </a:lnTo>
                  <a:lnTo>
                    <a:pt x="57" y="14"/>
                  </a:lnTo>
                  <a:lnTo>
                    <a:pt x="57" y="57"/>
                  </a:lnTo>
                  <a:lnTo>
                    <a:pt x="28" y="72"/>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95" name="Freeform 240"/>
            <p:cNvSpPr>
              <a:spLocks noEditPoints="1"/>
            </p:cNvSpPr>
            <p:nvPr/>
          </p:nvSpPr>
          <p:spPr bwMode="auto">
            <a:xfrm>
              <a:off x="1436" y="1609"/>
              <a:ext cx="65" cy="80"/>
            </a:xfrm>
            <a:custGeom>
              <a:avLst/>
              <a:gdLst>
                <a:gd name="T0" fmla="*/ 0 w 144"/>
                <a:gd name="T1" fmla="*/ 0 h 177"/>
                <a:gd name="T2" fmla="*/ 0 w 144"/>
                <a:gd name="T3" fmla="*/ 0 h 177"/>
                <a:gd name="T4" fmla="*/ 0 w 144"/>
                <a:gd name="T5" fmla="*/ 0 h 177"/>
                <a:gd name="T6" fmla="*/ 0 w 144"/>
                <a:gd name="T7" fmla="*/ 0 h 177"/>
                <a:gd name="T8" fmla="*/ 0 w 144"/>
                <a:gd name="T9" fmla="*/ 0 h 177"/>
                <a:gd name="T10" fmla="*/ 0 w 144"/>
                <a:gd name="T11" fmla="*/ 0 h 177"/>
                <a:gd name="T12" fmla="*/ 0 w 144"/>
                <a:gd name="T13" fmla="*/ 0 h 177"/>
                <a:gd name="T14" fmla="*/ 0 w 144"/>
                <a:gd name="T15" fmla="*/ 0 h 177"/>
                <a:gd name="T16" fmla="*/ 0 w 144"/>
                <a:gd name="T17" fmla="*/ 0 h 177"/>
                <a:gd name="T18" fmla="*/ 0 w 144"/>
                <a:gd name="T19" fmla="*/ 0 h 177"/>
                <a:gd name="T20" fmla="*/ 0 w 144"/>
                <a:gd name="T21" fmla="*/ 0 h 177"/>
                <a:gd name="T22" fmla="*/ 0 w 144"/>
                <a:gd name="T23" fmla="*/ 0 h 177"/>
                <a:gd name="T24" fmla="*/ 0 w 144"/>
                <a:gd name="T25" fmla="*/ 0 h 177"/>
                <a:gd name="T26" fmla="*/ 0 w 144"/>
                <a:gd name="T27" fmla="*/ 0 h 177"/>
                <a:gd name="T28" fmla="*/ 0 w 144"/>
                <a:gd name="T29" fmla="*/ 0 h 177"/>
                <a:gd name="T30" fmla="*/ 0 w 144"/>
                <a:gd name="T31" fmla="*/ 0 h 177"/>
                <a:gd name="T32" fmla="*/ 0 w 144"/>
                <a:gd name="T33" fmla="*/ 0 h 177"/>
                <a:gd name="T34" fmla="*/ 0 w 144"/>
                <a:gd name="T35" fmla="*/ 0 h 177"/>
                <a:gd name="T36" fmla="*/ 0 w 144"/>
                <a:gd name="T37" fmla="*/ 0 h 177"/>
                <a:gd name="T38" fmla="*/ 0 w 144"/>
                <a:gd name="T39" fmla="*/ 0 h 177"/>
                <a:gd name="T40" fmla="*/ 0 w 144"/>
                <a:gd name="T41" fmla="*/ 0 h 177"/>
                <a:gd name="T42" fmla="*/ 0 w 144"/>
                <a:gd name="T43" fmla="*/ 0 h 177"/>
                <a:gd name="T44" fmla="*/ 0 w 144"/>
                <a:gd name="T45" fmla="*/ 0 h 177"/>
                <a:gd name="T46" fmla="*/ 0 w 144"/>
                <a:gd name="T47" fmla="*/ 0 h 177"/>
                <a:gd name="T48" fmla="*/ 0 w 144"/>
                <a:gd name="T49" fmla="*/ 0 h 177"/>
                <a:gd name="T50" fmla="*/ 0 w 144"/>
                <a:gd name="T51" fmla="*/ 0 h 1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4"/>
                <a:gd name="T79" fmla="*/ 0 h 177"/>
                <a:gd name="T80" fmla="*/ 144 w 144"/>
                <a:gd name="T81" fmla="*/ 177 h 1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4" h="177">
                  <a:moveTo>
                    <a:pt x="76" y="176"/>
                  </a:moveTo>
                  <a:cubicBezTo>
                    <a:pt x="74" y="177"/>
                    <a:pt x="71" y="177"/>
                    <a:pt x="69" y="176"/>
                  </a:cubicBezTo>
                  <a:lnTo>
                    <a:pt x="5" y="144"/>
                  </a:lnTo>
                  <a:cubicBezTo>
                    <a:pt x="2" y="142"/>
                    <a:pt x="0" y="140"/>
                    <a:pt x="0" y="136"/>
                  </a:cubicBezTo>
                  <a:lnTo>
                    <a:pt x="0" y="40"/>
                  </a:lnTo>
                  <a:cubicBezTo>
                    <a:pt x="0" y="37"/>
                    <a:pt x="2" y="35"/>
                    <a:pt x="5" y="33"/>
                  </a:cubicBezTo>
                  <a:lnTo>
                    <a:pt x="69" y="1"/>
                  </a:lnTo>
                  <a:cubicBezTo>
                    <a:pt x="71" y="0"/>
                    <a:pt x="74" y="0"/>
                    <a:pt x="76" y="1"/>
                  </a:cubicBezTo>
                  <a:lnTo>
                    <a:pt x="140" y="33"/>
                  </a:lnTo>
                  <a:cubicBezTo>
                    <a:pt x="143" y="35"/>
                    <a:pt x="144" y="37"/>
                    <a:pt x="144" y="40"/>
                  </a:cubicBezTo>
                  <a:lnTo>
                    <a:pt x="144" y="136"/>
                  </a:lnTo>
                  <a:cubicBezTo>
                    <a:pt x="144" y="140"/>
                    <a:pt x="143" y="142"/>
                    <a:pt x="140" y="144"/>
                  </a:cubicBezTo>
                  <a:lnTo>
                    <a:pt x="76" y="176"/>
                  </a:lnTo>
                  <a:close/>
                  <a:moveTo>
                    <a:pt x="133" y="129"/>
                  </a:moveTo>
                  <a:lnTo>
                    <a:pt x="128" y="136"/>
                  </a:lnTo>
                  <a:lnTo>
                    <a:pt x="128" y="40"/>
                  </a:lnTo>
                  <a:lnTo>
                    <a:pt x="133" y="48"/>
                  </a:lnTo>
                  <a:lnTo>
                    <a:pt x="69" y="16"/>
                  </a:lnTo>
                  <a:lnTo>
                    <a:pt x="76" y="16"/>
                  </a:lnTo>
                  <a:lnTo>
                    <a:pt x="12" y="48"/>
                  </a:lnTo>
                  <a:lnTo>
                    <a:pt x="16" y="40"/>
                  </a:lnTo>
                  <a:lnTo>
                    <a:pt x="16" y="136"/>
                  </a:lnTo>
                  <a:lnTo>
                    <a:pt x="12" y="129"/>
                  </a:lnTo>
                  <a:lnTo>
                    <a:pt x="76" y="161"/>
                  </a:lnTo>
                  <a:lnTo>
                    <a:pt x="69" y="161"/>
                  </a:lnTo>
                  <a:lnTo>
                    <a:pt x="133" y="129"/>
                  </a:lnTo>
                  <a:close/>
                </a:path>
              </a:pathLst>
            </a:custGeom>
            <a:solidFill>
              <a:srgbClr val="000000"/>
            </a:solidFill>
            <a:ln w="0">
              <a:solidFill>
                <a:srgbClr val="000000"/>
              </a:solidFill>
              <a:round/>
              <a:headEnd/>
              <a:tailEnd/>
            </a:ln>
          </p:spPr>
          <p:txBody>
            <a:bodyPr/>
            <a:lstStyle/>
            <a:p>
              <a:endParaRPr lang="ru-RU"/>
            </a:p>
          </p:txBody>
        </p:sp>
        <p:sp>
          <p:nvSpPr>
            <p:cNvPr id="28796" name="Freeform 241"/>
            <p:cNvSpPr>
              <a:spLocks/>
            </p:cNvSpPr>
            <p:nvPr/>
          </p:nvSpPr>
          <p:spPr bwMode="auto">
            <a:xfrm>
              <a:off x="1448" y="2400"/>
              <a:ext cx="69" cy="68"/>
            </a:xfrm>
            <a:custGeom>
              <a:avLst/>
              <a:gdLst>
                <a:gd name="T0" fmla="*/ 12 w 69"/>
                <a:gd name="T1" fmla="*/ 6 h 68"/>
                <a:gd name="T2" fmla="*/ 42 w 69"/>
                <a:gd name="T3" fmla="*/ 0 h 68"/>
                <a:gd name="T4" fmla="*/ 69 w 69"/>
                <a:gd name="T5" fmla="*/ 34 h 68"/>
                <a:gd name="T6" fmla="*/ 57 w 69"/>
                <a:gd name="T7" fmla="*/ 62 h 68"/>
                <a:gd name="T8" fmla="*/ 27 w 69"/>
                <a:gd name="T9" fmla="*/ 68 h 68"/>
                <a:gd name="T10" fmla="*/ 0 w 69"/>
                <a:gd name="T11" fmla="*/ 34 h 68"/>
                <a:gd name="T12" fmla="*/ 12 w 69"/>
                <a:gd name="T13" fmla="*/ 6 h 68"/>
                <a:gd name="T14" fmla="*/ 0 60000 65536"/>
                <a:gd name="T15" fmla="*/ 0 60000 65536"/>
                <a:gd name="T16" fmla="*/ 0 60000 65536"/>
                <a:gd name="T17" fmla="*/ 0 60000 65536"/>
                <a:gd name="T18" fmla="*/ 0 60000 65536"/>
                <a:gd name="T19" fmla="*/ 0 60000 65536"/>
                <a:gd name="T20" fmla="*/ 0 60000 65536"/>
                <a:gd name="T21" fmla="*/ 0 w 69"/>
                <a:gd name="T22" fmla="*/ 0 h 68"/>
                <a:gd name="T23" fmla="*/ 69 w 69"/>
                <a:gd name="T24" fmla="*/ 68 h 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 h="68">
                  <a:moveTo>
                    <a:pt x="12" y="6"/>
                  </a:moveTo>
                  <a:lnTo>
                    <a:pt x="42" y="0"/>
                  </a:lnTo>
                  <a:lnTo>
                    <a:pt x="69" y="34"/>
                  </a:lnTo>
                  <a:lnTo>
                    <a:pt x="57" y="62"/>
                  </a:lnTo>
                  <a:lnTo>
                    <a:pt x="27" y="68"/>
                  </a:lnTo>
                  <a:lnTo>
                    <a:pt x="0" y="34"/>
                  </a:lnTo>
                  <a:lnTo>
                    <a:pt x="12" y="6"/>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97" name="Freeform 242"/>
            <p:cNvSpPr>
              <a:spLocks noEditPoints="1"/>
            </p:cNvSpPr>
            <p:nvPr/>
          </p:nvSpPr>
          <p:spPr bwMode="auto">
            <a:xfrm>
              <a:off x="1444" y="2396"/>
              <a:ext cx="77" cy="76"/>
            </a:xfrm>
            <a:custGeom>
              <a:avLst/>
              <a:gdLst>
                <a:gd name="T0" fmla="*/ 0 w 170"/>
                <a:gd name="T1" fmla="*/ 0 h 167"/>
                <a:gd name="T2" fmla="*/ 0 w 170"/>
                <a:gd name="T3" fmla="*/ 0 h 167"/>
                <a:gd name="T4" fmla="*/ 0 w 170"/>
                <a:gd name="T5" fmla="*/ 0 h 167"/>
                <a:gd name="T6" fmla="*/ 0 w 170"/>
                <a:gd name="T7" fmla="*/ 0 h 167"/>
                <a:gd name="T8" fmla="*/ 0 w 170"/>
                <a:gd name="T9" fmla="*/ 0 h 167"/>
                <a:gd name="T10" fmla="*/ 0 w 170"/>
                <a:gd name="T11" fmla="*/ 0 h 167"/>
                <a:gd name="T12" fmla="*/ 0 w 170"/>
                <a:gd name="T13" fmla="*/ 0 h 167"/>
                <a:gd name="T14" fmla="*/ 0 w 170"/>
                <a:gd name="T15" fmla="*/ 0 h 167"/>
                <a:gd name="T16" fmla="*/ 0 w 170"/>
                <a:gd name="T17" fmla="*/ 0 h 167"/>
                <a:gd name="T18" fmla="*/ 0 w 170"/>
                <a:gd name="T19" fmla="*/ 0 h 167"/>
                <a:gd name="T20" fmla="*/ 0 w 170"/>
                <a:gd name="T21" fmla="*/ 0 h 167"/>
                <a:gd name="T22" fmla="*/ 0 w 170"/>
                <a:gd name="T23" fmla="*/ 0 h 167"/>
                <a:gd name="T24" fmla="*/ 0 w 170"/>
                <a:gd name="T25" fmla="*/ 0 h 167"/>
                <a:gd name="T26" fmla="*/ 0 w 170"/>
                <a:gd name="T27" fmla="*/ 0 h 167"/>
                <a:gd name="T28" fmla="*/ 0 w 170"/>
                <a:gd name="T29" fmla="*/ 0 h 167"/>
                <a:gd name="T30" fmla="*/ 0 w 170"/>
                <a:gd name="T31" fmla="*/ 0 h 167"/>
                <a:gd name="T32" fmla="*/ 0 w 170"/>
                <a:gd name="T33" fmla="*/ 0 h 167"/>
                <a:gd name="T34" fmla="*/ 0 w 170"/>
                <a:gd name="T35" fmla="*/ 0 h 167"/>
                <a:gd name="T36" fmla="*/ 0 w 170"/>
                <a:gd name="T37" fmla="*/ 0 h 167"/>
                <a:gd name="T38" fmla="*/ 0 w 170"/>
                <a:gd name="T39" fmla="*/ 0 h 167"/>
                <a:gd name="T40" fmla="*/ 0 w 170"/>
                <a:gd name="T41" fmla="*/ 0 h 167"/>
                <a:gd name="T42" fmla="*/ 0 w 170"/>
                <a:gd name="T43" fmla="*/ 0 h 167"/>
                <a:gd name="T44" fmla="*/ 0 w 170"/>
                <a:gd name="T45" fmla="*/ 0 h 167"/>
                <a:gd name="T46" fmla="*/ 0 w 170"/>
                <a:gd name="T47" fmla="*/ 0 h 167"/>
                <a:gd name="T48" fmla="*/ 0 w 170"/>
                <a:gd name="T49" fmla="*/ 0 h 167"/>
                <a:gd name="T50" fmla="*/ 0 w 170"/>
                <a:gd name="T51" fmla="*/ 0 h 1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0"/>
                <a:gd name="T79" fmla="*/ 0 h 167"/>
                <a:gd name="T80" fmla="*/ 170 w 170"/>
                <a:gd name="T81" fmla="*/ 167 h 16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0" h="167">
                  <a:moveTo>
                    <a:pt x="28" y="18"/>
                  </a:moveTo>
                  <a:cubicBezTo>
                    <a:pt x="29" y="16"/>
                    <a:pt x="31" y="14"/>
                    <a:pt x="33" y="13"/>
                  </a:cubicBezTo>
                  <a:lnTo>
                    <a:pt x="100" y="1"/>
                  </a:lnTo>
                  <a:cubicBezTo>
                    <a:pt x="103" y="0"/>
                    <a:pt x="106" y="1"/>
                    <a:pt x="108" y="3"/>
                  </a:cubicBezTo>
                  <a:lnTo>
                    <a:pt x="168" y="78"/>
                  </a:lnTo>
                  <a:cubicBezTo>
                    <a:pt x="170" y="80"/>
                    <a:pt x="170" y="84"/>
                    <a:pt x="169" y="86"/>
                  </a:cubicBezTo>
                  <a:lnTo>
                    <a:pt x="143" y="149"/>
                  </a:lnTo>
                  <a:cubicBezTo>
                    <a:pt x="142" y="151"/>
                    <a:pt x="140" y="153"/>
                    <a:pt x="137" y="154"/>
                  </a:cubicBezTo>
                  <a:lnTo>
                    <a:pt x="70" y="166"/>
                  </a:lnTo>
                  <a:cubicBezTo>
                    <a:pt x="67" y="167"/>
                    <a:pt x="64" y="166"/>
                    <a:pt x="62" y="164"/>
                  </a:cubicBezTo>
                  <a:lnTo>
                    <a:pt x="2" y="89"/>
                  </a:lnTo>
                  <a:cubicBezTo>
                    <a:pt x="0" y="87"/>
                    <a:pt x="0" y="83"/>
                    <a:pt x="1" y="81"/>
                  </a:cubicBezTo>
                  <a:lnTo>
                    <a:pt x="28" y="18"/>
                  </a:lnTo>
                  <a:close/>
                  <a:moveTo>
                    <a:pt x="16" y="87"/>
                  </a:moveTo>
                  <a:lnTo>
                    <a:pt x="15" y="79"/>
                  </a:lnTo>
                  <a:lnTo>
                    <a:pt x="75" y="153"/>
                  </a:lnTo>
                  <a:lnTo>
                    <a:pt x="67" y="151"/>
                  </a:lnTo>
                  <a:lnTo>
                    <a:pt x="134" y="138"/>
                  </a:lnTo>
                  <a:lnTo>
                    <a:pt x="128" y="143"/>
                  </a:lnTo>
                  <a:lnTo>
                    <a:pt x="155" y="80"/>
                  </a:lnTo>
                  <a:lnTo>
                    <a:pt x="156" y="88"/>
                  </a:lnTo>
                  <a:lnTo>
                    <a:pt x="95" y="13"/>
                  </a:lnTo>
                  <a:lnTo>
                    <a:pt x="103" y="16"/>
                  </a:lnTo>
                  <a:lnTo>
                    <a:pt x="36" y="29"/>
                  </a:lnTo>
                  <a:lnTo>
                    <a:pt x="42" y="24"/>
                  </a:lnTo>
                  <a:lnTo>
                    <a:pt x="16" y="87"/>
                  </a:lnTo>
                  <a:close/>
                </a:path>
              </a:pathLst>
            </a:custGeom>
            <a:solidFill>
              <a:srgbClr val="000000"/>
            </a:solidFill>
            <a:ln w="0">
              <a:solidFill>
                <a:srgbClr val="000000"/>
              </a:solidFill>
              <a:round/>
              <a:headEnd/>
              <a:tailEnd/>
            </a:ln>
          </p:spPr>
          <p:txBody>
            <a:bodyPr/>
            <a:lstStyle/>
            <a:p>
              <a:endParaRPr lang="ru-RU"/>
            </a:p>
          </p:txBody>
        </p:sp>
        <p:sp>
          <p:nvSpPr>
            <p:cNvPr id="28798" name="Freeform 243"/>
            <p:cNvSpPr>
              <a:spLocks/>
            </p:cNvSpPr>
            <p:nvPr/>
          </p:nvSpPr>
          <p:spPr bwMode="auto">
            <a:xfrm>
              <a:off x="1779" y="1547"/>
              <a:ext cx="58" cy="73"/>
            </a:xfrm>
            <a:custGeom>
              <a:avLst/>
              <a:gdLst>
                <a:gd name="T0" fmla="*/ 29 w 58"/>
                <a:gd name="T1" fmla="*/ 73 h 73"/>
                <a:gd name="T2" fmla="*/ 0 w 58"/>
                <a:gd name="T3" fmla="*/ 58 h 73"/>
                <a:gd name="T4" fmla="*/ 0 w 58"/>
                <a:gd name="T5" fmla="*/ 15 h 73"/>
                <a:gd name="T6" fmla="*/ 29 w 58"/>
                <a:gd name="T7" fmla="*/ 0 h 73"/>
                <a:gd name="T8" fmla="*/ 58 w 58"/>
                <a:gd name="T9" fmla="*/ 15 h 73"/>
                <a:gd name="T10" fmla="*/ 58 w 58"/>
                <a:gd name="T11" fmla="*/ 58 h 73"/>
                <a:gd name="T12" fmla="*/ 29 w 58"/>
                <a:gd name="T13" fmla="*/ 73 h 73"/>
                <a:gd name="T14" fmla="*/ 0 60000 65536"/>
                <a:gd name="T15" fmla="*/ 0 60000 65536"/>
                <a:gd name="T16" fmla="*/ 0 60000 65536"/>
                <a:gd name="T17" fmla="*/ 0 60000 65536"/>
                <a:gd name="T18" fmla="*/ 0 60000 65536"/>
                <a:gd name="T19" fmla="*/ 0 60000 65536"/>
                <a:gd name="T20" fmla="*/ 0 60000 65536"/>
                <a:gd name="T21" fmla="*/ 0 w 58"/>
                <a:gd name="T22" fmla="*/ 0 h 73"/>
                <a:gd name="T23" fmla="*/ 58 w 5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73">
                  <a:moveTo>
                    <a:pt x="29" y="73"/>
                  </a:moveTo>
                  <a:lnTo>
                    <a:pt x="0" y="58"/>
                  </a:lnTo>
                  <a:lnTo>
                    <a:pt x="0" y="15"/>
                  </a:lnTo>
                  <a:lnTo>
                    <a:pt x="29" y="0"/>
                  </a:lnTo>
                  <a:lnTo>
                    <a:pt x="58" y="15"/>
                  </a:lnTo>
                  <a:lnTo>
                    <a:pt x="58" y="58"/>
                  </a:lnTo>
                  <a:lnTo>
                    <a:pt x="29" y="73"/>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799" name="Freeform 244"/>
            <p:cNvSpPr>
              <a:spLocks noEditPoints="1"/>
            </p:cNvSpPr>
            <p:nvPr/>
          </p:nvSpPr>
          <p:spPr bwMode="auto">
            <a:xfrm>
              <a:off x="1775" y="1544"/>
              <a:ext cx="65" cy="80"/>
            </a:xfrm>
            <a:custGeom>
              <a:avLst/>
              <a:gdLst>
                <a:gd name="T0" fmla="*/ 0 w 144"/>
                <a:gd name="T1" fmla="*/ 0 h 177"/>
                <a:gd name="T2" fmla="*/ 0 w 144"/>
                <a:gd name="T3" fmla="*/ 0 h 177"/>
                <a:gd name="T4" fmla="*/ 0 w 144"/>
                <a:gd name="T5" fmla="*/ 0 h 177"/>
                <a:gd name="T6" fmla="*/ 0 w 144"/>
                <a:gd name="T7" fmla="*/ 0 h 177"/>
                <a:gd name="T8" fmla="*/ 0 w 144"/>
                <a:gd name="T9" fmla="*/ 0 h 177"/>
                <a:gd name="T10" fmla="*/ 0 w 144"/>
                <a:gd name="T11" fmla="*/ 0 h 177"/>
                <a:gd name="T12" fmla="*/ 0 w 144"/>
                <a:gd name="T13" fmla="*/ 0 h 177"/>
                <a:gd name="T14" fmla="*/ 0 w 144"/>
                <a:gd name="T15" fmla="*/ 0 h 177"/>
                <a:gd name="T16" fmla="*/ 0 w 144"/>
                <a:gd name="T17" fmla="*/ 0 h 177"/>
                <a:gd name="T18" fmla="*/ 0 w 144"/>
                <a:gd name="T19" fmla="*/ 0 h 177"/>
                <a:gd name="T20" fmla="*/ 0 w 144"/>
                <a:gd name="T21" fmla="*/ 0 h 177"/>
                <a:gd name="T22" fmla="*/ 0 w 144"/>
                <a:gd name="T23" fmla="*/ 0 h 177"/>
                <a:gd name="T24" fmla="*/ 0 w 144"/>
                <a:gd name="T25" fmla="*/ 0 h 177"/>
                <a:gd name="T26" fmla="*/ 0 w 144"/>
                <a:gd name="T27" fmla="*/ 0 h 177"/>
                <a:gd name="T28" fmla="*/ 0 w 144"/>
                <a:gd name="T29" fmla="*/ 0 h 177"/>
                <a:gd name="T30" fmla="*/ 0 w 144"/>
                <a:gd name="T31" fmla="*/ 0 h 177"/>
                <a:gd name="T32" fmla="*/ 0 w 144"/>
                <a:gd name="T33" fmla="*/ 0 h 177"/>
                <a:gd name="T34" fmla="*/ 0 w 144"/>
                <a:gd name="T35" fmla="*/ 0 h 177"/>
                <a:gd name="T36" fmla="*/ 0 w 144"/>
                <a:gd name="T37" fmla="*/ 0 h 177"/>
                <a:gd name="T38" fmla="*/ 0 w 144"/>
                <a:gd name="T39" fmla="*/ 0 h 177"/>
                <a:gd name="T40" fmla="*/ 0 w 144"/>
                <a:gd name="T41" fmla="*/ 0 h 177"/>
                <a:gd name="T42" fmla="*/ 0 w 144"/>
                <a:gd name="T43" fmla="*/ 0 h 177"/>
                <a:gd name="T44" fmla="*/ 0 w 144"/>
                <a:gd name="T45" fmla="*/ 0 h 177"/>
                <a:gd name="T46" fmla="*/ 0 w 144"/>
                <a:gd name="T47" fmla="*/ 0 h 177"/>
                <a:gd name="T48" fmla="*/ 0 w 144"/>
                <a:gd name="T49" fmla="*/ 0 h 177"/>
                <a:gd name="T50" fmla="*/ 0 w 144"/>
                <a:gd name="T51" fmla="*/ 0 h 1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4"/>
                <a:gd name="T79" fmla="*/ 0 h 177"/>
                <a:gd name="T80" fmla="*/ 144 w 144"/>
                <a:gd name="T81" fmla="*/ 177 h 1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4" h="177">
                  <a:moveTo>
                    <a:pt x="76" y="176"/>
                  </a:moveTo>
                  <a:cubicBezTo>
                    <a:pt x="74" y="177"/>
                    <a:pt x="71" y="177"/>
                    <a:pt x="69" y="176"/>
                  </a:cubicBezTo>
                  <a:lnTo>
                    <a:pt x="5" y="144"/>
                  </a:lnTo>
                  <a:cubicBezTo>
                    <a:pt x="2" y="142"/>
                    <a:pt x="0" y="140"/>
                    <a:pt x="0" y="136"/>
                  </a:cubicBezTo>
                  <a:lnTo>
                    <a:pt x="0" y="40"/>
                  </a:lnTo>
                  <a:cubicBezTo>
                    <a:pt x="0" y="37"/>
                    <a:pt x="2" y="35"/>
                    <a:pt x="5" y="33"/>
                  </a:cubicBezTo>
                  <a:lnTo>
                    <a:pt x="69" y="1"/>
                  </a:lnTo>
                  <a:cubicBezTo>
                    <a:pt x="71" y="0"/>
                    <a:pt x="74" y="0"/>
                    <a:pt x="76" y="1"/>
                  </a:cubicBezTo>
                  <a:lnTo>
                    <a:pt x="140" y="33"/>
                  </a:lnTo>
                  <a:cubicBezTo>
                    <a:pt x="143" y="35"/>
                    <a:pt x="144" y="37"/>
                    <a:pt x="144" y="40"/>
                  </a:cubicBezTo>
                  <a:lnTo>
                    <a:pt x="144" y="136"/>
                  </a:lnTo>
                  <a:cubicBezTo>
                    <a:pt x="144" y="140"/>
                    <a:pt x="143" y="142"/>
                    <a:pt x="140" y="144"/>
                  </a:cubicBezTo>
                  <a:lnTo>
                    <a:pt x="76" y="176"/>
                  </a:lnTo>
                  <a:close/>
                  <a:moveTo>
                    <a:pt x="133" y="129"/>
                  </a:moveTo>
                  <a:lnTo>
                    <a:pt x="128" y="136"/>
                  </a:lnTo>
                  <a:lnTo>
                    <a:pt x="128" y="40"/>
                  </a:lnTo>
                  <a:lnTo>
                    <a:pt x="133" y="48"/>
                  </a:lnTo>
                  <a:lnTo>
                    <a:pt x="69" y="16"/>
                  </a:lnTo>
                  <a:lnTo>
                    <a:pt x="76" y="16"/>
                  </a:lnTo>
                  <a:lnTo>
                    <a:pt x="12" y="48"/>
                  </a:lnTo>
                  <a:lnTo>
                    <a:pt x="16" y="40"/>
                  </a:lnTo>
                  <a:lnTo>
                    <a:pt x="16" y="136"/>
                  </a:lnTo>
                  <a:lnTo>
                    <a:pt x="12" y="129"/>
                  </a:lnTo>
                  <a:lnTo>
                    <a:pt x="76" y="161"/>
                  </a:lnTo>
                  <a:lnTo>
                    <a:pt x="69" y="161"/>
                  </a:lnTo>
                  <a:lnTo>
                    <a:pt x="133" y="129"/>
                  </a:lnTo>
                  <a:close/>
                </a:path>
              </a:pathLst>
            </a:custGeom>
            <a:solidFill>
              <a:srgbClr val="000000"/>
            </a:solidFill>
            <a:ln w="0">
              <a:solidFill>
                <a:srgbClr val="000000"/>
              </a:solidFill>
              <a:round/>
              <a:headEnd/>
              <a:tailEnd/>
            </a:ln>
          </p:spPr>
          <p:txBody>
            <a:bodyPr/>
            <a:lstStyle/>
            <a:p>
              <a:endParaRPr lang="ru-RU"/>
            </a:p>
          </p:txBody>
        </p:sp>
        <p:sp>
          <p:nvSpPr>
            <p:cNvPr id="28800" name="Freeform 245"/>
            <p:cNvSpPr>
              <a:spLocks/>
            </p:cNvSpPr>
            <p:nvPr/>
          </p:nvSpPr>
          <p:spPr bwMode="auto">
            <a:xfrm>
              <a:off x="1369" y="1810"/>
              <a:ext cx="135" cy="106"/>
            </a:xfrm>
            <a:custGeom>
              <a:avLst/>
              <a:gdLst>
                <a:gd name="T0" fmla="*/ 0 w 298"/>
                <a:gd name="T1" fmla="*/ 0 h 234"/>
                <a:gd name="T2" fmla="*/ 0 w 298"/>
                <a:gd name="T3" fmla="*/ 0 h 234"/>
                <a:gd name="T4" fmla="*/ 0 w 298"/>
                <a:gd name="T5" fmla="*/ 0 h 234"/>
                <a:gd name="T6" fmla="*/ 0 w 298"/>
                <a:gd name="T7" fmla="*/ 0 h 234"/>
                <a:gd name="T8" fmla="*/ 0 w 298"/>
                <a:gd name="T9" fmla="*/ 0 h 234"/>
                <a:gd name="T10" fmla="*/ 0 w 298"/>
                <a:gd name="T11" fmla="*/ 0 h 234"/>
                <a:gd name="T12" fmla="*/ 0 w 298"/>
                <a:gd name="T13" fmla="*/ 0 h 234"/>
                <a:gd name="T14" fmla="*/ 0 w 298"/>
                <a:gd name="T15" fmla="*/ 0 h 234"/>
                <a:gd name="T16" fmla="*/ 0 w 298"/>
                <a:gd name="T17" fmla="*/ 0 h 234"/>
                <a:gd name="T18" fmla="*/ 0 w 298"/>
                <a:gd name="T19" fmla="*/ 0 h 234"/>
                <a:gd name="T20" fmla="*/ 0 w 298"/>
                <a:gd name="T21" fmla="*/ 0 h 234"/>
                <a:gd name="T22" fmla="*/ 0 w 298"/>
                <a:gd name="T23" fmla="*/ 0 h 234"/>
                <a:gd name="T24" fmla="*/ 0 w 298"/>
                <a:gd name="T25" fmla="*/ 0 h 234"/>
                <a:gd name="T26" fmla="*/ 0 w 298"/>
                <a:gd name="T27" fmla="*/ 0 h 234"/>
                <a:gd name="T28" fmla="*/ 0 w 298"/>
                <a:gd name="T29" fmla="*/ 0 h 234"/>
                <a:gd name="T30" fmla="*/ 0 w 298"/>
                <a:gd name="T31" fmla="*/ 0 h 234"/>
                <a:gd name="T32" fmla="*/ 0 w 298"/>
                <a:gd name="T33" fmla="*/ 0 h 234"/>
                <a:gd name="T34" fmla="*/ 0 w 298"/>
                <a:gd name="T35" fmla="*/ 0 h 234"/>
                <a:gd name="T36" fmla="*/ 0 w 298"/>
                <a:gd name="T37" fmla="*/ 0 h 234"/>
                <a:gd name="T38" fmla="*/ 0 w 298"/>
                <a:gd name="T39" fmla="*/ 0 h 234"/>
                <a:gd name="T40" fmla="*/ 0 w 298"/>
                <a:gd name="T41" fmla="*/ 0 h 234"/>
                <a:gd name="T42" fmla="*/ 0 w 298"/>
                <a:gd name="T43" fmla="*/ 0 h 234"/>
                <a:gd name="T44" fmla="*/ 0 w 298"/>
                <a:gd name="T45" fmla="*/ 0 h 234"/>
                <a:gd name="T46" fmla="*/ 0 w 298"/>
                <a:gd name="T47" fmla="*/ 0 h 234"/>
                <a:gd name="T48" fmla="*/ 0 w 298"/>
                <a:gd name="T49" fmla="*/ 0 h 234"/>
                <a:gd name="T50" fmla="*/ 0 w 298"/>
                <a:gd name="T51" fmla="*/ 0 h 234"/>
                <a:gd name="T52" fmla="*/ 0 w 298"/>
                <a:gd name="T53" fmla="*/ 0 h 234"/>
                <a:gd name="T54" fmla="*/ 0 w 298"/>
                <a:gd name="T55" fmla="*/ 0 h 234"/>
                <a:gd name="T56" fmla="*/ 0 w 298"/>
                <a:gd name="T57" fmla="*/ 0 h 234"/>
                <a:gd name="T58" fmla="*/ 0 w 298"/>
                <a:gd name="T59" fmla="*/ 0 h 234"/>
                <a:gd name="T60" fmla="*/ 0 w 298"/>
                <a:gd name="T61" fmla="*/ 0 h 234"/>
                <a:gd name="T62" fmla="*/ 0 w 298"/>
                <a:gd name="T63" fmla="*/ 0 h 234"/>
                <a:gd name="T64" fmla="*/ 0 w 298"/>
                <a:gd name="T65" fmla="*/ 0 h 234"/>
                <a:gd name="T66" fmla="*/ 0 w 298"/>
                <a:gd name="T67" fmla="*/ 0 h 2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8"/>
                <a:gd name="T103" fmla="*/ 0 h 234"/>
                <a:gd name="T104" fmla="*/ 298 w 298"/>
                <a:gd name="T105" fmla="*/ 234 h 23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8" h="234">
                  <a:moveTo>
                    <a:pt x="30" y="78"/>
                  </a:moveTo>
                  <a:cubicBezTo>
                    <a:pt x="27" y="52"/>
                    <a:pt x="44" y="28"/>
                    <a:pt x="69" y="24"/>
                  </a:cubicBezTo>
                  <a:cubicBezTo>
                    <a:pt x="79" y="23"/>
                    <a:pt x="89" y="25"/>
                    <a:pt x="98" y="30"/>
                  </a:cubicBezTo>
                  <a:cubicBezTo>
                    <a:pt x="107" y="12"/>
                    <a:pt x="129" y="5"/>
                    <a:pt x="146" y="15"/>
                  </a:cubicBezTo>
                  <a:cubicBezTo>
                    <a:pt x="149" y="17"/>
                    <a:pt x="152" y="19"/>
                    <a:pt x="154" y="21"/>
                  </a:cubicBezTo>
                  <a:cubicBezTo>
                    <a:pt x="161" y="6"/>
                    <a:pt x="179" y="0"/>
                    <a:pt x="193" y="7"/>
                  </a:cubicBezTo>
                  <a:cubicBezTo>
                    <a:pt x="197" y="10"/>
                    <a:pt x="201" y="13"/>
                    <a:pt x="203" y="16"/>
                  </a:cubicBezTo>
                  <a:cubicBezTo>
                    <a:pt x="215" y="2"/>
                    <a:pt x="235" y="0"/>
                    <a:pt x="249" y="12"/>
                  </a:cubicBezTo>
                  <a:cubicBezTo>
                    <a:pt x="255" y="17"/>
                    <a:pt x="259" y="25"/>
                    <a:pt x="260" y="32"/>
                  </a:cubicBezTo>
                  <a:cubicBezTo>
                    <a:pt x="279" y="38"/>
                    <a:pt x="290" y="59"/>
                    <a:pt x="285" y="79"/>
                  </a:cubicBezTo>
                  <a:cubicBezTo>
                    <a:pt x="284" y="80"/>
                    <a:pt x="284" y="82"/>
                    <a:pt x="283" y="84"/>
                  </a:cubicBezTo>
                  <a:cubicBezTo>
                    <a:pt x="298" y="105"/>
                    <a:pt x="295" y="135"/>
                    <a:pt x="275" y="151"/>
                  </a:cubicBezTo>
                  <a:cubicBezTo>
                    <a:pt x="269" y="156"/>
                    <a:pt x="262" y="159"/>
                    <a:pt x="254" y="160"/>
                  </a:cubicBezTo>
                  <a:cubicBezTo>
                    <a:pt x="254" y="183"/>
                    <a:pt x="236" y="201"/>
                    <a:pt x="215" y="201"/>
                  </a:cubicBezTo>
                  <a:cubicBezTo>
                    <a:pt x="208" y="200"/>
                    <a:pt x="201" y="198"/>
                    <a:pt x="195" y="194"/>
                  </a:cubicBezTo>
                  <a:cubicBezTo>
                    <a:pt x="188" y="220"/>
                    <a:pt x="163" y="234"/>
                    <a:pt x="139" y="226"/>
                  </a:cubicBezTo>
                  <a:cubicBezTo>
                    <a:pt x="129" y="223"/>
                    <a:pt x="120" y="216"/>
                    <a:pt x="114" y="207"/>
                  </a:cubicBezTo>
                  <a:cubicBezTo>
                    <a:pt x="90" y="223"/>
                    <a:pt x="58" y="214"/>
                    <a:pt x="44" y="188"/>
                  </a:cubicBezTo>
                  <a:cubicBezTo>
                    <a:pt x="44" y="188"/>
                    <a:pt x="43" y="188"/>
                    <a:pt x="43" y="187"/>
                  </a:cubicBezTo>
                  <a:cubicBezTo>
                    <a:pt x="27" y="189"/>
                    <a:pt x="13" y="177"/>
                    <a:pt x="11" y="160"/>
                  </a:cubicBezTo>
                  <a:cubicBezTo>
                    <a:pt x="10" y="152"/>
                    <a:pt x="13" y="143"/>
                    <a:pt x="19" y="136"/>
                  </a:cubicBezTo>
                  <a:cubicBezTo>
                    <a:pt x="5" y="127"/>
                    <a:pt x="0" y="108"/>
                    <a:pt x="8" y="94"/>
                  </a:cubicBezTo>
                  <a:cubicBezTo>
                    <a:pt x="13" y="85"/>
                    <a:pt x="21" y="80"/>
                    <a:pt x="30" y="79"/>
                  </a:cubicBezTo>
                  <a:lnTo>
                    <a:pt x="30" y="78"/>
                  </a:lnTo>
                  <a:close/>
                </a:path>
              </a:pathLst>
            </a:custGeom>
            <a:solidFill>
              <a:srgbClr val="984807"/>
            </a:solidFill>
            <a:ln w="0">
              <a:solidFill>
                <a:srgbClr val="000000"/>
              </a:solidFill>
              <a:round/>
              <a:headEnd/>
              <a:tailEnd/>
            </a:ln>
          </p:spPr>
          <p:txBody>
            <a:bodyPr/>
            <a:lstStyle/>
            <a:p>
              <a:endParaRPr lang="ru-RU"/>
            </a:p>
          </p:txBody>
        </p:sp>
        <p:sp>
          <p:nvSpPr>
            <p:cNvPr id="28801" name="Freeform 246"/>
            <p:cNvSpPr>
              <a:spLocks/>
            </p:cNvSpPr>
            <p:nvPr/>
          </p:nvSpPr>
          <p:spPr bwMode="auto">
            <a:xfrm>
              <a:off x="1385" y="2095"/>
              <a:ext cx="119" cy="106"/>
            </a:xfrm>
            <a:custGeom>
              <a:avLst/>
              <a:gdLst>
                <a:gd name="T0" fmla="*/ 0 w 262"/>
                <a:gd name="T1" fmla="*/ 0 h 235"/>
                <a:gd name="T2" fmla="*/ 0 w 262"/>
                <a:gd name="T3" fmla="*/ 0 h 235"/>
                <a:gd name="T4" fmla="*/ 0 w 262"/>
                <a:gd name="T5" fmla="*/ 0 h 235"/>
                <a:gd name="T6" fmla="*/ 0 w 262"/>
                <a:gd name="T7" fmla="*/ 0 h 235"/>
                <a:gd name="T8" fmla="*/ 0 w 262"/>
                <a:gd name="T9" fmla="*/ 0 h 235"/>
                <a:gd name="T10" fmla="*/ 0 w 262"/>
                <a:gd name="T11" fmla="*/ 0 h 235"/>
                <a:gd name="T12" fmla="*/ 0 w 262"/>
                <a:gd name="T13" fmla="*/ 0 h 235"/>
                <a:gd name="T14" fmla="*/ 0 w 262"/>
                <a:gd name="T15" fmla="*/ 0 h 235"/>
                <a:gd name="T16" fmla="*/ 0 w 262"/>
                <a:gd name="T17" fmla="*/ 0 h 235"/>
                <a:gd name="T18" fmla="*/ 0 w 262"/>
                <a:gd name="T19" fmla="*/ 0 h 235"/>
                <a:gd name="T20" fmla="*/ 0 w 262"/>
                <a:gd name="T21" fmla="*/ 0 h 235"/>
                <a:gd name="T22" fmla="*/ 0 w 262"/>
                <a:gd name="T23" fmla="*/ 0 h 235"/>
                <a:gd name="T24" fmla="*/ 0 w 262"/>
                <a:gd name="T25" fmla="*/ 0 h 235"/>
                <a:gd name="T26" fmla="*/ 0 w 262"/>
                <a:gd name="T27" fmla="*/ 0 h 235"/>
                <a:gd name="T28" fmla="*/ 0 w 262"/>
                <a:gd name="T29" fmla="*/ 0 h 235"/>
                <a:gd name="T30" fmla="*/ 0 w 262"/>
                <a:gd name="T31" fmla="*/ 0 h 235"/>
                <a:gd name="T32" fmla="*/ 0 w 262"/>
                <a:gd name="T33" fmla="*/ 0 h 235"/>
                <a:gd name="T34" fmla="*/ 0 w 262"/>
                <a:gd name="T35" fmla="*/ 0 h 235"/>
                <a:gd name="T36" fmla="*/ 0 w 262"/>
                <a:gd name="T37" fmla="*/ 0 h 235"/>
                <a:gd name="T38" fmla="*/ 0 w 262"/>
                <a:gd name="T39" fmla="*/ 0 h 235"/>
                <a:gd name="T40" fmla="*/ 0 w 262"/>
                <a:gd name="T41" fmla="*/ 0 h 235"/>
                <a:gd name="T42" fmla="*/ 0 w 262"/>
                <a:gd name="T43" fmla="*/ 0 h 235"/>
                <a:gd name="T44" fmla="*/ 0 w 262"/>
                <a:gd name="T45" fmla="*/ 0 h 235"/>
                <a:gd name="T46" fmla="*/ 0 w 262"/>
                <a:gd name="T47" fmla="*/ 0 h 235"/>
                <a:gd name="T48" fmla="*/ 0 w 262"/>
                <a:gd name="T49" fmla="*/ 0 h 235"/>
                <a:gd name="T50" fmla="*/ 0 w 262"/>
                <a:gd name="T51" fmla="*/ 0 h 235"/>
                <a:gd name="T52" fmla="*/ 0 w 262"/>
                <a:gd name="T53" fmla="*/ 0 h 235"/>
                <a:gd name="T54" fmla="*/ 0 w 262"/>
                <a:gd name="T55" fmla="*/ 0 h 235"/>
                <a:gd name="T56" fmla="*/ 0 w 262"/>
                <a:gd name="T57" fmla="*/ 0 h 235"/>
                <a:gd name="T58" fmla="*/ 0 w 262"/>
                <a:gd name="T59" fmla="*/ 0 h 235"/>
                <a:gd name="T60" fmla="*/ 0 w 262"/>
                <a:gd name="T61" fmla="*/ 0 h 235"/>
                <a:gd name="T62" fmla="*/ 0 w 262"/>
                <a:gd name="T63" fmla="*/ 0 h 235"/>
                <a:gd name="T64" fmla="*/ 0 w 262"/>
                <a:gd name="T65" fmla="*/ 0 h 235"/>
                <a:gd name="T66" fmla="*/ 0 w 262"/>
                <a:gd name="T67" fmla="*/ 0 h 23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2"/>
                <a:gd name="T103" fmla="*/ 0 h 235"/>
                <a:gd name="T104" fmla="*/ 262 w 262"/>
                <a:gd name="T105" fmla="*/ 235 h 23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2" h="235">
                  <a:moveTo>
                    <a:pt x="57" y="183"/>
                  </a:moveTo>
                  <a:cubicBezTo>
                    <a:pt x="27" y="174"/>
                    <a:pt x="5" y="153"/>
                    <a:pt x="7" y="135"/>
                  </a:cubicBezTo>
                  <a:cubicBezTo>
                    <a:pt x="8" y="128"/>
                    <a:pt x="13" y="122"/>
                    <a:pt x="21" y="118"/>
                  </a:cubicBezTo>
                  <a:cubicBezTo>
                    <a:pt x="3" y="105"/>
                    <a:pt x="0" y="88"/>
                    <a:pt x="15" y="80"/>
                  </a:cubicBezTo>
                  <a:cubicBezTo>
                    <a:pt x="18" y="79"/>
                    <a:pt x="21" y="78"/>
                    <a:pt x="24" y="77"/>
                  </a:cubicBezTo>
                  <a:cubicBezTo>
                    <a:pt x="9" y="66"/>
                    <a:pt x="7" y="52"/>
                    <a:pt x="18" y="45"/>
                  </a:cubicBezTo>
                  <a:cubicBezTo>
                    <a:pt x="22" y="43"/>
                    <a:pt x="26" y="42"/>
                    <a:pt x="31" y="42"/>
                  </a:cubicBezTo>
                  <a:cubicBezTo>
                    <a:pt x="18" y="28"/>
                    <a:pt x="21" y="14"/>
                    <a:pt x="38" y="10"/>
                  </a:cubicBezTo>
                  <a:cubicBezTo>
                    <a:pt x="45" y="8"/>
                    <a:pt x="53" y="8"/>
                    <a:pt x="62" y="11"/>
                  </a:cubicBezTo>
                  <a:cubicBezTo>
                    <a:pt x="73" y="0"/>
                    <a:pt x="99" y="1"/>
                    <a:pt x="120" y="13"/>
                  </a:cubicBezTo>
                  <a:cubicBezTo>
                    <a:pt x="122" y="14"/>
                    <a:pt x="123" y="15"/>
                    <a:pt x="125" y="16"/>
                  </a:cubicBezTo>
                  <a:cubicBezTo>
                    <a:pt x="152" y="14"/>
                    <a:pt x="184" y="29"/>
                    <a:pt x="197" y="48"/>
                  </a:cubicBezTo>
                  <a:cubicBezTo>
                    <a:pt x="201" y="54"/>
                    <a:pt x="203" y="61"/>
                    <a:pt x="202" y="66"/>
                  </a:cubicBezTo>
                  <a:cubicBezTo>
                    <a:pt x="227" y="75"/>
                    <a:pt x="243" y="94"/>
                    <a:pt x="238" y="109"/>
                  </a:cubicBezTo>
                  <a:cubicBezTo>
                    <a:pt x="236" y="113"/>
                    <a:pt x="232" y="117"/>
                    <a:pt x="226" y="120"/>
                  </a:cubicBezTo>
                  <a:cubicBezTo>
                    <a:pt x="252" y="135"/>
                    <a:pt x="262" y="157"/>
                    <a:pt x="247" y="170"/>
                  </a:cubicBezTo>
                  <a:cubicBezTo>
                    <a:pt x="241" y="175"/>
                    <a:pt x="232" y="179"/>
                    <a:pt x="220" y="179"/>
                  </a:cubicBezTo>
                  <a:cubicBezTo>
                    <a:pt x="231" y="201"/>
                    <a:pt x="214" y="219"/>
                    <a:pt x="182" y="218"/>
                  </a:cubicBezTo>
                  <a:cubicBezTo>
                    <a:pt x="182" y="218"/>
                    <a:pt x="181" y="218"/>
                    <a:pt x="181" y="218"/>
                  </a:cubicBezTo>
                  <a:cubicBezTo>
                    <a:pt x="179" y="230"/>
                    <a:pt x="162" y="235"/>
                    <a:pt x="143" y="229"/>
                  </a:cubicBezTo>
                  <a:cubicBezTo>
                    <a:pt x="133" y="226"/>
                    <a:pt x="124" y="221"/>
                    <a:pt x="118" y="214"/>
                  </a:cubicBezTo>
                  <a:cubicBezTo>
                    <a:pt x="105" y="220"/>
                    <a:pt x="83" y="215"/>
                    <a:pt x="69" y="204"/>
                  </a:cubicBezTo>
                  <a:cubicBezTo>
                    <a:pt x="61" y="197"/>
                    <a:pt x="56" y="190"/>
                    <a:pt x="58" y="183"/>
                  </a:cubicBezTo>
                  <a:lnTo>
                    <a:pt x="57" y="183"/>
                  </a:lnTo>
                  <a:close/>
                </a:path>
              </a:pathLst>
            </a:custGeom>
            <a:solidFill>
              <a:srgbClr val="984807"/>
            </a:solidFill>
            <a:ln w="0">
              <a:solidFill>
                <a:srgbClr val="000000"/>
              </a:solidFill>
              <a:round/>
              <a:headEnd/>
              <a:tailEnd/>
            </a:ln>
          </p:spPr>
          <p:txBody>
            <a:bodyPr/>
            <a:lstStyle/>
            <a:p>
              <a:endParaRPr lang="ru-RU"/>
            </a:p>
          </p:txBody>
        </p:sp>
        <p:sp>
          <p:nvSpPr>
            <p:cNvPr id="28802" name="Freeform 247"/>
            <p:cNvSpPr>
              <a:spLocks/>
            </p:cNvSpPr>
            <p:nvPr/>
          </p:nvSpPr>
          <p:spPr bwMode="auto">
            <a:xfrm>
              <a:off x="1389" y="2275"/>
              <a:ext cx="142" cy="121"/>
            </a:xfrm>
            <a:custGeom>
              <a:avLst/>
              <a:gdLst>
                <a:gd name="T0" fmla="*/ 0 w 315"/>
                <a:gd name="T1" fmla="*/ 0 h 269"/>
                <a:gd name="T2" fmla="*/ 0 w 315"/>
                <a:gd name="T3" fmla="*/ 0 h 269"/>
                <a:gd name="T4" fmla="*/ 0 w 315"/>
                <a:gd name="T5" fmla="*/ 0 h 269"/>
                <a:gd name="T6" fmla="*/ 0 w 315"/>
                <a:gd name="T7" fmla="*/ 0 h 269"/>
                <a:gd name="T8" fmla="*/ 0 w 315"/>
                <a:gd name="T9" fmla="*/ 0 h 269"/>
                <a:gd name="T10" fmla="*/ 0 w 315"/>
                <a:gd name="T11" fmla="*/ 0 h 269"/>
                <a:gd name="T12" fmla="*/ 0 w 315"/>
                <a:gd name="T13" fmla="*/ 0 h 269"/>
                <a:gd name="T14" fmla="*/ 0 w 315"/>
                <a:gd name="T15" fmla="*/ 0 h 269"/>
                <a:gd name="T16" fmla="*/ 0 w 315"/>
                <a:gd name="T17" fmla="*/ 0 h 269"/>
                <a:gd name="T18" fmla="*/ 0 w 315"/>
                <a:gd name="T19" fmla="*/ 0 h 269"/>
                <a:gd name="T20" fmla="*/ 0 w 315"/>
                <a:gd name="T21" fmla="*/ 0 h 269"/>
                <a:gd name="T22" fmla="*/ 0 w 315"/>
                <a:gd name="T23" fmla="*/ 0 h 269"/>
                <a:gd name="T24" fmla="*/ 0 w 315"/>
                <a:gd name="T25" fmla="*/ 0 h 269"/>
                <a:gd name="T26" fmla="*/ 0 w 315"/>
                <a:gd name="T27" fmla="*/ 0 h 269"/>
                <a:gd name="T28" fmla="*/ 0 w 315"/>
                <a:gd name="T29" fmla="*/ 0 h 269"/>
                <a:gd name="T30" fmla="*/ 0 w 315"/>
                <a:gd name="T31" fmla="*/ 0 h 269"/>
                <a:gd name="T32" fmla="*/ 0 w 315"/>
                <a:gd name="T33" fmla="*/ 0 h 269"/>
                <a:gd name="T34" fmla="*/ 0 w 315"/>
                <a:gd name="T35" fmla="*/ 0 h 269"/>
                <a:gd name="T36" fmla="*/ 0 w 315"/>
                <a:gd name="T37" fmla="*/ 0 h 269"/>
                <a:gd name="T38" fmla="*/ 0 w 315"/>
                <a:gd name="T39" fmla="*/ 0 h 269"/>
                <a:gd name="T40" fmla="*/ 0 w 315"/>
                <a:gd name="T41" fmla="*/ 0 h 269"/>
                <a:gd name="T42" fmla="*/ 0 w 315"/>
                <a:gd name="T43" fmla="*/ 0 h 269"/>
                <a:gd name="T44" fmla="*/ 0 w 315"/>
                <a:gd name="T45" fmla="*/ 0 h 269"/>
                <a:gd name="T46" fmla="*/ 0 w 315"/>
                <a:gd name="T47" fmla="*/ 0 h 269"/>
                <a:gd name="T48" fmla="*/ 0 w 315"/>
                <a:gd name="T49" fmla="*/ 0 h 269"/>
                <a:gd name="T50" fmla="*/ 0 w 315"/>
                <a:gd name="T51" fmla="*/ 0 h 269"/>
                <a:gd name="T52" fmla="*/ 0 w 315"/>
                <a:gd name="T53" fmla="*/ 0 h 269"/>
                <a:gd name="T54" fmla="*/ 0 w 315"/>
                <a:gd name="T55" fmla="*/ 0 h 269"/>
                <a:gd name="T56" fmla="*/ 0 w 315"/>
                <a:gd name="T57" fmla="*/ 0 h 269"/>
                <a:gd name="T58" fmla="*/ 0 w 315"/>
                <a:gd name="T59" fmla="*/ 0 h 269"/>
                <a:gd name="T60" fmla="*/ 0 w 315"/>
                <a:gd name="T61" fmla="*/ 0 h 269"/>
                <a:gd name="T62" fmla="*/ 0 w 315"/>
                <a:gd name="T63" fmla="*/ 0 h 269"/>
                <a:gd name="T64" fmla="*/ 0 w 315"/>
                <a:gd name="T65" fmla="*/ 0 h 269"/>
                <a:gd name="T66" fmla="*/ 0 w 315"/>
                <a:gd name="T67" fmla="*/ 0 h 26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5"/>
                <a:gd name="T103" fmla="*/ 0 h 269"/>
                <a:gd name="T104" fmla="*/ 315 w 315"/>
                <a:gd name="T105" fmla="*/ 269 h 26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5" h="269">
                  <a:moveTo>
                    <a:pt x="79" y="33"/>
                  </a:moveTo>
                  <a:cubicBezTo>
                    <a:pt x="93" y="9"/>
                    <a:pt x="123" y="0"/>
                    <a:pt x="146" y="12"/>
                  </a:cubicBezTo>
                  <a:cubicBezTo>
                    <a:pt x="155" y="18"/>
                    <a:pt x="163" y="26"/>
                    <a:pt x="166" y="36"/>
                  </a:cubicBezTo>
                  <a:cubicBezTo>
                    <a:pt x="186" y="27"/>
                    <a:pt x="209" y="35"/>
                    <a:pt x="217" y="54"/>
                  </a:cubicBezTo>
                  <a:cubicBezTo>
                    <a:pt x="219" y="57"/>
                    <a:pt x="220" y="61"/>
                    <a:pt x="220" y="65"/>
                  </a:cubicBezTo>
                  <a:cubicBezTo>
                    <a:pt x="236" y="56"/>
                    <a:pt x="255" y="63"/>
                    <a:pt x="262" y="78"/>
                  </a:cubicBezTo>
                  <a:cubicBezTo>
                    <a:pt x="264" y="83"/>
                    <a:pt x="265" y="87"/>
                    <a:pt x="265" y="92"/>
                  </a:cubicBezTo>
                  <a:cubicBezTo>
                    <a:pt x="284" y="88"/>
                    <a:pt x="302" y="99"/>
                    <a:pt x="306" y="118"/>
                  </a:cubicBezTo>
                  <a:cubicBezTo>
                    <a:pt x="308" y="126"/>
                    <a:pt x="306" y="135"/>
                    <a:pt x="303" y="142"/>
                  </a:cubicBezTo>
                  <a:cubicBezTo>
                    <a:pt x="315" y="159"/>
                    <a:pt x="311" y="184"/>
                    <a:pt x="294" y="197"/>
                  </a:cubicBezTo>
                  <a:cubicBezTo>
                    <a:pt x="293" y="199"/>
                    <a:pt x="291" y="200"/>
                    <a:pt x="289" y="201"/>
                  </a:cubicBezTo>
                  <a:cubicBezTo>
                    <a:pt x="289" y="228"/>
                    <a:pt x="266" y="251"/>
                    <a:pt x="239" y="252"/>
                  </a:cubicBezTo>
                  <a:cubicBezTo>
                    <a:pt x="231" y="252"/>
                    <a:pt x="223" y="250"/>
                    <a:pt x="215" y="246"/>
                  </a:cubicBezTo>
                  <a:cubicBezTo>
                    <a:pt x="201" y="265"/>
                    <a:pt x="174" y="269"/>
                    <a:pt x="157" y="255"/>
                  </a:cubicBezTo>
                  <a:cubicBezTo>
                    <a:pt x="151" y="250"/>
                    <a:pt x="146" y="244"/>
                    <a:pt x="143" y="237"/>
                  </a:cubicBezTo>
                  <a:cubicBezTo>
                    <a:pt x="121" y="254"/>
                    <a:pt x="91" y="249"/>
                    <a:pt x="75" y="228"/>
                  </a:cubicBezTo>
                  <a:cubicBezTo>
                    <a:pt x="69" y="218"/>
                    <a:pt x="66" y="207"/>
                    <a:pt x="67" y="196"/>
                  </a:cubicBezTo>
                  <a:cubicBezTo>
                    <a:pt x="36" y="193"/>
                    <a:pt x="15" y="166"/>
                    <a:pt x="19" y="134"/>
                  </a:cubicBezTo>
                  <a:cubicBezTo>
                    <a:pt x="19" y="134"/>
                    <a:pt x="19" y="134"/>
                    <a:pt x="19" y="133"/>
                  </a:cubicBezTo>
                  <a:cubicBezTo>
                    <a:pt x="5" y="125"/>
                    <a:pt x="0" y="105"/>
                    <a:pt x="9" y="90"/>
                  </a:cubicBezTo>
                  <a:cubicBezTo>
                    <a:pt x="14" y="82"/>
                    <a:pt x="22" y="76"/>
                    <a:pt x="32" y="74"/>
                  </a:cubicBezTo>
                  <a:cubicBezTo>
                    <a:pt x="25" y="58"/>
                    <a:pt x="34" y="39"/>
                    <a:pt x="50" y="32"/>
                  </a:cubicBezTo>
                  <a:cubicBezTo>
                    <a:pt x="59" y="28"/>
                    <a:pt x="70" y="28"/>
                    <a:pt x="78" y="33"/>
                  </a:cubicBezTo>
                  <a:lnTo>
                    <a:pt x="79" y="33"/>
                  </a:lnTo>
                  <a:close/>
                </a:path>
              </a:pathLst>
            </a:custGeom>
            <a:solidFill>
              <a:srgbClr val="984807"/>
            </a:solidFill>
            <a:ln w="0">
              <a:solidFill>
                <a:srgbClr val="000000"/>
              </a:solidFill>
              <a:round/>
              <a:headEnd/>
              <a:tailEnd/>
            </a:ln>
          </p:spPr>
          <p:txBody>
            <a:bodyPr/>
            <a:lstStyle/>
            <a:p>
              <a:endParaRPr lang="ru-RU"/>
            </a:p>
          </p:txBody>
        </p:sp>
        <p:sp>
          <p:nvSpPr>
            <p:cNvPr id="28803" name="Freeform 248"/>
            <p:cNvSpPr>
              <a:spLocks/>
            </p:cNvSpPr>
            <p:nvPr/>
          </p:nvSpPr>
          <p:spPr bwMode="auto">
            <a:xfrm>
              <a:off x="1107" y="1410"/>
              <a:ext cx="51" cy="72"/>
            </a:xfrm>
            <a:custGeom>
              <a:avLst/>
              <a:gdLst>
                <a:gd name="T0" fmla="*/ 26 w 51"/>
                <a:gd name="T1" fmla="*/ 72 h 72"/>
                <a:gd name="T2" fmla="*/ 0 w 51"/>
                <a:gd name="T3" fmla="*/ 58 h 72"/>
                <a:gd name="T4" fmla="*/ 0 w 51"/>
                <a:gd name="T5" fmla="*/ 14 h 72"/>
                <a:gd name="T6" fmla="*/ 26 w 51"/>
                <a:gd name="T7" fmla="*/ 0 h 72"/>
                <a:gd name="T8" fmla="*/ 51 w 51"/>
                <a:gd name="T9" fmla="*/ 14 h 72"/>
                <a:gd name="T10" fmla="*/ 51 w 51"/>
                <a:gd name="T11" fmla="*/ 58 h 72"/>
                <a:gd name="T12" fmla="*/ 26 w 51"/>
                <a:gd name="T13" fmla="*/ 72 h 72"/>
                <a:gd name="T14" fmla="*/ 0 60000 65536"/>
                <a:gd name="T15" fmla="*/ 0 60000 65536"/>
                <a:gd name="T16" fmla="*/ 0 60000 65536"/>
                <a:gd name="T17" fmla="*/ 0 60000 65536"/>
                <a:gd name="T18" fmla="*/ 0 60000 65536"/>
                <a:gd name="T19" fmla="*/ 0 60000 65536"/>
                <a:gd name="T20" fmla="*/ 0 60000 65536"/>
                <a:gd name="T21" fmla="*/ 0 w 51"/>
                <a:gd name="T22" fmla="*/ 0 h 72"/>
                <a:gd name="T23" fmla="*/ 51 w 51"/>
                <a:gd name="T24" fmla="*/ 72 h 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72">
                  <a:moveTo>
                    <a:pt x="26" y="72"/>
                  </a:moveTo>
                  <a:lnTo>
                    <a:pt x="0" y="58"/>
                  </a:lnTo>
                  <a:lnTo>
                    <a:pt x="0" y="14"/>
                  </a:lnTo>
                  <a:lnTo>
                    <a:pt x="26" y="0"/>
                  </a:lnTo>
                  <a:lnTo>
                    <a:pt x="51" y="14"/>
                  </a:lnTo>
                  <a:lnTo>
                    <a:pt x="51" y="58"/>
                  </a:lnTo>
                  <a:lnTo>
                    <a:pt x="26" y="72"/>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04" name="Freeform 249"/>
            <p:cNvSpPr>
              <a:spLocks noEditPoints="1"/>
            </p:cNvSpPr>
            <p:nvPr/>
          </p:nvSpPr>
          <p:spPr bwMode="auto">
            <a:xfrm>
              <a:off x="1104" y="1406"/>
              <a:ext cx="58" cy="80"/>
            </a:xfrm>
            <a:custGeom>
              <a:avLst/>
              <a:gdLst>
                <a:gd name="T0" fmla="*/ 0 w 128"/>
                <a:gd name="T1" fmla="*/ 0 h 177"/>
                <a:gd name="T2" fmla="*/ 0 w 128"/>
                <a:gd name="T3" fmla="*/ 0 h 177"/>
                <a:gd name="T4" fmla="*/ 0 w 128"/>
                <a:gd name="T5" fmla="*/ 0 h 177"/>
                <a:gd name="T6" fmla="*/ 0 w 128"/>
                <a:gd name="T7" fmla="*/ 0 h 177"/>
                <a:gd name="T8" fmla="*/ 0 w 128"/>
                <a:gd name="T9" fmla="*/ 0 h 177"/>
                <a:gd name="T10" fmla="*/ 0 w 128"/>
                <a:gd name="T11" fmla="*/ 0 h 177"/>
                <a:gd name="T12" fmla="*/ 0 w 128"/>
                <a:gd name="T13" fmla="*/ 0 h 177"/>
                <a:gd name="T14" fmla="*/ 0 w 128"/>
                <a:gd name="T15" fmla="*/ 0 h 177"/>
                <a:gd name="T16" fmla="*/ 0 w 128"/>
                <a:gd name="T17" fmla="*/ 0 h 177"/>
                <a:gd name="T18" fmla="*/ 0 w 128"/>
                <a:gd name="T19" fmla="*/ 0 h 177"/>
                <a:gd name="T20" fmla="*/ 0 w 128"/>
                <a:gd name="T21" fmla="*/ 0 h 177"/>
                <a:gd name="T22" fmla="*/ 0 w 128"/>
                <a:gd name="T23" fmla="*/ 0 h 177"/>
                <a:gd name="T24" fmla="*/ 0 w 128"/>
                <a:gd name="T25" fmla="*/ 0 h 177"/>
                <a:gd name="T26" fmla="*/ 0 w 128"/>
                <a:gd name="T27" fmla="*/ 0 h 177"/>
                <a:gd name="T28" fmla="*/ 0 w 128"/>
                <a:gd name="T29" fmla="*/ 0 h 177"/>
                <a:gd name="T30" fmla="*/ 0 w 128"/>
                <a:gd name="T31" fmla="*/ 0 h 177"/>
                <a:gd name="T32" fmla="*/ 0 w 128"/>
                <a:gd name="T33" fmla="*/ 0 h 177"/>
                <a:gd name="T34" fmla="*/ 0 w 128"/>
                <a:gd name="T35" fmla="*/ 0 h 177"/>
                <a:gd name="T36" fmla="*/ 0 w 128"/>
                <a:gd name="T37" fmla="*/ 0 h 177"/>
                <a:gd name="T38" fmla="*/ 0 w 128"/>
                <a:gd name="T39" fmla="*/ 0 h 177"/>
                <a:gd name="T40" fmla="*/ 0 w 128"/>
                <a:gd name="T41" fmla="*/ 0 h 177"/>
                <a:gd name="T42" fmla="*/ 0 w 128"/>
                <a:gd name="T43" fmla="*/ 0 h 177"/>
                <a:gd name="T44" fmla="*/ 0 w 128"/>
                <a:gd name="T45" fmla="*/ 0 h 177"/>
                <a:gd name="T46" fmla="*/ 0 w 128"/>
                <a:gd name="T47" fmla="*/ 0 h 177"/>
                <a:gd name="T48" fmla="*/ 0 w 128"/>
                <a:gd name="T49" fmla="*/ 0 h 177"/>
                <a:gd name="T50" fmla="*/ 0 w 128"/>
                <a:gd name="T51" fmla="*/ 0 h 1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8"/>
                <a:gd name="T79" fmla="*/ 0 h 177"/>
                <a:gd name="T80" fmla="*/ 128 w 128"/>
                <a:gd name="T81" fmla="*/ 177 h 1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8" h="177">
                  <a:moveTo>
                    <a:pt x="68" y="175"/>
                  </a:moveTo>
                  <a:cubicBezTo>
                    <a:pt x="66" y="177"/>
                    <a:pt x="63" y="177"/>
                    <a:pt x="60" y="175"/>
                  </a:cubicBezTo>
                  <a:lnTo>
                    <a:pt x="4" y="143"/>
                  </a:lnTo>
                  <a:cubicBezTo>
                    <a:pt x="2" y="142"/>
                    <a:pt x="0" y="139"/>
                    <a:pt x="0" y="136"/>
                  </a:cubicBezTo>
                  <a:lnTo>
                    <a:pt x="0" y="40"/>
                  </a:lnTo>
                  <a:cubicBezTo>
                    <a:pt x="0" y="38"/>
                    <a:pt x="2" y="35"/>
                    <a:pt x="4" y="34"/>
                  </a:cubicBezTo>
                  <a:lnTo>
                    <a:pt x="60" y="2"/>
                  </a:lnTo>
                  <a:cubicBezTo>
                    <a:pt x="63" y="0"/>
                    <a:pt x="66" y="0"/>
                    <a:pt x="68" y="2"/>
                  </a:cubicBezTo>
                  <a:lnTo>
                    <a:pt x="124" y="34"/>
                  </a:lnTo>
                  <a:cubicBezTo>
                    <a:pt x="127" y="35"/>
                    <a:pt x="128" y="38"/>
                    <a:pt x="128" y="40"/>
                  </a:cubicBezTo>
                  <a:lnTo>
                    <a:pt x="128" y="136"/>
                  </a:lnTo>
                  <a:cubicBezTo>
                    <a:pt x="128" y="139"/>
                    <a:pt x="127" y="142"/>
                    <a:pt x="124" y="143"/>
                  </a:cubicBezTo>
                  <a:lnTo>
                    <a:pt x="68" y="175"/>
                  </a:lnTo>
                  <a:close/>
                  <a:moveTo>
                    <a:pt x="116" y="130"/>
                  </a:moveTo>
                  <a:lnTo>
                    <a:pt x="112" y="136"/>
                  </a:lnTo>
                  <a:lnTo>
                    <a:pt x="112" y="40"/>
                  </a:lnTo>
                  <a:lnTo>
                    <a:pt x="116" y="47"/>
                  </a:lnTo>
                  <a:lnTo>
                    <a:pt x="60" y="15"/>
                  </a:lnTo>
                  <a:lnTo>
                    <a:pt x="68" y="15"/>
                  </a:lnTo>
                  <a:lnTo>
                    <a:pt x="12" y="47"/>
                  </a:lnTo>
                  <a:lnTo>
                    <a:pt x="16" y="40"/>
                  </a:lnTo>
                  <a:lnTo>
                    <a:pt x="16" y="136"/>
                  </a:lnTo>
                  <a:lnTo>
                    <a:pt x="12" y="130"/>
                  </a:lnTo>
                  <a:lnTo>
                    <a:pt x="68" y="162"/>
                  </a:lnTo>
                  <a:lnTo>
                    <a:pt x="60" y="162"/>
                  </a:lnTo>
                  <a:lnTo>
                    <a:pt x="116" y="130"/>
                  </a:lnTo>
                  <a:close/>
                </a:path>
              </a:pathLst>
            </a:custGeom>
            <a:solidFill>
              <a:srgbClr val="000000"/>
            </a:solidFill>
            <a:ln w="0">
              <a:solidFill>
                <a:srgbClr val="000000"/>
              </a:solidFill>
              <a:round/>
              <a:headEnd/>
              <a:tailEnd/>
            </a:ln>
          </p:spPr>
          <p:txBody>
            <a:bodyPr/>
            <a:lstStyle/>
            <a:p>
              <a:endParaRPr lang="ru-RU"/>
            </a:p>
          </p:txBody>
        </p:sp>
        <p:sp>
          <p:nvSpPr>
            <p:cNvPr id="28805" name="Freeform 250"/>
            <p:cNvSpPr>
              <a:spLocks/>
            </p:cNvSpPr>
            <p:nvPr/>
          </p:nvSpPr>
          <p:spPr bwMode="auto">
            <a:xfrm>
              <a:off x="1357" y="1663"/>
              <a:ext cx="109" cy="102"/>
            </a:xfrm>
            <a:custGeom>
              <a:avLst/>
              <a:gdLst>
                <a:gd name="T0" fmla="*/ 0 w 109"/>
                <a:gd name="T1" fmla="*/ 96 h 102"/>
                <a:gd name="T2" fmla="*/ 2 w 109"/>
                <a:gd name="T3" fmla="*/ 54 h 102"/>
                <a:gd name="T4" fmla="*/ 68 w 109"/>
                <a:gd name="T5" fmla="*/ 0 h 102"/>
                <a:gd name="T6" fmla="*/ 109 w 109"/>
                <a:gd name="T7" fmla="*/ 7 h 102"/>
                <a:gd name="T8" fmla="*/ 107 w 109"/>
                <a:gd name="T9" fmla="*/ 49 h 102"/>
                <a:gd name="T10" fmla="*/ 41 w 109"/>
                <a:gd name="T11" fmla="*/ 102 h 102"/>
                <a:gd name="T12" fmla="*/ 0 w 109"/>
                <a:gd name="T13" fmla="*/ 96 h 102"/>
                <a:gd name="T14" fmla="*/ 0 60000 65536"/>
                <a:gd name="T15" fmla="*/ 0 60000 65536"/>
                <a:gd name="T16" fmla="*/ 0 60000 65536"/>
                <a:gd name="T17" fmla="*/ 0 60000 65536"/>
                <a:gd name="T18" fmla="*/ 0 60000 65536"/>
                <a:gd name="T19" fmla="*/ 0 60000 65536"/>
                <a:gd name="T20" fmla="*/ 0 60000 65536"/>
                <a:gd name="T21" fmla="*/ 0 w 109"/>
                <a:gd name="T22" fmla="*/ 0 h 102"/>
                <a:gd name="T23" fmla="*/ 109 w 109"/>
                <a:gd name="T24" fmla="*/ 102 h 1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9" h="102">
                  <a:moveTo>
                    <a:pt x="0" y="96"/>
                  </a:moveTo>
                  <a:lnTo>
                    <a:pt x="2" y="54"/>
                  </a:lnTo>
                  <a:lnTo>
                    <a:pt x="68" y="0"/>
                  </a:lnTo>
                  <a:lnTo>
                    <a:pt x="109" y="7"/>
                  </a:lnTo>
                  <a:lnTo>
                    <a:pt x="107" y="49"/>
                  </a:lnTo>
                  <a:lnTo>
                    <a:pt x="41" y="102"/>
                  </a:lnTo>
                  <a:lnTo>
                    <a:pt x="0" y="96"/>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06" name="Freeform 251"/>
            <p:cNvSpPr>
              <a:spLocks noEditPoints="1"/>
            </p:cNvSpPr>
            <p:nvPr/>
          </p:nvSpPr>
          <p:spPr bwMode="auto">
            <a:xfrm>
              <a:off x="1353" y="1659"/>
              <a:ext cx="117" cy="110"/>
            </a:xfrm>
            <a:custGeom>
              <a:avLst/>
              <a:gdLst>
                <a:gd name="T0" fmla="*/ 0 w 258"/>
                <a:gd name="T1" fmla="*/ 0 h 243"/>
                <a:gd name="T2" fmla="*/ 0 w 258"/>
                <a:gd name="T3" fmla="*/ 0 h 243"/>
                <a:gd name="T4" fmla="*/ 0 w 258"/>
                <a:gd name="T5" fmla="*/ 0 h 243"/>
                <a:gd name="T6" fmla="*/ 0 w 258"/>
                <a:gd name="T7" fmla="*/ 0 h 243"/>
                <a:gd name="T8" fmla="*/ 0 w 258"/>
                <a:gd name="T9" fmla="*/ 0 h 243"/>
                <a:gd name="T10" fmla="*/ 0 w 258"/>
                <a:gd name="T11" fmla="*/ 0 h 243"/>
                <a:gd name="T12" fmla="*/ 0 w 258"/>
                <a:gd name="T13" fmla="*/ 0 h 243"/>
                <a:gd name="T14" fmla="*/ 0 w 258"/>
                <a:gd name="T15" fmla="*/ 0 h 243"/>
                <a:gd name="T16" fmla="*/ 0 w 258"/>
                <a:gd name="T17" fmla="*/ 0 h 243"/>
                <a:gd name="T18" fmla="*/ 0 w 258"/>
                <a:gd name="T19" fmla="*/ 0 h 243"/>
                <a:gd name="T20" fmla="*/ 0 w 258"/>
                <a:gd name="T21" fmla="*/ 0 h 243"/>
                <a:gd name="T22" fmla="*/ 0 w 258"/>
                <a:gd name="T23" fmla="*/ 0 h 243"/>
                <a:gd name="T24" fmla="*/ 0 w 258"/>
                <a:gd name="T25" fmla="*/ 0 h 243"/>
                <a:gd name="T26" fmla="*/ 0 w 258"/>
                <a:gd name="T27" fmla="*/ 0 h 243"/>
                <a:gd name="T28" fmla="*/ 0 w 258"/>
                <a:gd name="T29" fmla="*/ 0 h 243"/>
                <a:gd name="T30" fmla="*/ 0 w 258"/>
                <a:gd name="T31" fmla="*/ 0 h 243"/>
                <a:gd name="T32" fmla="*/ 0 w 258"/>
                <a:gd name="T33" fmla="*/ 0 h 243"/>
                <a:gd name="T34" fmla="*/ 0 w 258"/>
                <a:gd name="T35" fmla="*/ 0 h 243"/>
                <a:gd name="T36" fmla="*/ 0 w 258"/>
                <a:gd name="T37" fmla="*/ 0 h 243"/>
                <a:gd name="T38" fmla="*/ 0 w 258"/>
                <a:gd name="T39" fmla="*/ 0 h 243"/>
                <a:gd name="T40" fmla="*/ 0 w 258"/>
                <a:gd name="T41" fmla="*/ 0 h 243"/>
                <a:gd name="T42" fmla="*/ 0 w 258"/>
                <a:gd name="T43" fmla="*/ 0 h 243"/>
                <a:gd name="T44" fmla="*/ 0 w 258"/>
                <a:gd name="T45" fmla="*/ 0 h 243"/>
                <a:gd name="T46" fmla="*/ 0 w 258"/>
                <a:gd name="T47" fmla="*/ 0 h 243"/>
                <a:gd name="T48" fmla="*/ 0 w 258"/>
                <a:gd name="T49" fmla="*/ 0 h 243"/>
                <a:gd name="T50" fmla="*/ 0 w 258"/>
                <a:gd name="T51" fmla="*/ 0 h 2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8"/>
                <a:gd name="T79" fmla="*/ 0 h 243"/>
                <a:gd name="T80" fmla="*/ 258 w 258"/>
                <a:gd name="T81" fmla="*/ 243 h 2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8" h="243">
                  <a:moveTo>
                    <a:pt x="6" y="228"/>
                  </a:moveTo>
                  <a:cubicBezTo>
                    <a:pt x="2" y="227"/>
                    <a:pt x="0" y="224"/>
                    <a:pt x="0" y="219"/>
                  </a:cubicBezTo>
                  <a:lnTo>
                    <a:pt x="4" y="126"/>
                  </a:lnTo>
                  <a:cubicBezTo>
                    <a:pt x="5" y="124"/>
                    <a:pt x="6" y="122"/>
                    <a:pt x="7" y="120"/>
                  </a:cubicBezTo>
                  <a:lnTo>
                    <a:pt x="153" y="2"/>
                  </a:lnTo>
                  <a:cubicBezTo>
                    <a:pt x="154" y="1"/>
                    <a:pt x="157" y="0"/>
                    <a:pt x="159" y="1"/>
                  </a:cubicBezTo>
                  <a:lnTo>
                    <a:pt x="251" y="15"/>
                  </a:lnTo>
                  <a:cubicBezTo>
                    <a:pt x="255" y="16"/>
                    <a:pt x="258" y="19"/>
                    <a:pt x="258" y="24"/>
                  </a:cubicBezTo>
                  <a:lnTo>
                    <a:pt x="253" y="117"/>
                  </a:lnTo>
                  <a:cubicBezTo>
                    <a:pt x="253" y="119"/>
                    <a:pt x="252" y="121"/>
                    <a:pt x="250" y="122"/>
                  </a:cubicBezTo>
                  <a:lnTo>
                    <a:pt x="105" y="241"/>
                  </a:lnTo>
                  <a:cubicBezTo>
                    <a:pt x="103" y="242"/>
                    <a:pt x="101" y="243"/>
                    <a:pt x="99" y="242"/>
                  </a:cubicBezTo>
                  <a:lnTo>
                    <a:pt x="6" y="228"/>
                  </a:lnTo>
                  <a:close/>
                  <a:moveTo>
                    <a:pt x="101" y="226"/>
                  </a:moveTo>
                  <a:lnTo>
                    <a:pt x="95" y="228"/>
                  </a:lnTo>
                  <a:lnTo>
                    <a:pt x="240" y="110"/>
                  </a:lnTo>
                  <a:lnTo>
                    <a:pt x="237" y="116"/>
                  </a:lnTo>
                  <a:lnTo>
                    <a:pt x="242" y="23"/>
                  </a:lnTo>
                  <a:lnTo>
                    <a:pt x="249" y="31"/>
                  </a:lnTo>
                  <a:lnTo>
                    <a:pt x="156" y="17"/>
                  </a:lnTo>
                  <a:lnTo>
                    <a:pt x="163" y="15"/>
                  </a:lnTo>
                  <a:lnTo>
                    <a:pt x="17" y="133"/>
                  </a:lnTo>
                  <a:lnTo>
                    <a:pt x="20" y="127"/>
                  </a:lnTo>
                  <a:lnTo>
                    <a:pt x="16" y="220"/>
                  </a:lnTo>
                  <a:lnTo>
                    <a:pt x="9" y="212"/>
                  </a:lnTo>
                  <a:lnTo>
                    <a:pt x="101" y="226"/>
                  </a:lnTo>
                  <a:close/>
                </a:path>
              </a:pathLst>
            </a:custGeom>
            <a:solidFill>
              <a:srgbClr val="000000"/>
            </a:solidFill>
            <a:ln w="0">
              <a:solidFill>
                <a:srgbClr val="000000"/>
              </a:solidFill>
              <a:round/>
              <a:headEnd/>
              <a:tailEnd/>
            </a:ln>
          </p:spPr>
          <p:txBody>
            <a:bodyPr/>
            <a:lstStyle/>
            <a:p>
              <a:endParaRPr lang="ru-RU"/>
            </a:p>
          </p:txBody>
        </p:sp>
        <p:sp>
          <p:nvSpPr>
            <p:cNvPr id="28807" name="Freeform 252"/>
            <p:cNvSpPr>
              <a:spLocks/>
            </p:cNvSpPr>
            <p:nvPr/>
          </p:nvSpPr>
          <p:spPr bwMode="auto">
            <a:xfrm>
              <a:off x="1310" y="1613"/>
              <a:ext cx="93" cy="43"/>
            </a:xfrm>
            <a:custGeom>
              <a:avLst/>
              <a:gdLst>
                <a:gd name="T0" fmla="*/ 0 w 93"/>
                <a:gd name="T1" fmla="*/ 21 h 43"/>
                <a:gd name="T2" fmla="*/ 18 w 93"/>
                <a:gd name="T3" fmla="*/ 0 h 43"/>
                <a:gd name="T4" fmla="*/ 75 w 93"/>
                <a:gd name="T5" fmla="*/ 0 h 43"/>
                <a:gd name="T6" fmla="*/ 93 w 93"/>
                <a:gd name="T7" fmla="*/ 21 h 43"/>
                <a:gd name="T8" fmla="*/ 75 w 93"/>
                <a:gd name="T9" fmla="*/ 43 h 43"/>
                <a:gd name="T10" fmla="*/ 18 w 93"/>
                <a:gd name="T11" fmla="*/ 43 h 43"/>
                <a:gd name="T12" fmla="*/ 0 w 93"/>
                <a:gd name="T13" fmla="*/ 21 h 43"/>
                <a:gd name="T14" fmla="*/ 0 60000 65536"/>
                <a:gd name="T15" fmla="*/ 0 60000 65536"/>
                <a:gd name="T16" fmla="*/ 0 60000 65536"/>
                <a:gd name="T17" fmla="*/ 0 60000 65536"/>
                <a:gd name="T18" fmla="*/ 0 60000 65536"/>
                <a:gd name="T19" fmla="*/ 0 60000 65536"/>
                <a:gd name="T20" fmla="*/ 0 60000 65536"/>
                <a:gd name="T21" fmla="*/ 0 w 93"/>
                <a:gd name="T22" fmla="*/ 0 h 43"/>
                <a:gd name="T23" fmla="*/ 93 w 93"/>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43">
                  <a:moveTo>
                    <a:pt x="0" y="21"/>
                  </a:moveTo>
                  <a:lnTo>
                    <a:pt x="18" y="0"/>
                  </a:lnTo>
                  <a:lnTo>
                    <a:pt x="75" y="0"/>
                  </a:lnTo>
                  <a:lnTo>
                    <a:pt x="93" y="21"/>
                  </a:lnTo>
                  <a:lnTo>
                    <a:pt x="75" y="43"/>
                  </a:lnTo>
                  <a:lnTo>
                    <a:pt x="18" y="43"/>
                  </a:lnTo>
                  <a:lnTo>
                    <a:pt x="0" y="21"/>
                  </a:lnTo>
                  <a:close/>
                </a:path>
              </a:pathLst>
            </a:cu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08" name="Freeform 253"/>
            <p:cNvSpPr>
              <a:spLocks noEditPoints="1"/>
            </p:cNvSpPr>
            <p:nvPr/>
          </p:nvSpPr>
          <p:spPr bwMode="auto">
            <a:xfrm>
              <a:off x="1306" y="1609"/>
              <a:ext cx="101" cy="51"/>
            </a:xfrm>
            <a:custGeom>
              <a:avLst/>
              <a:gdLst>
                <a:gd name="T0" fmla="*/ 0 w 225"/>
                <a:gd name="T1" fmla="*/ 0 h 112"/>
                <a:gd name="T2" fmla="*/ 0 w 225"/>
                <a:gd name="T3" fmla="*/ 0 h 112"/>
                <a:gd name="T4" fmla="*/ 0 w 225"/>
                <a:gd name="T5" fmla="*/ 0 h 112"/>
                <a:gd name="T6" fmla="*/ 0 w 225"/>
                <a:gd name="T7" fmla="*/ 0 h 112"/>
                <a:gd name="T8" fmla="*/ 0 w 225"/>
                <a:gd name="T9" fmla="*/ 0 h 112"/>
                <a:gd name="T10" fmla="*/ 0 w 225"/>
                <a:gd name="T11" fmla="*/ 0 h 112"/>
                <a:gd name="T12" fmla="*/ 0 w 225"/>
                <a:gd name="T13" fmla="*/ 0 h 112"/>
                <a:gd name="T14" fmla="*/ 0 w 225"/>
                <a:gd name="T15" fmla="*/ 0 h 112"/>
                <a:gd name="T16" fmla="*/ 0 w 225"/>
                <a:gd name="T17" fmla="*/ 0 h 112"/>
                <a:gd name="T18" fmla="*/ 0 w 225"/>
                <a:gd name="T19" fmla="*/ 0 h 112"/>
                <a:gd name="T20" fmla="*/ 0 w 225"/>
                <a:gd name="T21" fmla="*/ 0 h 112"/>
                <a:gd name="T22" fmla="*/ 0 w 225"/>
                <a:gd name="T23" fmla="*/ 0 h 112"/>
                <a:gd name="T24" fmla="*/ 0 w 225"/>
                <a:gd name="T25" fmla="*/ 0 h 112"/>
                <a:gd name="T26" fmla="*/ 0 w 225"/>
                <a:gd name="T27" fmla="*/ 0 h 112"/>
                <a:gd name="T28" fmla="*/ 0 w 225"/>
                <a:gd name="T29" fmla="*/ 0 h 112"/>
                <a:gd name="T30" fmla="*/ 0 w 225"/>
                <a:gd name="T31" fmla="*/ 0 h 112"/>
                <a:gd name="T32" fmla="*/ 0 w 225"/>
                <a:gd name="T33" fmla="*/ 0 h 112"/>
                <a:gd name="T34" fmla="*/ 0 w 225"/>
                <a:gd name="T35" fmla="*/ 0 h 112"/>
                <a:gd name="T36" fmla="*/ 0 w 225"/>
                <a:gd name="T37" fmla="*/ 0 h 112"/>
                <a:gd name="T38" fmla="*/ 0 w 225"/>
                <a:gd name="T39" fmla="*/ 0 h 112"/>
                <a:gd name="T40" fmla="*/ 0 w 225"/>
                <a:gd name="T41" fmla="*/ 0 h 112"/>
                <a:gd name="T42" fmla="*/ 0 w 225"/>
                <a:gd name="T43" fmla="*/ 0 h 112"/>
                <a:gd name="T44" fmla="*/ 0 w 225"/>
                <a:gd name="T45" fmla="*/ 0 h 112"/>
                <a:gd name="T46" fmla="*/ 0 w 225"/>
                <a:gd name="T47" fmla="*/ 0 h 112"/>
                <a:gd name="T48" fmla="*/ 0 w 225"/>
                <a:gd name="T49" fmla="*/ 0 h 112"/>
                <a:gd name="T50" fmla="*/ 0 w 225"/>
                <a:gd name="T51" fmla="*/ 0 h 1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5"/>
                <a:gd name="T79" fmla="*/ 0 h 112"/>
                <a:gd name="T80" fmla="*/ 225 w 225"/>
                <a:gd name="T81" fmla="*/ 112 h 1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5" h="112">
                  <a:moveTo>
                    <a:pt x="2" y="62"/>
                  </a:moveTo>
                  <a:cubicBezTo>
                    <a:pt x="0" y="59"/>
                    <a:pt x="0" y="54"/>
                    <a:pt x="2" y="51"/>
                  </a:cubicBezTo>
                  <a:lnTo>
                    <a:pt x="44" y="3"/>
                  </a:lnTo>
                  <a:cubicBezTo>
                    <a:pt x="46" y="1"/>
                    <a:pt x="48" y="0"/>
                    <a:pt x="50" y="0"/>
                  </a:cubicBezTo>
                  <a:lnTo>
                    <a:pt x="175" y="0"/>
                  </a:lnTo>
                  <a:cubicBezTo>
                    <a:pt x="177" y="0"/>
                    <a:pt x="179" y="1"/>
                    <a:pt x="181" y="3"/>
                  </a:cubicBezTo>
                  <a:lnTo>
                    <a:pt x="223" y="51"/>
                  </a:lnTo>
                  <a:cubicBezTo>
                    <a:pt x="225" y="54"/>
                    <a:pt x="225" y="59"/>
                    <a:pt x="223" y="62"/>
                  </a:cubicBezTo>
                  <a:lnTo>
                    <a:pt x="181" y="110"/>
                  </a:lnTo>
                  <a:cubicBezTo>
                    <a:pt x="179" y="111"/>
                    <a:pt x="177" y="112"/>
                    <a:pt x="175" y="112"/>
                  </a:cubicBezTo>
                  <a:lnTo>
                    <a:pt x="50" y="112"/>
                  </a:lnTo>
                  <a:cubicBezTo>
                    <a:pt x="48" y="112"/>
                    <a:pt x="46" y="111"/>
                    <a:pt x="44" y="110"/>
                  </a:cubicBezTo>
                  <a:lnTo>
                    <a:pt x="2" y="62"/>
                  </a:lnTo>
                  <a:close/>
                  <a:moveTo>
                    <a:pt x="56" y="99"/>
                  </a:moveTo>
                  <a:lnTo>
                    <a:pt x="50" y="96"/>
                  </a:lnTo>
                  <a:lnTo>
                    <a:pt x="175" y="96"/>
                  </a:lnTo>
                  <a:lnTo>
                    <a:pt x="169" y="99"/>
                  </a:lnTo>
                  <a:lnTo>
                    <a:pt x="210" y="51"/>
                  </a:lnTo>
                  <a:lnTo>
                    <a:pt x="210" y="62"/>
                  </a:lnTo>
                  <a:lnTo>
                    <a:pt x="169" y="14"/>
                  </a:lnTo>
                  <a:lnTo>
                    <a:pt x="175" y="16"/>
                  </a:lnTo>
                  <a:lnTo>
                    <a:pt x="50" y="16"/>
                  </a:lnTo>
                  <a:lnTo>
                    <a:pt x="56" y="14"/>
                  </a:lnTo>
                  <a:lnTo>
                    <a:pt x="15" y="62"/>
                  </a:lnTo>
                  <a:lnTo>
                    <a:pt x="15" y="51"/>
                  </a:lnTo>
                  <a:lnTo>
                    <a:pt x="56" y="99"/>
                  </a:lnTo>
                  <a:close/>
                </a:path>
              </a:pathLst>
            </a:custGeom>
            <a:solidFill>
              <a:srgbClr val="000000"/>
            </a:solidFill>
            <a:ln w="0">
              <a:solidFill>
                <a:srgbClr val="000000"/>
              </a:solidFill>
              <a:round/>
              <a:headEnd/>
              <a:tailEnd/>
            </a:ln>
          </p:spPr>
          <p:txBody>
            <a:bodyPr/>
            <a:lstStyle/>
            <a:p>
              <a:endParaRPr lang="ru-RU"/>
            </a:p>
          </p:txBody>
        </p:sp>
        <p:sp>
          <p:nvSpPr>
            <p:cNvPr id="28809" name="Freeform 254"/>
            <p:cNvSpPr>
              <a:spLocks/>
            </p:cNvSpPr>
            <p:nvPr/>
          </p:nvSpPr>
          <p:spPr bwMode="auto">
            <a:xfrm>
              <a:off x="2044" y="1193"/>
              <a:ext cx="138" cy="85"/>
            </a:xfrm>
            <a:custGeom>
              <a:avLst/>
              <a:gdLst>
                <a:gd name="T0" fmla="*/ 0 w 307"/>
                <a:gd name="T1" fmla="*/ 0 h 188"/>
                <a:gd name="T2" fmla="*/ 0 w 307"/>
                <a:gd name="T3" fmla="*/ 0 h 188"/>
                <a:gd name="T4" fmla="*/ 0 w 307"/>
                <a:gd name="T5" fmla="*/ 0 h 188"/>
                <a:gd name="T6" fmla="*/ 0 w 307"/>
                <a:gd name="T7" fmla="*/ 0 h 188"/>
                <a:gd name="T8" fmla="*/ 0 w 307"/>
                <a:gd name="T9" fmla="*/ 0 h 188"/>
                <a:gd name="T10" fmla="*/ 0 w 307"/>
                <a:gd name="T11" fmla="*/ 0 h 188"/>
                <a:gd name="T12" fmla="*/ 0 w 307"/>
                <a:gd name="T13" fmla="*/ 0 h 188"/>
                <a:gd name="T14" fmla="*/ 0 w 307"/>
                <a:gd name="T15" fmla="*/ 0 h 188"/>
                <a:gd name="T16" fmla="*/ 0 w 307"/>
                <a:gd name="T17" fmla="*/ 0 h 188"/>
                <a:gd name="T18" fmla="*/ 0 w 307"/>
                <a:gd name="T19" fmla="*/ 0 h 188"/>
                <a:gd name="T20" fmla="*/ 0 w 307"/>
                <a:gd name="T21" fmla="*/ 0 h 188"/>
                <a:gd name="T22" fmla="*/ 0 w 307"/>
                <a:gd name="T23" fmla="*/ 0 h 188"/>
                <a:gd name="T24" fmla="*/ 0 w 307"/>
                <a:gd name="T25" fmla="*/ 0 h 188"/>
                <a:gd name="T26" fmla="*/ 0 w 307"/>
                <a:gd name="T27" fmla="*/ 0 h 188"/>
                <a:gd name="T28" fmla="*/ 0 w 307"/>
                <a:gd name="T29" fmla="*/ 0 h 188"/>
                <a:gd name="T30" fmla="*/ 0 w 307"/>
                <a:gd name="T31" fmla="*/ 0 h 188"/>
                <a:gd name="T32" fmla="*/ 0 w 307"/>
                <a:gd name="T33" fmla="*/ 0 h 188"/>
                <a:gd name="T34" fmla="*/ 0 w 307"/>
                <a:gd name="T35" fmla="*/ 0 h 188"/>
                <a:gd name="T36" fmla="*/ 0 w 307"/>
                <a:gd name="T37" fmla="*/ 0 h 188"/>
                <a:gd name="T38" fmla="*/ 0 w 307"/>
                <a:gd name="T39" fmla="*/ 0 h 188"/>
                <a:gd name="T40" fmla="*/ 0 w 307"/>
                <a:gd name="T41" fmla="*/ 0 h 188"/>
                <a:gd name="T42" fmla="*/ 0 w 307"/>
                <a:gd name="T43" fmla="*/ 0 h 188"/>
                <a:gd name="T44" fmla="*/ 0 w 307"/>
                <a:gd name="T45" fmla="*/ 0 h 188"/>
                <a:gd name="T46" fmla="*/ 0 w 307"/>
                <a:gd name="T47" fmla="*/ 0 h 188"/>
                <a:gd name="T48" fmla="*/ 0 w 307"/>
                <a:gd name="T49" fmla="*/ 0 h 188"/>
                <a:gd name="T50" fmla="*/ 0 w 307"/>
                <a:gd name="T51" fmla="*/ 0 h 188"/>
                <a:gd name="T52" fmla="*/ 0 w 307"/>
                <a:gd name="T53" fmla="*/ 0 h 188"/>
                <a:gd name="T54" fmla="*/ 0 w 307"/>
                <a:gd name="T55" fmla="*/ 0 h 188"/>
                <a:gd name="T56" fmla="*/ 0 w 307"/>
                <a:gd name="T57" fmla="*/ 0 h 188"/>
                <a:gd name="T58" fmla="*/ 0 w 307"/>
                <a:gd name="T59" fmla="*/ 0 h 188"/>
                <a:gd name="T60" fmla="*/ 0 w 307"/>
                <a:gd name="T61" fmla="*/ 0 h 188"/>
                <a:gd name="T62" fmla="*/ 0 w 307"/>
                <a:gd name="T63" fmla="*/ 0 h 188"/>
                <a:gd name="T64" fmla="*/ 0 w 307"/>
                <a:gd name="T65" fmla="*/ 0 h 188"/>
                <a:gd name="T66" fmla="*/ 0 w 307"/>
                <a:gd name="T67" fmla="*/ 0 h 188"/>
                <a:gd name="T68" fmla="*/ 0 w 307"/>
                <a:gd name="T69" fmla="*/ 0 h 18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7"/>
                <a:gd name="T106" fmla="*/ 0 h 188"/>
                <a:gd name="T107" fmla="*/ 307 w 307"/>
                <a:gd name="T108" fmla="*/ 188 h 18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7" h="188">
                  <a:moveTo>
                    <a:pt x="307" y="0"/>
                  </a:moveTo>
                  <a:lnTo>
                    <a:pt x="307" y="9"/>
                  </a:lnTo>
                  <a:cubicBezTo>
                    <a:pt x="307" y="11"/>
                    <a:pt x="307" y="13"/>
                    <a:pt x="307" y="14"/>
                  </a:cubicBezTo>
                  <a:lnTo>
                    <a:pt x="304" y="35"/>
                  </a:lnTo>
                  <a:lnTo>
                    <a:pt x="297" y="67"/>
                  </a:lnTo>
                  <a:lnTo>
                    <a:pt x="292" y="101"/>
                  </a:lnTo>
                  <a:cubicBezTo>
                    <a:pt x="291" y="105"/>
                    <a:pt x="290" y="108"/>
                    <a:pt x="288" y="112"/>
                  </a:cubicBezTo>
                  <a:lnTo>
                    <a:pt x="279" y="129"/>
                  </a:lnTo>
                  <a:cubicBezTo>
                    <a:pt x="277" y="133"/>
                    <a:pt x="274" y="137"/>
                    <a:pt x="270" y="140"/>
                  </a:cubicBezTo>
                  <a:lnTo>
                    <a:pt x="252" y="154"/>
                  </a:lnTo>
                  <a:cubicBezTo>
                    <a:pt x="249" y="156"/>
                    <a:pt x="247" y="157"/>
                    <a:pt x="244" y="158"/>
                  </a:cubicBezTo>
                  <a:lnTo>
                    <a:pt x="218" y="169"/>
                  </a:lnTo>
                  <a:lnTo>
                    <a:pt x="181" y="180"/>
                  </a:lnTo>
                  <a:cubicBezTo>
                    <a:pt x="179" y="180"/>
                    <a:pt x="177" y="181"/>
                    <a:pt x="174" y="181"/>
                  </a:cubicBezTo>
                  <a:lnTo>
                    <a:pt x="94" y="188"/>
                  </a:lnTo>
                  <a:cubicBezTo>
                    <a:pt x="92" y="188"/>
                    <a:pt x="90" y="188"/>
                    <a:pt x="88" y="188"/>
                  </a:cubicBezTo>
                  <a:lnTo>
                    <a:pt x="0" y="180"/>
                  </a:lnTo>
                  <a:lnTo>
                    <a:pt x="7" y="111"/>
                  </a:lnTo>
                  <a:lnTo>
                    <a:pt x="95" y="119"/>
                  </a:lnTo>
                  <a:lnTo>
                    <a:pt x="88" y="119"/>
                  </a:lnTo>
                  <a:lnTo>
                    <a:pt x="168" y="112"/>
                  </a:lnTo>
                  <a:lnTo>
                    <a:pt x="162" y="113"/>
                  </a:lnTo>
                  <a:lnTo>
                    <a:pt x="191" y="106"/>
                  </a:lnTo>
                  <a:lnTo>
                    <a:pt x="217" y="95"/>
                  </a:lnTo>
                  <a:lnTo>
                    <a:pt x="209" y="99"/>
                  </a:lnTo>
                  <a:lnTo>
                    <a:pt x="227" y="85"/>
                  </a:lnTo>
                  <a:lnTo>
                    <a:pt x="218" y="96"/>
                  </a:lnTo>
                  <a:lnTo>
                    <a:pt x="227" y="79"/>
                  </a:lnTo>
                  <a:lnTo>
                    <a:pt x="223" y="90"/>
                  </a:lnTo>
                  <a:lnTo>
                    <a:pt x="229" y="54"/>
                  </a:lnTo>
                  <a:lnTo>
                    <a:pt x="235" y="26"/>
                  </a:lnTo>
                  <a:lnTo>
                    <a:pt x="238" y="5"/>
                  </a:lnTo>
                  <a:lnTo>
                    <a:pt x="238" y="9"/>
                  </a:lnTo>
                  <a:lnTo>
                    <a:pt x="238" y="0"/>
                  </a:lnTo>
                  <a:lnTo>
                    <a:pt x="307" y="0"/>
                  </a:lnTo>
                  <a:close/>
                </a:path>
              </a:pathLst>
            </a:custGeom>
            <a:solidFill>
              <a:srgbClr val="000000"/>
            </a:solidFill>
            <a:ln w="0">
              <a:solidFill>
                <a:srgbClr val="000000"/>
              </a:solidFill>
              <a:round/>
              <a:headEnd/>
              <a:tailEnd/>
            </a:ln>
          </p:spPr>
          <p:txBody>
            <a:bodyPr/>
            <a:lstStyle/>
            <a:p>
              <a:endParaRPr lang="ru-RU"/>
            </a:p>
          </p:txBody>
        </p:sp>
        <p:sp>
          <p:nvSpPr>
            <p:cNvPr id="28810" name="Freeform 255"/>
            <p:cNvSpPr>
              <a:spLocks/>
            </p:cNvSpPr>
            <p:nvPr/>
          </p:nvSpPr>
          <p:spPr bwMode="auto">
            <a:xfrm>
              <a:off x="1715" y="559"/>
              <a:ext cx="57" cy="142"/>
            </a:xfrm>
            <a:custGeom>
              <a:avLst/>
              <a:gdLst>
                <a:gd name="T0" fmla="*/ 0 w 126"/>
                <a:gd name="T1" fmla="*/ 0 h 314"/>
                <a:gd name="T2" fmla="*/ 0 w 126"/>
                <a:gd name="T3" fmla="*/ 0 h 314"/>
                <a:gd name="T4" fmla="*/ 0 w 126"/>
                <a:gd name="T5" fmla="*/ 0 h 314"/>
                <a:gd name="T6" fmla="*/ 0 w 126"/>
                <a:gd name="T7" fmla="*/ 0 h 314"/>
                <a:gd name="T8" fmla="*/ 0 w 126"/>
                <a:gd name="T9" fmla="*/ 0 h 314"/>
                <a:gd name="T10" fmla="*/ 0 w 126"/>
                <a:gd name="T11" fmla="*/ 0 h 314"/>
                <a:gd name="T12" fmla="*/ 0 w 126"/>
                <a:gd name="T13" fmla="*/ 0 h 314"/>
                <a:gd name="T14" fmla="*/ 0 w 126"/>
                <a:gd name="T15" fmla="*/ 0 h 314"/>
                <a:gd name="T16" fmla="*/ 0 w 126"/>
                <a:gd name="T17" fmla="*/ 0 h 314"/>
                <a:gd name="T18" fmla="*/ 0 w 126"/>
                <a:gd name="T19" fmla="*/ 0 h 314"/>
                <a:gd name="T20" fmla="*/ 0 w 126"/>
                <a:gd name="T21" fmla="*/ 0 h 314"/>
                <a:gd name="T22" fmla="*/ 0 w 126"/>
                <a:gd name="T23" fmla="*/ 0 h 314"/>
                <a:gd name="T24" fmla="*/ 0 w 126"/>
                <a:gd name="T25" fmla="*/ 0 h 314"/>
                <a:gd name="T26" fmla="*/ 0 w 126"/>
                <a:gd name="T27" fmla="*/ 0 h 314"/>
                <a:gd name="T28" fmla="*/ 0 w 126"/>
                <a:gd name="T29" fmla="*/ 0 h 314"/>
                <a:gd name="T30" fmla="*/ 0 w 126"/>
                <a:gd name="T31" fmla="*/ 0 h 314"/>
                <a:gd name="T32" fmla="*/ 0 w 126"/>
                <a:gd name="T33" fmla="*/ 0 h 314"/>
                <a:gd name="T34" fmla="*/ 0 w 126"/>
                <a:gd name="T35" fmla="*/ 0 h 314"/>
                <a:gd name="T36" fmla="*/ 0 w 126"/>
                <a:gd name="T37" fmla="*/ 0 h 314"/>
                <a:gd name="T38" fmla="*/ 0 w 126"/>
                <a:gd name="T39" fmla="*/ 0 h 314"/>
                <a:gd name="T40" fmla="*/ 0 w 126"/>
                <a:gd name="T41" fmla="*/ 0 h 314"/>
                <a:gd name="T42" fmla="*/ 0 w 126"/>
                <a:gd name="T43" fmla="*/ 0 h 314"/>
                <a:gd name="T44" fmla="*/ 0 w 126"/>
                <a:gd name="T45" fmla="*/ 0 h 314"/>
                <a:gd name="T46" fmla="*/ 0 w 126"/>
                <a:gd name="T47" fmla="*/ 0 h 314"/>
                <a:gd name="T48" fmla="*/ 0 w 126"/>
                <a:gd name="T49" fmla="*/ 0 h 314"/>
                <a:gd name="T50" fmla="*/ 0 w 126"/>
                <a:gd name="T51" fmla="*/ 0 h 314"/>
                <a:gd name="T52" fmla="*/ 0 w 126"/>
                <a:gd name="T53" fmla="*/ 0 h 314"/>
                <a:gd name="T54" fmla="*/ 0 w 126"/>
                <a:gd name="T55" fmla="*/ 0 h 314"/>
                <a:gd name="T56" fmla="*/ 0 w 126"/>
                <a:gd name="T57" fmla="*/ 0 h 314"/>
                <a:gd name="T58" fmla="*/ 0 w 126"/>
                <a:gd name="T59" fmla="*/ 0 h 314"/>
                <a:gd name="T60" fmla="*/ 0 w 126"/>
                <a:gd name="T61" fmla="*/ 0 h 314"/>
                <a:gd name="T62" fmla="*/ 0 w 126"/>
                <a:gd name="T63" fmla="*/ 0 h 314"/>
                <a:gd name="T64" fmla="*/ 0 w 126"/>
                <a:gd name="T65" fmla="*/ 0 h 314"/>
                <a:gd name="T66" fmla="*/ 0 w 126"/>
                <a:gd name="T67" fmla="*/ 0 h 314"/>
                <a:gd name="T68" fmla="*/ 0 w 126"/>
                <a:gd name="T69" fmla="*/ 0 h 314"/>
                <a:gd name="T70" fmla="*/ 0 w 126"/>
                <a:gd name="T71" fmla="*/ 0 h 314"/>
                <a:gd name="T72" fmla="*/ 0 w 126"/>
                <a:gd name="T73" fmla="*/ 0 h 314"/>
                <a:gd name="T74" fmla="*/ 0 w 126"/>
                <a:gd name="T75" fmla="*/ 0 h 314"/>
                <a:gd name="T76" fmla="*/ 0 w 126"/>
                <a:gd name="T77" fmla="*/ 0 h 3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6"/>
                <a:gd name="T118" fmla="*/ 0 h 314"/>
                <a:gd name="T119" fmla="*/ 126 w 126"/>
                <a:gd name="T120" fmla="*/ 314 h 31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6" h="314">
                  <a:moveTo>
                    <a:pt x="75" y="7"/>
                  </a:moveTo>
                  <a:lnTo>
                    <a:pt x="69" y="61"/>
                  </a:lnTo>
                  <a:lnTo>
                    <a:pt x="69" y="55"/>
                  </a:lnTo>
                  <a:lnTo>
                    <a:pt x="72" y="103"/>
                  </a:lnTo>
                  <a:lnTo>
                    <a:pt x="71" y="97"/>
                  </a:lnTo>
                  <a:lnTo>
                    <a:pt x="80" y="132"/>
                  </a:lnTo>
                  <a:lnTo>
                    <a:pt x="75" y="120"/>
                  </a:lnTo>
                  <a:lnTo>
                    <a:pt x="83" y="131"/>
                  </a:lnTo>
                  <a:lnTo>
                    <a:pt x="73" y="122"/>
                  </a:lnTo>
                  <a:lnTo>
                    <a:pt x="81" y="127"/>
                  </a:lnTo>
                  <a:lnTo>
                    <a:pt x="88" y="131"/>
                  </a:lnTo>
                  <a:cubicBezTo>
                    <a:pt x="93" y="134"/>
                    <a:pt x="98" y="138"/>
                    <a:pt x="101" y="143"/>
                  </a:cubicBezTo>
                  <a:lnTo>
                    <a:pt x="108" y="154"/>
                  </a:lnTo>
                  <a:cubicBezTo>
                    <a:pt x="110" y="157"/>
                    <a:pt x="111" y="160"/>
                    <a:pt x="112" y="163"/>
                  </a:cubicBezTo>
                  <a:lnTo>
                    <a:pt x="122" y="199"/>
                  </a:lnTo>
                  <a:cubicBezTo>
                    <a:pt x="123" y="202"/>
                    <a:pt x="123" y="204"/>
                    <a:pt x="123" y="206"/>
                  </a:cubicBezTo>
                  <a:lnTo>
                    <a:pt x="126" y="254"/>
                  </a:lnTo>
                  <a:cubicBezTo>
                    <a:pt x="126" y="256"/>
                    <a:pt x="126" y="258"/>
                    <a:pt x="126" y="260"/>
                  </a:cubicBezTo>
                  <a:lnTo>
                    <a:pt x="120" y="314"/>
                  </a:lnTo>
                  <a:lnTo>
                    <a:pt x="51" y="307"/>
                  </a:lnTo>
                  <a:lnTo>
                    <a:pt x="57" y="253"/>
                  </a:lnTo>
                  <a:lnTo>
                    <a:pt x="57" y="259"/>
                  </a:lnTo>
                  <a:lnTo>
                    <a:pt x="54" y="211"/>
                  </a:lnTo>
                  <a:lnTo>
                    <a:pt x="55" y="218"/>
                  </a:lnTo>
                  <a:lnTo>
                    <a:pt x="45" y="182"/>
                  </a:lnTo>
                  <a:lnTo>
                    <a:pt x="49" y="191"/>
                  </a:lnTo>
                  <a:lnTo>
                    <a:pt x="42" y="180"/>
                  </a:lnTo>
                  <a:lnTo>
                    <a:pt x="55" y="192"/>
                  </a:lnTo>
                  <a:lnTo>
                    <a:pt x="44" y="186"/>
                  </a:lnTo>
                  <a:lnTo>
                    <a:pt x="36" y="181"/>
                  </a:lnTo>
                  <a:cubicBezTo>
                    <a:pt x="32" y="179"/>
                    <a:pt x="29" y="175"/>
                    <a:pt x="26" y="172"/>
                  </a:cubicBezTo>
                  <a:lnTo>
                    <a:pt x="18" y="161"/>
                  </a:lnTo>
                  <a:cubicBezTo>
                    <a:pt x="16" y="157"/>
                    <a:pt x="14" y="153"/>
                    <a:pt x="13" y="149"/>
                  </a:cubicBezTo>
                  <a:lnTo>
                    <a:pt x="4" y="114"/>
                  </a:lnTo>
                  <a:cubicBezTo>
                    <a:pt x="3" y="112"/>
                    <a:pt x="3" y="110"/>
                    <a:pt x="3" y="108"/>
                  </a:cubicBezTo>
                  <a:lnTo>
                    <a:pt x="0" y="60"/>
                  </a:lnTo>
                  <a:cubicBezTo>
                    <a:pt x="0" y="58"/>
                    <a:pt x="0" y="56"/>
                    <a:pt x="0" y="54"/>
                  </a:cubicBezTo>
                  <a:lnTo>
                    <a:pt x="6" y="0"/>
                  </a:lnTo>
                  <a:lnTo>
                    <a:pt x="75" y="7"/>
                  </a:lnTo>
                  <a:close/>
                </a:path>
              </a:pathLst>
            </a:custGeom>
            <a:solidFill>
              <a:srgbClr val="000000"/>
            </a:solidFill>
            <a:ln w="0">
              <a:solidFill>
                <a:srgbClr val="000000"/>
              </a:solidFill>
              <a:round/>
              <a:headEnd/>
              <a:tailEnd/>
            </a:ln>
          </p:spPr>
          <p:txBody>
            <a:bodyPr/>
            <a:lstStyle/>
            <a:p>
              <a:endParaRPr lang="ru-RU"/>
            </a:p>
          </p:txBody>
        </p:sp>
        <p:sp>
          <p:nvSpPr>
            <p:cNvPr id="28811" name="Freeform 256"/>
            <p:cNvSpPr>
              <a:spLocks/>
            </p:cNvSpPr>
            <p:nvPr/>
          </p:nvSpPr>
          <p:spPr bwMode="auto">
            <a:xfrm>
              <a:off x="1067" y="833"/>
              <a:ext cx="106" cy="172"/>
            </a:xfrm>
            <a:custGeom>
              <a:avLst/>
              <a:gdLst>
                <a:gd name="T0" fmla="*/ 0 w 234"/>
                <a:gd name="T1" fmla="*/ 0 h 379"/>
                <a:gd name="T2" fmla="*/ 0 w 234"/>
                <a:gd name="T3" fmla="*/ 0 h 379"/>
                <a:gd name="T4" fmla="*/ 0 w 234"/>
                <a:gd name="T5" fmla="*/ 0 h 379"/>
                <a:gd name="T6" fmla="*/ 0 w 234"/>
                <a:gd name="T7" fmla="*/ 0 h 379"/>
                <a:gd name="T8" fmla="*/ 0 w 234"/>
                <a:gd name="T9" fmla="*/ 0 h 379"/>
                <a:gd name="T10" fmla="*/ 0 w 234"/>
                <a:gd name="T11" fmla="*/ 0 h 379"/>
                <a:gd name="T12" fmla="*/ 0 w 234"/>
                <a:gd name="T13" fmla="*/ 0 h 379"/>
                <a:gd name="T14" fmla="*/ 0 w 234"/>
                <a:gd name="T15" fmla="*/ 0 h 379"/>
                <a:gd name="T16" fmla="*/ 0 w 234"/>
                <a:gd name="T17" fmla="*/ 0 h 379"/>
                <a:gd name="T18" fmla="*/ 0 w 234"/>
                <a:gd name="T19" fmla="*/ 0 h 379"/>
                <a:gd name="T20" fmla="*/ 0 w 234"/>
                <a:gd name="T21" fmla="*/ 0 h 379"/>
                <a:gd name="T22" fmla="*/ 0 w 234"/>
                <a:gd name="T23" fmla="*/ 0 h 379"/>
                <a:gd name="T24" fmla="*/ 0 w 234"/>
                <a:gd name="T25" fmla="*/ 0 h 379"/>
                <a:gd name="T26" fmla="*/ 0 w 234"/>
                <a:gd name="T27" fmla="*/ 0 h 379"/>
                <a:gd name="T28" fmla="*/ 0 w 234"/>
                <a:gd name="T29" fmla="*/ 0 h 379"/>
                <a:gd name="T30" fmla="*/ 0 w 234"/>
                <a:gd name="T31" fmla="*/ 0 h 379"/>
                <a:gd name="T32" fmla="*/ 0 w 234"/>
                <a:gd name="T33" fmla="*/ 0 h 379"/>
                <a:gd name="T34" fmla="*/ 0 w 234"/>
                <a:gd name="T35" fmla="*/ 0 h 379"/>
                <a:gd name="T36" fmla="*/ 0 w 234"/>
                <a:gd name="T37" fmla="*/ 0 h 379"/>
                <a:gd name="T38" fmla="*/ 0 w 234"/>
                <a:gd name="T39" fmla="*/ 0 h 379"/>
                <a:gd name="T40" fmla="*/ 0 w 234"/>
                <a:gd name="T41" fmla="*/ 0 h 379"/>
                <a:gd name="T42" fmla="*/ 0 w 234"/>
                <a:gd name="T43" fmla="*/ 0 h 379"/>
                <a:gd name="T44" fmla="*/ 0 w 234"/>
                <a:gd name="T45" fmla="*/ 0 h 379"/>
                <a:gd name="T46" fmla="*/ 0 w 234"/>
                <a:gd name="T47" fmla="*/ 0 h 379"/>
                <a:gd name="T48" fmla="*/ 0 w 234"/>
                <a:gd name="T49" fmla="*/ 0 h 379"/>
                <a:gd name="T50" fmla="*/ 0 w 234"/>
                <a:gd name="T51" fmla="*/ 0 h 379"/>
                <a:gd name="T52" fmla="*/ 0 w 234"/>
                <a:gd name="T53" fmla="*/ 0 h 379"/>
                <a:gd name="T54" fmla="*/ 0 w 234"/>
                <a:gd name="T55" fmla="*/ 0 h 379"/>
                <a:gd name="T56" fmla="*/ 0 w 234"/>
                <a:gd name="T57" fmla="*/ 0 h 379"/>
                <a:gd name="T58" fmla="*/ 0 w 234"/>
                <a:gd name="T59" fmla="*/ 0 h 379"/>
                <a:gd name="T60" fmla="*/ 0 w 234"/>
                <a:gd name="T61" fmla="*/ 0 h 379"/>
                <a:gd name="T62" fmla="*/ 0 w 234"/>
                <a:gd name="T63" fmla="*/ 0 h 379"/>
                <a:gd name="T64" fmla="*/ 0 w 234"/>
                <a:gd name="T65" fmla="*/ 0 h 379"/>
                <a:gd name="T66" fmla="*/ 0 w 234"/>
                <a:gd name="T67" fmla="*/ 0 h 379"/>
                <a:gd name="T68" fmla="*/ 0 w 234"/>
                <a:gd name="T69" fmla="*/ 0 h 379"/>
                <a:gd name="T70" fmla="*/ 0 w 234"/>
                <a:gd name="T71" fmla="*/ 0 h 379"/>
                <a:gd name="T72" fmla="*/ 0 w 234"/>
                <a:gd name="T73" fmla="*/ 0 h 379"/>
                <a:gd name="T74" fmla="*/ 0 w 234"/>
                <a:gd name="T75" fmla="*/ 0 h 379"/>
                <a:gd name="T76" fmla="*/ 0 w 234"/>
                <a:gd name="T77" fmla="*/ 0 h 3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4"/>
                <a:gd name="T118" fmla="*/ 0 h 379"/>
                <a:gd name="T119" fmla="*/ 234 w 234"/>
                <a:gd name="T120" fmla="*/ 379 h 3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4" h="379">
                  <a:moveTo>
                    <a:pt x="234" y="307"/>
                  </a:moveTo>
                  <a:lnTo>
                    <a:pt x="220" y="332"/>
                  </a:lnTo>
                  <a:cubicBezTo>
                    <a:pt x="217" y="337"/>
                    <a:pt x="214" y="341"/>
                    <a:pt x="209" y="344"/>
                  </a:cubicBezTo>
                  <a:lnTo>
                    <a:pt x="182" y="363"/>
                  </a:lnTo>
                  <a:cubicBezTo>
                    <a:pt x="179" y="365"/>
                    <a:pt x="176" y="367"/>
                    <a:pt x="172" y="368"/>
                  </a:cubicBezTo>
                  <a:lnTo>
                    <a:pt x="137" y="378"/>
                  </a:lnTo>
                  <a:cubicBezTo>
                    <a:pt x="134" y="379"/>
                    <a:pt x="130" y="379"/>
                    <a:pt x="127" y="379"/>
                  </a:cubicBezTo>
                  <a:lnTo>
                    <a:pt x="88" y="378"/>
                  </a:lnTo>
                  <a:cubicBezTo>
                    <a:pt x="81" y="378"/>
                    <a:pt x="75" y="376"/>
                    <a:pt x="70" y="373"/>
                  </a:cubicBezTo>
                  <a:lnTo>
                    <a:pt x="53" y="362"/>
                  </a:lnTo>
                  <a:cubicBezTo>
                    <a:pt x="49" y="359"/>
                    <a:pt x="45" y="355"/>
                    <a:pt x="42" y="351"/>
                  </a:cubicBezTo>
                  <a:lnTo>
                    <a:pt x="27" y="328"/>
                  </a:lnTo>
                  <a:cubicBezTo>
                    <a:pt x="26" y="326"/>
                    <a:pt x="24" y="323"/>
                    <a:pt x="23" y="320"/>
                  </a:cubicBezTo>
                  <a:lnTo>
                    <a:pt x="12" y="285"/>
                  </a:lnTo>
                  <a:cubicBezTo>
                    <a:pt x="12" y="283"/>
                    <a:pt x="11" y="282"/>
                    <a:pt x="11" y="280"/>
                  </a:cubicBezTo>
                  <a:lnTo>
                    <a:pt x="4" y="236"/>
                  </a:lnTo>
                  <a:lnTo>
                    <a:pt x="0" y="182"/>
                  </a:lnTo>
                  <a:lnTo>
                    <a:pt x="1" y="122"/>
                  </a:lnTo>
                  <a:lnTo>
                    <a:pt x="14" y="0"/>
                  </a:lnTo>
                  <a:lnTo>
                    <a:pt x="83" y="7"/>
                  </a:lnTo>
                  <a:lnTo>
                    <a:pt x="70" y="123"/>
                  </a:lnTo>
                  <a:lnTo>
                    <a:pt x="69" y="177"/>
                  </a:lnTo>
                  <a:lnTo>
                    <a:pt x="73" y="225"/>
                  </a:lnTo>
                  <a:lnTo>
                    <a:pt x="80" y="269"/>
                  </a:lnTo>
                  <a:lnTo>
                    <a:pt x="79" y="264"/>
                  </a:lnTo>
                  <a:lnTo>
                    <a:pt x="90" y="299"/>
                  </a:lnTo>
                  <a:lnTo>
                    <a:pt x="86" y="291"/>
                  </a:lnTo>
                  <a:lnTo>
                    <a:pt x="101" y="314"/>
                  </a:lnTo>
                  <a:lnTo>
                    <a:pt x="90" y="303"/>
                  </a:lnTo>
                  <a:lnTo>
                    <a:pt x="107" y="314"/>
                  </a:lnTo>
                  <a:lnTo>
                    <a:pt x="89" y="309"/>
                  </a:lnTo>
                  <a:lnTo>
                    <a:pt x="128" y="310"/>
                  </a:lnTo>
                  <a:lnTo>
                    <a:pt x="118" y="311"/>
                  </a:lnTo>
                  <a:lnTo>
                    <a:pt x="153" y="301"/>
                  </a:lnTo>
                  <a:lnTo>
                    <a:pt x="143" y="306"/>
                  </a:lnTo>
                  <a:lnTo>
                    <a:pt x="170" y="287"/>
                  </a:lnTo>
                  <a:lnTo>
                    <a:pt x="159" y="299"/>
                  </a:lnTo>
                  <a:lnTo>
                    <a:pt x="173" y="274"/>
                  </a:lnTo>
                  <a:lnTo>
                    <a:pt x="234" y="307"/>
                  </a:lnTo>
                  <a:close/>
                </a:path>
              </a:pathLst>
            </a:custGeom>
            <a:solidFill>
              <a:srgbClr val="000000"/>
            </a:solidFill>
            <a:ln w="0">
              <a:solidFill>
                <a:srgbClr val="000000"/>
              </a:solidFill>
              <a:round/>
              <a:headEnd/>
              <a:tailEnd/>
            </a:ln>
          </p:spPr>
          <p:txBody>
            <a:bodyPr/>
            <a:lstStyle/>
            <a:p>
              <a:endParaRPr lang="ru-RU"/>
            </a:p>
          </p:txBody>
        </p:sp>
        <p:sp>
          <p:nvSpPr>
            <p:cNvPr id="28812" name="Freeform 257"/>
            <p:cNvSpPr>
              <a:spLocks/>
            </p:cNvSpPr>
            <p:nvPr/>
          </p:nvSpPr>
          <p:spPr bwMode="auto">
            <a:xfrm>
              <a:off x="1535" y="922"/>
              <a:ext cx="173" cy="120"/>
            </a:xfrm>
            <a:custGeom>
              <a:avLst/>
              <a:gdLst>
                <a:gd name="T0" fmla="*/ 0 w 383"/>
                <a:gd name="T1" fmla="*/ 0 h 266"/>
                <a:gd name="T2" fmla="*/ 0 w 383"/>
                <a:gd name="T3" fmla="*/ 0 h 266"/>
                <a:gd name="T4" fmla="*/ 0 w 383"/>
                <a:gd name="T5" fmla="*/ 0 h 266"/>
                <a:gd name="T6" fmla="*/ 0 w 383"/>
                <a:gd name="T7" fmla="*/ 0 h 266"/>
                <a:gd name="T8" fmla="*/ 0 w 383"/>
                <a:gd name="T9" fmla="*/ 0 h 266"/>
                <a:gd name="T10" fmla="*/ 0 w 383"/>
                <a:gd name="T11" fmla="*/ 0 h 266"/>
                <a:gd name="T12" fmla="*/ 0 w 383"/>
                <a:gd name="T13" fmla="*/ 0 h 266"/>
                <a:gd name="T14" fmla="*/ 0 w 383"/>
                <a:gd name="T15" fmla="*/ 0 h 266"/>
                <a:gd name="T16" fmla="*/ 0 w 383"/>
                <a:gd name="T17" fmla="*/ 0 h 266"/>
                <a:gd name="T18" fmla="*/ 0 w 383"/>
                <a:gd name="T19" fmla="*/ 0 h 266"/>
                <a:gd name="T20" fmla="*/ 0 w 383"/>
                <a:gd name="T21" fmla="*/ 0 h 266"/>
                <a:gd name="T22" fmla="*/ 0 w 383"/>
                <a:gd name="T23" fmla="*/ 0 h 266"/>
                <a:gd name="T24" fmla="*/ 0 w 383"/>
                <a:gd name="T25" fmla="*/ 0 h 266"/>
                <a:gd name="T26" fmla="*/ 0 w 383"/>
                <a:gd name="T27" fmla="*/ 0 h 266"/>
                <a:gd name="T28" fmla="*/ 0 w 383"/>
                <a:gd name="T29" fmla="*/ 0 h 266"/>
                <a:gd name="T30" fmla="*/ 0 w 383"/>
                <a:gd name="T31" fmla="*/ 0 h 266"/>
                <a:gd name="T32" fmla="*/ 0 w 383"/>
                <a:gd name="T33" fmla="*/ 0 h 266"/>
                <a:gd name="T34" fmla="*/ 0 w 383"/>
                <a:gd name="T35" fmla="*/ 0 h 266"/>
                <a:gd name="T36" fmla="*/ 0 w 383"/>
                <a:gd name="T37" fmla="*/ 0 h 266"/>
                <a:gd name="T38" fmla="*/ 0 w 383"/>
                <a:gd name="T39" fmla="*/ 0 h 266"/>
                <a:gd name="T40" fmla="*/ 0 w 383"/>
                <a:gd name="T41" fmla="*/ 0 h 266"/>
                <a:gd name="T42" fmla="*/ 0 w 383"/>
                <a:gd name="T43" fmla="*/ 0 h 266"/>
                <a:gd name="T44" fmla="*/ 0 w 383"/>
                <a:gd name="T45" fmla="*/ 0 h 266"/>
                <a:gd name="T46" fmla="*/ 0 w 383"/>
                <a:gd name="T47" fmla="*/ 0 h 266"/>
                <a:gd name="T48" fmla="*/ 0 w 383"/>
                <a:gd name="T49" fmla="*/ 0 h 266"/>
                <a:gd name="T50" fmla="*/ 0 w 383"/>
                <a:gd name="T51" fmla="*/ 0 h 266"/>
                <a:gd name="T52" fmla="*/ 0 w 383"/>
                <a:gd name="T53" fmla="*/ 0 h 266"/>
                <a:gd name="T54" fmla="*/ 0 w 383"/>
                <a:gd name="T55" fmla="*/ 0 h 266"/>
                <a:gd name="T56" fmla="*/ 0 w 383"/>
                <a:gd name="T57" fmla="*/ 0 h 266"/>
                <a:gd name="T58" fmla="*/ 0 w 383"/>
                <a:gd name="T59" fmla="*/ 0 h 266"/>
                <a:gd name="T60" fmla="*/ 0 w 383"/>
                <a:gd name="T61" fmla="*/ 0 h 266"/>
                <a:gd name="T62" fmla="*/ 0 w 383"/>
                <a:gd name="T63" fmla="*/ 0 h 266"/>
                <a:gd name="T64" fmla="*/ 0 w 383"/>
                <a:gd name="T65" fmla="*/ 0 h 266"/>
                <a:gd name="T66" fmla="*/ 0 w 383"/>
                <a:gd name="T67" fmla="*/ 0 h 266"/>
                <a:gd name="T68" fmla="*/ 0 w 383"/>
                <a:gd name="T69" fmla="*/ 0 h 266"/>
                <a:gd name="T70" fmla="*/ 0 w 383"/>
                <a:gd name="T71" fmla="*/ 0 h 266"/>
                <a:gd name="T72" fmla="*/ 0 w 383"/>
                <a:gd name="T73" fmla="*/ 0 h 266"/>
                <a:gd name="T74" fmla="*/ 0 w 383"/>
                <a:gd name="T75" fmla="*/ 0 h 266"/>
                <a:gd name="T76" fmla="*/ 0 w 383"/>
                <a:gd name="T77" fmla="*/ 0 h 266"/>
                <a:gd name="T78" fmla="*/ 0 w 383"/>
                <a:gd name="T79" fmla="*/ 0 h 266"/>
                <a:gd name="T80" fmla="*/ 0 w 383"/>
                <a:gd name="T81" fmla="*/ 0 h 266"/>
                <a:gd name="T82" fmla="*/ 0 w 383"/>
                <a:gd name="T83" fmla="*/ 0 h 266"/>
                <a:gd name="T84" fmla="*/ 0 w 383"/>
                <a:gd name="T85" fmla="*/ 0 h 266"/>
                <a:gd name="T86" fmla="*/ 0 w 383"/>
                <a:gd name="T87" fmla="*/ 0 h 266"/>
                <a:gd name="T88" fmla="*/ 0 w 383"/>
                <a:gd name="T89" fmla="*/ 0 h 266"/>
                <a:gd name="T90" fmla="*/ 0 w 383"/>
                <a:gd name="T91" fmla="*/ 0 h 266"/>
                <a:gd name="T92" fmla="*/ 0 w 383"/>
                <a:gd name="T93" fmla="*/ 0 h 2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83"/>
                <a:gd name="T142" fmla="*/ 0 h 266"/>
                <a:gd name="T143" fmla="*/ 383 w 383"/>
                <a:gd name="T144" fmla="*/ 266 h 2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83" h="266">
                  <a:moveTo>
                    <a:pt x="383" y="63"/>
                  </a:moveTo>
                  <a:lnTo>
                    <a:pt x="314" y="72"/>
                  </a:lnTo>
                  <a:lnTo>
                    <a:pt x="321" y="70"/>
                  </a:lnTo>
                  <a:lnTo>
                    <a:pt x="261" y="93"/>
                  </a:lnTo>
                  <a:lnTo>
                    <a:pt x="266" y="91"/>
                  </a:lnTo>
                  <a:lnTo>
                    <a:pt x="242" y="106"/>
                  </a:lnTo>
                  <a:lnTo>
                    <a:pt x="248" y="101"/>
                  </a:lnTo>
                  <a:lnTo>
                    <a:pt x="230" y="119"/>
                  </a:lnTo>
                  <a:lnTo>
                    <a:pt x="234" y="114"/>
                  </a:lnTo>
                  <a:lnTo>
                    <a:pt x="222" y="132"/>
                  </a:lnTo>
                  <a:lnTo>
                    <a:pt x="227" y="121"/>
                  </a:lnTo>
                  <a:lnTo>
                    <a:pt x="223" y="140"/>
                  </a:lnTo>
                  <a:lnTo>
                    <a:pt x="219" y="159"/>
                  </a:lnTo>
                  <a:cubicBezTo>
                    <a:pt x="218" y="163"/>
                    <a:pt x="216" y="167"/>
                    <a:pt x="214" y="170"/>
                  </a:cubicBezTo>
                  <a:lnTo>
                    <a:pt x="202" y="188"/>
                  </a:lnTo>
                  <a:cubicBezTo>
                    <a:pt x="201" y="190"/>
                    <a:pt x="199" y="192"/>
                    <a:pt x="197" y="194"/>
                  </a:cubicBezTo>
                  <a:lnTo>
                    <a:pt x="179" y="211"/>
                  </a:lnTo>
                  <a:cubicBezTo>
                    <a:pt x="178" y="212"/>
                    <a:pt x="176" y="213"/>
                    <a:pt x="174" y="215"/>
                  </a:cubicBezTo>
                  <a:lnTo>
                    <a:pt x="150" y="230"/>
                  </a:lnTo>
                  <a:cubicBezTo>
                    <a:pt x="149" y="231"/>
                    <a:pt x="147" y="232"/>
                    <a:pt x="145" y="232"/>
                  </a:cubicBezTo>
                  <a:lnTo>
                    <a:pt x="85" y="255"/>
                  </a:lnTo>
                  <a:cubicBezTo>
                    <a:pt x="83" y="256"/>
                    <a:pt x="80" y="257"/>
                    <a:pt x="78" y="257"/>
                  </a:cubicBezTo>
                  <a:lnTo>
                    <a:pt x="9" y="266"/>
                  </a:lnTo>
                  <a:lnTo>
                    <a:pt x="0" y="203"/>
                  </a:lnTo>
                  <a:lnTo>
                    <a:pt x="69" y="194"/>
                  </a:lnTo>
                  <a:lnTo>
                    <a:pt x="62" y="196"/>
                  </a:lnTo>
                  <a:lnTo>
                    <a:pt x="122" y="173"/>
                  </a:lnTo>
                  <a:lnTo>
                    <a:pt x="117" y="175"/>
                  </a:lnTo>
                  <a:lnTo>
                    <a:pt x="141" y="160"/>
                  </a:lnTo>
                  <a:lnTo>
                    <a:pt x="135" y="164"/>
                  </a:lnTo>
                  <a:lnTo>
                    <a:pt x="153" y="147"/>
                  </a:lnTo>
                  <a:lnTo>
                    <a:pt x="149" y="153"/>
                  </a:lnTo>
                  <a:lnTo>
                    <a:pt x="161" y="135"/>
                  </a:lnTo>
                  <a:lnTo>
                    <a:pt x="156" y="146"/>
                  </a:lnTo>
                  <a:lnTo>
                    <a:pt x="160" y="127"/>
                  </a:lnTo>
                  <a:lnTo>
                    <a:pt x="164" y="108"/>
                  </a:lnTo>
                  <a:cubicBezTo>
                    <a:pt x="165" y="104"/>
                    <a:pt x="167" y="100"/>
                    <a:pt x="169" y="97"/>
                  </a:cubicBezTo>
                  <a:lnTo>
                    <a:pt x="181" y="79"/>
                  </a:lnTo>
                  <a:cubicBezTo>
                    <a:pt x="182" y="77"/>
                    <a:pt x="183" y="75"/>
                    <a:pt x="185" y="74"/>
                  </a:cubicBezTo>
                  <a:lnTo>
                    <a:pt x="203" y="56"/>
                  </a:lnTo>
                  <a:cubicBezTo>
                    <a:pt x="205" y="54"/>
                    <a:pt x="206" y="53"/>
                    <a:pt x="209" y="51"/>
                  </a:cubicBezTo>
                  <a:lnTo>
                    <a:pt x="233" y="36"/>
                  </a:lnTo>
                  <a:cubicBezTo>
                    <a:pt x="234" y="35"/>
                    <a:pt x="236" y="34"/>
                    <a:pt x="238" y="34"/>
                  </a:cubicBezTo>
                  <a:lnTo>
                    <a:pt x="298" y="11"/>
                  </a:lnTo>
                  <a:cubicBezTo>
                    <a:pt x="300" y="10"/>
                    <a:pt x="303" y="9"/>
                    <a:pt x="305" y="9"/>
                  </a:cubicBezTo>
                  <a:lnTo>
                    <a:pt x="374" y="0"/>
                  </a:lnTo>
                  <a:lnTo>
                    <a:pt x="383" y="63"/>
                  </a:lnTo>
                  <a:close/>
                </a:path>
              </a:pathLst>
            </a:custGeom>
            <a:solidFill>
              <a:srgbClr val="000000"/>
            </a:solidFill>
            <a:ln w="0">
              <a:solidFill>
                <a:srgbClr val="000000"/>
              </a:solidFill>
              <a:round/>
              <a:headEnd/>
              <a:tailEnd/>
            </a:ln>
          </p:spPr>
          <p:txBody>
            <a:bodyPr/>
            <a:lstStyle/>
            <a:p>
              <a:endParaRPr lang="ru-RU"/>
            </a:p>
          </p:txBody>
        </p:sp>
        <p:sp>
          <p:nvSpPr>
            <p:cNvPr id="28813" name="Freeform 258"/>
            <p:cNvSpPr>
              <a:spLocks/>
            </p:cNvSpPr>
            <p:nvPr/>
          </p:nvSpPr>
          <p:spPr bwMode="auto">
            <a:xfrm>
              <a:off x="1752" y="727"/>
              <a:ext cx="160" cy="84"/>
            </a:xfrm>
            <a:custGeom>
              <a:avLst/>
              <a:gdLst>
                <a:gd name="T0" fmla="*/ 0 w 353"/>
                <a:gd name="T1" fmla="*/ 0 h 186"/>
                <a:gd name="T2" fmla="*/ 0 w 353"/>
                <a:gd name="T3" fmla="*/ 0 h 186"/>
                <a:gd name="T4" fmla="*/ 0 w 353"/>
                <a:gd name="T5" fmla="*/ 0 h 186"/>
                <a:gd name="T6" fmla="*/ 0 w 353"/>
                <a:gd name="T7" fmla="*/ 0 h 186"/>
                <a:gd name="T8" fmla="*/ 0 w 353"/>
                <a:gd name="T9" fmla="*/ 0 h 186"/>
                <a:gd name="T10" fmla="*/ 0 w 353"/>
                <a:gd name="T11" fmla="*/ 0 h 186"/>
                <a:gd name="T12" fmla="*/ 0 w 353"/>
                <a:gd name="T13" fmla="*/ 0 h 186"/>
                <a:gd name="T14" fmla="*/ 0 w 353"/>
                <a:gd name="T15" fmla="*/ 0 h 186"/>
                <a:gd name="T16" fmla="*/ 0 w 353"/>
                <a:gd name="T17" fmla="*/ 0 h 186"/>
                <a:gd name="T18" fmla="*/ 0 w 353"/>
                <a:gd name="T19" fmla="*/ 0 h 186"/>
                <a:gd name="T20" fmla="*/ 0 w 353"/>
                <a:gd name="T21" fmla="*/ 0 h 186"/>
                <a:gd name="T22" fmla="*/ 0 w 353"/>
                <a:gd name="T23" fmla="*/ 0 h 186"/>
                <a:gd name="T24" fmla="*/ 0 w 353"/>
                <a:gd name="T25" fmla="*/ 0 h 186"/>
                <a:gd name="T26" fmla="*/ 0 w 353"/>
                <a:gd name="T27" fmla="*/ 0 h 186"/>
                <a:gd name="T28" fmla="*/ 0 w 353"/>
                <a:gd name="T29" fmla="*/ 0 h 186"/>
                <a:gd name="T30" fmla="*/ 0 w 353"/>
                <a:gd name="T31" fmla="*/ 0 h 186"/>
                <a:gd name="T32" fmla="*/ 0 w 353"/>
                <a:gd name="T33" fmla="*/ 0 h 186"/>
                <a:gd name="T34" fmla="*/ 0 w 353"/>
                <a:gd name="T35" fmla="*/ 0 h 186"/>
                <a:gd name="T36" fmla="*/ 0 w 353"/>
                <a:gd name="T37" fmla="*/ 0 h 186"/>
                <a:gd name="T38" fmla="*/ 0 w 353"/>
                <a:gd name="T39" fmla="*/ 0 h 186"/>
                <a:gd name="T40" fmla="*/ 0 w 353"/>
                <a:gd name="T41" fmla="*/ 0 h 186"/>
                <a:gd name="T42" fmla="*/ 0 w 353"/>
                <a:gd name="T43" fmla="*/ 0 h 186"/>
                <a:gd name="T44" fmla="*/ 0 w 353"/>
                <a:gd name="T45" fmla="*/ 0 h 186"/>
                <a:gd name="T46" fmla="*/ 0 w 353"/>
                <a:gd name="T47" fmla="*/ 0 h 186"/>
                <a:gd name="T48" fmla="*/ 0 w 353"/>
                <a:gd name="T49" fmla="*/ 0 h 186"/>
                <a:gd name="T50" fmla="*/ 0 w 353"/>
                <a:gd name="T51" fmla="*/ 0 h 186"/>
                <a:gd name="T52" fmla="*/ 0 w 353"/>
                <a:gd name="T53" fmla="*/ 0 h 186"/>
                <a:gd name="T54" fmla="*/ 0 w 353"/>
                <a:gd name="T55" fmla="*/ 0 h 186"/>
                <a:gd name="T56" fmla="*/ 0 w 353"/>
                <a:gd name="T57" fmla="*/ 0 h 186"/>
                <a:gd name="T58" fmla="*/ 0 w 353"/>
                <a:gd name="T59" fmla="*/ 0 h 186"/>
                <a:gd name="T60" fmla="*/ 0 w 353"/>
                <a:gd name="T61" fmla="*/ 0 h 186"/>
                <a:gd name="T62" fmla="*/ 0 w 353"/>
                <a:gd name="T63" fmla="*/ 0 h 186"/>
                <a:gd name="T64" fmla="*/ 0 w 353"/>
                <a:gd name="T65" fmla="*/ 0 h 186"/>
                <a:gd name="T66" fmla="*/ 0 w 353"/>
                <a:gd name="T67" fmla="*/ 0 h 186"/>
                <a:gd name="T68" fmla="*/ 0 w 353"/>
                <a:gd name="T69" fmla="*/ 0 h 18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3"/>
                <a:gd name="T106" fmla="*/ 0 h 186"/>
                <a:gd name="T107" fmla="*/ 353 w 353"/>
                <a:gd name="T108" fmla="*/ 186 h 18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3" h="186">
                  <a:moveTo>
                    <a:pt x="353" y="100"/>
                  </a:moveTo>
                  <a:lnTo>
                    <a:pt x="348" y="106"/>
                  </a:lnTo>
                  <a:lnTo>
                    <a:pt x="335" y="121"/>
                  </a:lnTo>
                  <a:lnTo>
                    <a:pt x="314" y="143"/>
                  </a:lnTo>
                  <a:lnTo>
                    <a:pt x="290" y="167"/>
                  </a:lnTo>
                  <a:cubicBezTo>
                    <a:pt x="288" y="170"/>
                    <a:pt x="285" y="173"/>
                    <a:pt x="281" y="174"/>
                  </a:cubicBezTo>
                  <a:lnTo>
                    <a:pt x="265" y="182"/>
                  </a:lnTo>
                  <a:cubicBezTo>
                    <a:pt x="260" y="185"/>
                    <a:pt x="254" y="186"/>
                    <a:pt x="248" y="186"/>
                  </a:cubicBezTo>
                  <a:lnTo>
                    <a:pt x="226" y="185"/>
                  </a:lnTo>
                  <a:cubicBezTo>
                    <a:pt x="224" y="185"/>
                    <a:pt x="221" y="185"/>
                    <a:pt x="219" y="184"/>
                  </a:cubicBezTo>
                  <a:lnTo>
                    <a:pt x="190" y="177"/>
                  </a:lnTo>
                  <a:cubicBezTo>
                    <a:pt x="189" y="177"/>
                    <a:pt x="187" y="176"/>
                    <a:pt x="185" y="176"/>
                  </a:cubicBezTo>
                  <a:lnTo>
                    <a:pt x="153" y="163"/>
                  </a:lnTo>
                  <a:cubicBezTo>
                    <a:pt x="152" y="162"/>
                    <a:pt x="150" y="161"/>
                    <a:pt x="149" y="160"/>
                  </a:cubicBezTo>
                  <a:lnTo>
                    <a:pt x="77" y="117"/>
                  </a:lnTo>
                  <a:cubicBezTo>
                    <a:pt x="75" y="116"/>
                    <a:pt x="74" y="115"/>
                    <a:pt x="72" y="114"/>
                  </a:cubicBezTo>
                  <a:lnTo>
                    <a:pt x="0" y="53"/>
                  </a:lnTo>
                  <a:lnTo>
                    <a:pt x="45" y="0"/>
                  </a:lnTo>
                  <a:lnTo>
                    <a:pt x="117" y="61"/>
                  </a:lnTo>
                  <a:lnTo>
                    <a:pt x="112" y="58"/>
                  </a:lnTo>
                  <a:lnTo>
                    <a:pt x="184" y="101"/>
                  </a:lnTo>
                  <a:lnTo>
                    <a:pt x="180" y="98"/>
                  </a:lnTo>
                  <a:lnTo>
                    <a:pt x="212" y="111"/>
                  </a:lnTo>
                  <a:lnTo>
                    <a:pt x="207" y="110"/>
                  </a:lnTo>
                  <a:lnTo>
                    <a:pt x="236" y="117"/>
                  </a:lnTo>
                  <a:lnTo>
                    <a:pt x="229" y="116"/>
                  </a:lnTo>
                  <a:lnTo>
                    <a:pt x="251" y="117"/>
                  </a:lnTo>
                  <a:lnTo>
                    <a:pt x="234" y="120"/>
                  </a:lnTo>
                  <a:lnTo>
                    <a:pt x="250" y="112"/>
                  </a:lnTo>
                  <a:lnTo>
                    <a:pt x="240" y="119"/>
                  </a:lnTo>
                  <a:lnTo>
                    <a:pt x="263" y="96"/>
                  </a:lnTo>
                  <a:lnTo>
                    <a:pt x="282" y="76"/>
                  </a:lnTo>
                  <a:lnTo>
                    <a:pt x="295" y="61"/>
                  </a:lnTo>
                  <a:lnTo>
                    <a:pt x="300" y="55"/>
                  </a:lnTo>
                  <a:lnTo>
                    <a:pt x="353" y="100"/>
                  </a:lnTo>
                  <a:close/>
                </a:path>
              </a:pathLst>
            </a:custGeom>
            <a:solidFill>
              <a:srgbClr val="000000"/>
            </a:solidFill>
            <a:ln w="0">
              <a:solidFill>
                <a:srgbClr val="000000"/>
              </a:solidFill>
              <a:round/>
              <a:headEnd/>
              <a:tailEnd/>
            </a:ln>
          </p:spPr>
          <p:txBody>
            <a:bodyPr/>
            <a:lstStyle/>
            <a:p>
              <a:endParaRPr lang="ru-RU"/>
            </a:p>
          </p:txBody>
        </p:sp>
        <p:sp>
          <p:nvSpPr>
            <p:cNvPr id="28814" name="Freeform 259"/>
            <p:cNvSpPr>
              <a:spLocks/>
            </p:cNvSpPr>
            <p:nvPr/>
          </p:nvSpPr>
          <p:spPr bwMode="auto">
            <a:xfrm>
              <a:off x="1763" y="665"/>
              <a:ext cx="131" cy="92"/>
            </a:xfrm>
            <a:custGeom>
              <a:avLst/>
              <a:gdLst>
                <a:gd name="T0" fmla="*/ 0 w 290"/>
                <a:gd name="T1" fmla="*/ 0 h 203"/>
                <a:gd name="T2" fmla="*/ 0 w 290"/>
                <a:gd name="T3" fmla="*/ 0 h 203"/>
                <a:gd name="T4" fmla="*/ 0 w 290"/>
                <a:gd name="T5" fmla="*/ 0 h 203"/>
                <a:gd name="T6" fmla="*/ 0 w 290"/>
                <a:gd name="T7" fmla="*/ 0 h 203"/>
                <a:gd name="T8" fmla="*/ 0 w 290"/>
                <a:gd name="T9" fmla="*/ 0 h 203"/>
                <a:gd name="T10" fmla="*/ 0 w 290"/>
                <a:gd name="T11" fmla="*/ 0 h 203"/>
                <a:gd name="T12" fmla="*/ 0 w 290"/>
                <a:gd name="T13" fmla="*/ 0 h 203"/>
                <a:gd name="T14" fmla="*/ 0 w 290"/>
                <a:gd name="T15" fmla="*/ 0 h 203"/>
                <a:gd name="T16" fmla="*/ 0 w 290"/>
                <a:gd name="T17" fmla="*/ 0 h 203"/>
                <a:gd name="T18" fmla="*/ 0 w 290"/>
                <a:gd name="T19" fmla="*/ 0 h 203"/>
                <a:gd name="T20" fmla="*/ 0 w 290"/>
                <a:gd name="T21" fmla="*/ 0 h 203"/>
                <a:gd name="T22" fmla="*/ 0 w 290"/>
                <a:gd name="T23" fmla="*/ 0 h 203"/>
                <a:gd name="T24" fmla="*/ 0 w 290"/>
                <a:gd name="T25" fmla="*/ 0 h 203"/>
                <a:gd name="T26" fmla="*/ 0 w 290"/>
                <a:gd name="T27" fmla="*/ 0 h 203"/>
                <a:gd name="T28" fmla="*/ 0 w 290"/>
                <a:gd name="T29" fmla="*/ 0 h 203"/>
                <a:gd name="T30" fmla="*/ 0 w 290"/>
                <a:gd name="T31" fmla="*/ 0 h 203"/>
                <a:gd name="T32" fmla="*/ 0 w 290"/>
                <a:gd name="T33" fmla="*/ 0 h 203"/>
                <a:gd name="T34" fmla="*/ 0 w 290"/>
                <a:gd name="T35" fmla="*/ 0 h 203"/>
                <a:gd name="T36" fmla="*/ 0 w 290"/>
                <a:gd name="T37" fmla="*/ 0 h 203"/>
                <a:gd name="T38" fmla="*/ 0 w 290"/>
                <a:gd name="T39" fmla="*/ 0 h 203"/>
                <a:gd name="T40" fmla="*/ 0 w 290"/>
                <a:gd name="T41" fmla="*/ 0 h 203"/>
                <a:gd name="T42" fmla="*/ 0 w 290"/>
                <a:gd name="T43" fmla="*/ 0 h 203"/>
                <a:gd name="T44" fmla="*/ 0 w 290"/>
                <a:gd name="T45" fmla="*/ 0 h 203"/>
                <a:gd name="T46" fmla="*/ 0 w 290"/>
                <a:gd name="T47" fmla="*/ 0 h 203"/>
                <a:gd name="T48" fmla="*/ 0 w 290"/>
                <a:gd name="T49" fmla="*/ 0 h 203"/>
                <a:gd name="T50" fmla="*/ 0 w 290"/>
                <a:gd name="T51" fmla="*/ 0 h 203"/>
                <a:gd name="T52" fmla="*/ 0 w 290"/>
                <a:gd name="T53" fmla="*/ 0 h 2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90"/>
                <a:gd name="T82" fmla="*/ 0 h 203"/>
                <a:gd name="T83" fmla="*/ 290 w 290"/>
                <a:gd name="T84" fmla="*/ 203 h 2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90" h="203">
                  <a:moveTo>
                    <a:pt x="243" y="203"/>
                  </a:moveTo>
                  <a:lnTo>
                    <a:pt x="205" y="169"/>
                  </a:lnTo>
                  <a:lnTo>
                    <a:pt x="171" y="144"/>
                  </a:lnTo>
                  <a:lnTo>
                    <a:pt x="176" y="147"/>
                  </a:lnTo>
                  <a:lnTo>
                    <a:pt x="147" y="132"/>
                  </a:lnTo>
                  <a:lnTo>
                    <a:pt x="162" y="136"/>
                  </a:lnTo>
                  <a:lnTo>
                    <a:pt x="145" y="136"/>
                  </a:lnTo>
                  <a:lnTo>
                    <a:pt x="128" y="136"/>
                  </a:lnTo>
                  <a:cubicBezTo>
                    <a:pt x="123" y="136"/>
                    <a:pt x="118" y="135"/>
                    <a:pt x="113" y="132"/>
                  </a:cubicBezTo>
                  <a:lnTo>
                    <a:pt x="83" y="117"/>
                  </a:lnTo>
                  <a:cubicBezTo>
                    <a:pt x="81" y="117"/>
                    <a:pt x="80" y="116"/>
                    <a:pt x="78" y="114"/>
                  </a:cubicBezTo>
                  <a:lnTo>
                    <a:pt x="41" y="87"/>
                  </a:lnTo>
                  <a:lnTo>
                    <a:pt x="0" y="51"/>
                  </a:lnTo>
                  <a:lnTo>
                    <a:pt x="47" y="0"/>
                  </a:lnTo>
                  <a:lnTo>
                    <a:pt x="82" y="31"/>
                  </a:lnTo>
                  <a:lnTo>
                    <a:pt x="119" y="58"/>
                  </a:lnTo>
                  <a:lnTo>
                    <a:pt x="114" y="55"/>
                  </a:lnTo>
                  <a:lnTo>
                    <a:pt x="144" y="70"/>
                  </a:lnTo>
                  <a:lnTo>
                    <a:pt x="128" y="67"/>
                  </a:lnTo>
                  <a:lnTo>
                    <a:pt x="145" y="67"/>
                  </a:lnTo>
                  <a:lnTo>
                    <a:pt x="162" y="67"/>
                  </a:lnTo>
                  <a:cubicBezTo>
                    <a:pt x="168" y="67"/>
                    <a:pt x="173" y="68"/>
                    <a:pt x="178" y="71"/>
                  </a:cubicBezTo>
                  <a:lnTo>
                    <a:pt x="207" y="86"/>
                  </a:lnTo>
                  <a:cubicBezTo>
                    <a:pt x="209" y="86"/>
                    <a:pt x="210" y="87"/>
                    <a:pt x="212" y="88"/>
                  </a:cubicBezTo>
                  <a:lnTo>
                    <a:pt x="252" y="118"/>
                  </a:lnTo>
                  <a:lnTo>
                    <a:pt x="290" y="152"/>
                  </a:lnTo>
                  <a:lnTo>
                    <a:pt x="243" y="203"/>
                  </a:lnTo>
                  <a:close/>
                </a:path>
              </a:pathLst>
            </a:custGeom>
            <a:solidFill>
              <a:srgbClr val="000000"/>
            </a:solidFill>
            <a:ln w="0">
              <a:solidFill>
                <a:srgbClr val="000000"/>
              </a:solidFill>
              <a:round/>
              <a:headEnd/>
              <a:tailEnd/>
            </a:ln>
          </p:spPr>
          <p:txBody>
            <a:bodyPr/>
            <a:lstStyle/>
            <a:p>
              <a:endParaRPr lang="ru-RU"/>
            </a:p>
          </p:txBody>
        </p:sp>
        <p:sp>
          <p:nvSpPr>
            <p:cNvPr id="28815" name="Freeform 260"/>
            <p:cNvSpPr>
              <a:spLocks/>
            </p:cNvSpPr>
            <p:nvPr/>
          </p:nvSpPr>
          <p:spPr bwMode="auto">
            <a:xfrm>
              <a:off x="1833" y="748"/>
              <a:ext cx="77" cy="142"/>
            </a:xfrm>
            <a:custGeom>
              <a:avLst/>
              <a:gdLst>
                <a:gd name="T0" fmla="*/ 0 w 170"/>
                <a:gd name="T1" fmla="*/ 0 h 316"/>
                <a:gd name="T2" fmla="*/ 0 w 170"/>
                <a:gd name="T3" fmla="*/ 0 h 316"/>
                <a:gd name="T4" fmla="*/ 0 w 170"/>
                <a:gd name="T5" fmla="*/ 0 h 316"/>
                <a:gd name="T6" fmla="*/ 0 w 170"/>
                <a:gd name="T7" fmla="*/ 0 h 316"/>
                <a:gd name="T8" fmla="*/ 0 w 170"/>
                <a:gd name="T9" fmla="*/ 0 h 316"/>
                <a:gd name="T10" fmla="*/ 0 w 170"/>
                <a:gd name="T11" fmla="*/ 0 h 316"/>
                <a:gd name="T12" fmla="*/ 0 w 170"/>
                <a:gd name="T13" fmla="*/ 0 h 316"/>
                <a:gd name="T14" fmla="*/ 0 w 170"/>
                <a:gd name="T15" fmla="*/ 0 h 316"/>
                <a:gd name="T16" fmla="*/ 0 w 170"/>
                <a:gd name="T17" fmla="*/ 0 h 316"/>
                <a:gd name="T18" fmla="*/ 0 w 170"/>
                <a:gd name="T19" fmla="*/ 0 h 316"/>
                <a:gd name="T20" fmla="*/ 0 w 170"/>
                <a:gd name="T21" fmla="*/ 0 h 316"/>
                <a:gd name="T22" fmla="*/ 0 w 170"/>
                <a:gd name="T23" fmla="*/ 0 h 316"/>
                <a:gd name="T24" fmla="*/ 0 w 170"/>
                <a:gd name="T25" fmla="*/ 0 h 316"/>
                <a:gd name="T26" fmla="*/ 0 w 170"/>
                <a:gd name="T27" fmla="*/ 0 h 316"/>
                <a:gd name="T28" fmla="*/ 0 w 170"/>
                <a:gd name="T29" fmla="*/ 0 h 316"/>
                <a:gd name="T30" fmla="*/ 0 w 170"/>
                <a:gd name="T31" fmla="*/ 0 h 316"/>
                <a:gd name="T32" fmla="*/ 0 w 170"/>
                <a:gd name="T33" fmla="*/ 0 h 316"/>
                <a:gd name="T34" fmla="*/ 0 w 170"/>
                <a:gd name="T35" fmla="*/ 0 h 316"/>
                <a:gd name="T36" fmla="*/ 0 w 170"/>
                <a:gd name="T37" fmla="*/ 0 h 316"/>
                <a:gd name="T38" fmla="*/ 0 w 170"/>
                <a:gd name="T39" fmla="*/ 0 h 316"/>
                <a:gd name="T40" fmla="*/ 0 w 170"/>
                <a:gd name="T41" fmla="*/ 0 h 316"/>
                <a:gd name="T42" fmla="*/ 0 w 170"/>
                <a:gd name="T43" fmla="*/ 0 h 316"/>
                <a:gd name="T44" fmla="*/ 0 w 170"/>
                <a:gd name="T45" fmla="*/ 0 h 316"/>
                <a:gd name="T46" fmla="*/ 0 w 170"/>
                <a:gd name="T47" fmla="*/ 0 h 316"/>
                <a:gd name="T48" fmla="*/ 0 w 170"/>
                <a:gd name="T49" fmla="*/ 0 h 316"/>
                <a:gd name="T50" fmla="*/ 0 w 170"/>
                <a:gd name="T51" fmla="*/ 0 h 316"/>
                <a:gd name="T52" fmla="*/ 0 w 170"/>
                <a:gd name="T53" fmla="*/ 0 h 316"/>
                <a:gd name="T54" fmla="*/ 0 w 170"/>
                <a:gd name="T55" fmla="*/ 0 h 316"/>
                <a:gd name="T56" fmla="*/ 0 w 170"/>
                <a:gd name="T57" fmla="*/ 0 h 316"/>
                <a:gd name="T58" fmla="*/ 0 w 170"/>
                <a:gd name="T59" fmla="*/ 0 h 316"/>
                <a:gd name="T60" fmla="*/ 0 w 170"/>
                <a:gd name="T61" fmla="*/ 0 h 3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
                <a:gd name="T94" fmla="*/ 0 h 316"/>
                <a:gd name="T95" fmla="*/ 170 w 170"/>
                <a:gd name="T96" fmla="*/ 316 h 31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 h="316">
                  <a:moveTo>
                    <a:pt x="170" y="45"/>
                  </a:moveTo>
                  <a:lnTo>
                    <a:pt x="137" y="84"/>
                  </a:lnTo>
                  <a:lnTo>
                    <a:pt x="141" y="79"/>
                  </a:lnTo>
                  <a:lnTo>
                    <a:pt x="119" y="118"/>
                  </a:lnTo>
                  <a:lnTo>
                    <a:pt x="122" y="109"/>
                  </a:lnTo>
                  <a:lnTo>
                    <a:pt x="113" y="144"/>
                  </a:lnTo>
                  <a:lnTo>
                    <a:pt x="113" y="126"/>
                  </a:lnTo>
                  <a:lnTo>
                    <a:pt x="119" y="148"/>
                  </a:lnTo>
                  <a:lnTo>
                    <a:pt x="125" y="172"/>
                  </a:lnTo>
                  <a:cubicBezTo>
                    <a:pt x="127" y="178"/>
                    <a:pt x="127" y="184"/>
                    <a:pt x="125" y="190"/>
                  </a:cubicBezTo>
                  <a:lnTo>
                    <a:pt x="115" y="225"/>
                  </a:lnTo>
                  <a:cubicBezTo>
                    <a:pt x="114" y="228"/>
                    <a:pt x="113" y="230"/>
                    <a:pt x="112" y="233"/>
                  </a:cubicBezTo>
                  <a:lnTo>
                    <a:pt x="90" y="272"/>
                  </a:lnTo>
                  <a:cubicBezTo>
                    <a:pt x="89" y="273"/>
                    <a:pt x="87" y="275"/>
                    <a:pt x="86" y="277"/>
                  </a:cubicBezTo>
                  <a:lnTo>
                    <a:pt x="53" y="316"/>
                  </a:lnTo>
                  <a:lnTo>
                    <a:pt x="0" y="271"/>
                  </a:lnTo>
                  <a:lnTo>
                    <a:pt x="33" y="232"/>
                  </a:lnTo>
                  <a:lnTo>
                    <a:pt x="29" y="237"/>
                  </a:lnTo>
                  <a:lnTo>
                    <a:pt x="51" y="198"/>
                  </a:lnTo>
                  <a:lnTo>
                    <a:pt x="48" y="206"/>
                  </a:lnTo>
                  <a:lnTo>
                    <a:pt x="58" y="171"/>
                  </a:lnTo>
                  <a:lnTo>
                    <a:pt x="58" y="189"/>
                  </a:lnTo>
                  <a:lnTo>
                    <a:pt x="52" y="167"/>
                  </a:lnTo>
                  <a:lnTo>
                    <a:pt x="46" y="145"/>
                  </a:lnTo>
                  <a:cubicBezTo>
                    <a:pt x="44" y="139"/>
                    <a:pt x="44" y="133"/>
                    <a:pt x="46" y="127"/>
                  </a:cubicBezTo>
                  <a:lnTo>
                    <a:pt x="55" y="92"/>
                  </a:lnTo>
                  <a:cubicBezTo>
                    <a:pt x="56" y="89"/>
                    <a:pt x="57" y="86"/>
                    <a:pt x="58" y="83"/>
                  </a:cubicBezTo>
                  <a:lnTo>
                    <a:pt x="80" y="44"/>
                  </a:lnTo>
                  <a:cubicBezTo>
                    <a:pt x="81" y="43"/>
                    <a:pt x="83" y="41"/>
                    <a:pt x="84" y="39"/>
                  </a:cubicBezTo>
                  <a:lnTo>
                    <a:pt x="117" y="0"/>
                  </a:lnTo>
                  <a:lnTo>
                    <a:pt x="170" y="45"/>
                  </a:lnTo>
                  <a:close/>
                </a:path>
              </a:pathLst>
            </a:custGeom>
            <a:solidFill>
              <a:srgbClr val="000000"/>
            </a:solidFill>
            <a:ln w="0">
              <a:solidFill>
                <a:srgbClr val="000000"/>
              </a:solidFill>
              <a:round/>
              <a:headEnd/>
              <a:tailEnd/>
            </a:ln>
          </p:spPr>
          <p:txBody>
            <a:bodyPr/>
            <a:lstStyle/>
            <a:p>
              <a:endParaRPr lang="ru-RU"/>
            </a:p>
          </p:txBody>
        </p:sp>
        <p:sp>
          <p:nvSpPr>
            <p:cNvPr id="28816" name="Freeform 261"/>
            <p:cNvSpPr>
              <a:spLocks/>
            </p:cNvSpPr>
            <p:nvPr/>
          </p:nvSpPr>
          <p:spPr bwMode="auto">
            <a:xfrm>
              <a:off x="1881" y="709"/>
              <a:ext cx="55" cy="161"/>
            </a:xfrm>
            <a:custGeom>
              <a:avLst/>
              <a:gdLst>
                <a:gd name="T0" fmla="*/ 0 w 122"/>
                <a:gd name="T1" fmla="*/ 0 h 355"/>
                <a:gd name="T2" fmla="*/ 0 w 122"/>
                <a:gd name="T3" fmla="*/ 0 h 355"/>
                <a:gd name="T4" fmla="*/ 0 w 122"/>
                <a:gd name="T5" fmla="*/ 0 h 355"/>
                <a:gd name="T6" fmla="*/ 0 w 122"/>
                <a:gd name="T7" fmla="*/ 0 h 355"/>
                <a:gd name="T8" fmla="*/ 0 w 122"/>
                <a:gd name="T9" fmla="*/ 0 h 355"/>
                <a:gd name="T10" fmla="*/ 0 w 122"/>
                <a:gd name="T11" fmla="*/ 0 h 355"/>
                <a:gd name="T12" fmla="*/ 0 w 122"/>
                <a:gd name="T13" fmla="*/ 0 h 355"/>
                <a:gd name="T14" fmla="*/ 0 w 122"/>
                <a:gd name="T15" fmla="*/ 0 h 355"/>
                <a:gd name="T16" fmla="*/ 0 w 122"/>
                <a:gd name="T17" fmla="*/ 0 h 355"/>
                <a:gd name="T18" fmla="*/ 0 w 122"/>
                <a:gd name="T19" fmla="*/ 0 h 355"/>
                <a:gd name="T20" fmla="*/ 0 w 122"/>
                <a:gd name="T21" fmla="*/ 0 h 355"/>
                <a:gd name="T22" fmla="*/ 0 w 122"/>
                <a:gd name="T23" fmla="*/ 0 h 355"/>
                <a:gd name="T24" fmla="*/ 0 w 122"/>
                <a:gd name="T25" fmla="*/ 0 h 355"/>
                <a:gd name="T26" fmla="*/ 0 w 122"/>
                <a:gd name="T27" fmla="*/ 0 h 355"/>
                <a:gd name="T28" fmla="*/ 0 w 122"/>
                <a:gd name="T29" fmla="*/ 0 h 355"/>
                <a:gd name="T30" fmla="*/ 0 w 122"/>
                <a:gd name="T31" fmla="*/ 0 h 355"/>
                <a:gd name="T32" fmla="*/ 0 w 122"/>
                <a:gd name="T33" fmla="*/ 0 h 355"/>
                <a:gd name="T34" fmla="*/ 0 w 122"/>
                <a:gd name="T35" fmla="*/ 0 h 355"/>
                <a:gd name="T36" fmla="*/ 0 w 122"/>
                <a:gd name="T37" fmla="*/ 0 h 355"/>
                <a:gd name="T38" fmla="*/ 0 w 122"/>
                <a:gd name="T39" fmla="*/ 0 h 355"/>
                <a:gd name="T40" fmla="*/ 0 w 122"/>
                <a:gd name="T41" fmla="*/ 0 h 355"/>
                <a:gd name="T42" fmla="*/ 0 w 122"/>
                <a:gd name="T43" fmla="*/ 0 h 355"/>
                <a:gd name="T44" fmla="*/ 0 w 122"/>
                <a:gd name="T45" fmla="*/ 0 h 355"/>
                <a:gd name="T46" fmla="*/ 0 w 122"/>
                <a:gd name="T47" fmla="*/ 0 h 355"/>
                <a:gd name="T48" fmla="*/ 0 w 122"/>
                <a:gd name="T49" fmla="*/ 0 h 355"/>
                <a:gd name="T50" fmla="*/ 0 w 122"/>
                <a:gd name="T51" fmla="*/ 0 h 355"/>
                <a:gd name="T52" fmla="*/ 0 w 122"/>
                <a:gd name="T53" fmla="*/ 0 h 355"/>
                <a:gd name="T54" fmla="*/ 0 w 122"/>
                <a:gd name="T55" fmla="*/ 0 h 355"/>
                <a:gd name="T56" fmla="*/ 0 w 122"/>
                <a:gd name="T57" fmla="*/ 0 h 355"/>
                <a:gd name="T58" fmla="*/ 0 w 122"/>
                <a:gd name="T59" fmla="*/ 0 h 355"/>
                <a:gd name="T60" fmla="*/ 0 w 122"/>
                <a:gd name="T61" fmla="*/ 0 h 3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2"/>
                <a:gd name="T94" fmla="*/ 0 h 355"/>
                <a:gd name="T95" fmla="*/ 122 w 122"/>
                <a:gd name="T96" fmla="*/ 355 h 3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2" h="355">
                  <a:moveTo>
                    <a:pt x="25" y="318"/>
                  </a:moveTo>
                  <a:lnTo>
                    <a:pt x="49" y="281"/>
                  </a:lnTo>
                  <a:lnTo>
                    <a:pt x="45" y="293"/>
                  </a:lnTo>
                  <a:lnTo>
                    <a:pt x="54" y="249"/>
                  </a:lnTo>
                  <a:lnTo>
                    <a:pt x="53" y="260"/>
                  </a:lnTo>
                  <a:lnTo>
                    <a:pt x="47" y="217"/>
                  </a:lnTo>
                  <a:lnTo>
                    <a:pt x="52" y="230"/>
                  </a:lnTo>
                  <a:lnTo>
                    <a:pt x="31" y="195"/>
                  </a:lnTo>
                  <a:lnTo>
                    <a:pt x="10" y="160"/>
                  </a:lnTo>
                  <a:cubicBezTo>
                    <a:pt x="7" y="156"/>
                    <a:pt x="6" y="151"/>
                    <a:pt x="5" y="146"/>
                  </a:cubicBezTo>
                  <a:lnTo>
                    <a:pt x="0" y="103"/>
                  </a:lnTo>
                  <a:cubicBezTo>
                    <a:pt x="0" y="100"/>
                    <a:pt x="0" y="96"/>
                    <a:pt x="1" y="93"/>
                  </a:cubicBezTo>
                  <a:lnTo>
                    <a:pt x="10" y="49"/>
                  </a:lnTo>
                  <a:cubicBezTo>
                    <a:pt x="10" y="44"/>
                    <a:pt x="12" y="40"/>
                    <a:pt x="14" y="37"/>
                  </a:cubicBezTo>
                  <a:lnTo>
                    <a:pt x="38" y="0"/>
                  </a:lnTo>
                  <a:lnTo>
                    <a:pt x="97" y="37"/>
                  </a:lnTo>
                  <a:lnTo>
                    <a:pt x="73" y="74"/>
                  </a:lnTo>
                  <a:lnTo>
                    <a:pt x="77" y="62"/>
                  </a:lnTo>
                  <a:lnTo>
                    <a:pt x="68" y="106"/>
                  </a:lnTo>
                  <a:lnTo>
                    <a:pt x="69" y="95"/>
                  </a:lnTo>
                  <a:lnTo>
                    <a:pt x="74" y="138"/>
                  </a:lnTo>
                  <a:lnTo>
                    <a:pt x="69" y="125"/>
                  </a:lnTo>
                  <a:lnTo>
                    <a:pt x="90" y="160"/>
                  </a:lnTo>
                  <a:lnTo>
                    <a:pt x="111" y="195"/>
                  </a:lnTo>
                  <a:cubicBezTo>
                    <a:pt x="114" y="199"/>
                    <a:pt x="115" y="203"/>
                    <a:pt x="116" y="208"/>
                  </a:cubicBezTo>
                  <a:lnTo>
                    <a:pt x="122" y="251"/>
                  </a:lnTo>
                  <a:cubicBezTo>
                    <a:pt x="122" y="255"/>
                    <a:pt x="122" y="259"/>
                    <a:pt x="121" y="262"/>
                  </a:cubicBezTo>
                  <a:lnTo>
                    <a:pt x="112" y="306"/>
                  </a:lnTo>
                  <a:cubicBezTo>
                    <a:pt x="112" y="311"/>
                    <a:pt x="110" y="315"/>
                    <a:pt x="108" y="318"/>
                  </a:cubicBezTo>
                  <a:lnTo>
                    <a:pt x="84" y="355"/>
                  </a:lnTo>
                  <a:lnTo>
                    <a:pt x="25" y="318"/>
                  </a:lnTo>
                  <a:close/>
                </a:path>
              </a:pathLst>
            </a:custGeom>
            <a:solidFill>
              <a:srgbClr val="000000"/>
            </a:solidFill>
            <a:ln w="0">
              <a:solidFill>
                <a:srgbClr val="000000"/>
              </a:solidFill>
              <a:round/>
              <a:headEnd/>
              <a:tailEnd/>
            </a:ln>
          </p:spPr>
          <p:txBody>
            <a:bodyPr/>
            <a:lstStyle/>
            <a:p>
              <a:endParaRPr lang="ru-RU"/>
            </a:p>
          </p:txBody>
        </p:sp>
        <p:sp>
          <p:nvSpPr>
            <p:cNvPr id="28817" name="Freeform 262"/>
            <p:cNvSpPr>
              <a:spLocks/>
            </p:cNvSpPr>
            <p:nvPr/>
          </p:nvSpPr>
          <p:spPr bwMode="auto">
            <a:xfrm>
              <a:off x="1875" y="700"/>
              <a:ext cx="177" cy="102"/>
            </a:xfrm>
            <a:custGeom>
              <a:avLst/>
              <a:gdLst>
                <a:gd name="T0" fmla="*/ 0 w 392"/>
                <a:gd name="T1" fmla="*/ 0 h 226"/>
                <a:gd name="T2" fmla="*/ 0 w 392"/>
                <a:gd name="T3" fmla="*/ 0 h 226"/>
                <a:gd name="T4" fmla="*/ 0 w 392"/>
                <a:gd name="T5" fmla="*/ 0 h 226"/>
                <a:gd name="T6" fmla="*/ 0 w 392"/>
                <a:gd name="T7" fmla="*/ 0 h 226"/>
                <a:gd name="T8" fmla="*/ 0 w 392"/>
                <a:gd name="T9" fmla="*/ 0 h 226"/>
                <a:gd name="T10" fmla="*/ 0 w 392"/>
                <a:gd name="T11" fmla="*/ 0 h 226"/>
                <a:gd name="T12" fmla="*/ 0 w 392"/>
                <a:gd name="T13" fmla="*/ 0 h 226"/>
                <a:gd name="T14" fmla="*/ 0 w 392"/>
                <a:gd name="T15" fmla="*/ 0 h 226"/>
                <a:gd name="T16" fmla="*/ 0 w 392"/>
                <a:gd name="T17" fmla="*/ 0 h 226"/>
                <a:gd name="T18" fmla="*/ 0 w 392"/>
                <a:gd name="T19" fmla="*/ 0 h 226"/>
                <a:gd name="T20" fmla="*/ 0 w 392"/>
                <a:gd name="T21" fmla="*/ 0 h 226"/>
                <a:gd name="T22" fmla="*/ 0 w 392"/>
                <a:gd name="T23" fmla="*/ 0 h 226"/>
                <a:gd name="T24" fmla="*/ 0 w 392"/>
                <a:gd name="T25" fmla="*/ 0 h 226"/>
                <a:gd name="T26" fmla="*/ 0 w 392"/>
                <a:gd name="T27" fmla="*/ 0 h 226"/>
                <a:gd name="T28" fmla="*/ 0 w 392"/>
                <a:gd name="T29" fmla="*/ 0 h 226"/>
                <a:gd name="T30" fmla="*/ 0 w 392"/>
                <a:gd name="T31" fmla="*/ 0 h 226"/>
                <a:gd name="T32" fmla="*/ 0 w 392"/>
                <a:gd name="T33" fmla="*/ 0 h 226"/>
                <a:gd name="T34" fmla="*/ 0 w 392"/>
                <a:gd name="T35" fmla="*/ 0 h 226"/>
                <a:gd name="T36" fmla="*/ 0 w 392"/>
                <a:gd name="T37" fmla="*/ 0 h 226"/>
                <a:gd name="T38" fmla="*/ 0 w 392"/>
                <a:gd name="T39" fmla="*/ 0 h 226"/>
                <a:gd name="T40" fmla="*/ 0 w 392"/>
                <a:gd name="T41" fmla="*/ 0 h 226"/>
                <a:gd name="T42" fmla="*/ 0 w 392"/>
                <a:gd name="T43" fmla="*/ 0 h 226"/>
                <a:gd name="T44" fmla="*/ 0 w 392"/>
                <a:gd name="T45" fmla="*/ 0 h 226"/>
                <a:gd name="T46" fmla="*/ 0 w 392"/>
                <a:gd name="T47" fmla="*/ 0 h 226"/>
                <a:gd name="T48" fmla="*/ 0 w 392"/>
                <a:gd name="T49" fmla="*/ 0 h 226"/>
                <a:gd name="T50" fmla="*/ 0 w 392"/>
                <a:gd name="T51" fmla="*/ 0 h 226"/>
                <a:gd name="T52" fmla="*/ 0 w 392"/>
                <a:gd name="T53" fmla="*/ 0 h 226"/>
                <a:gd name="T54" fmla="*/ 0 w 392"/>
                <a:gd name="T55" fmla="*/ 0 h 226"/>
                <a:gd name="T56" fmla="*/ 0 w 392"/>
                <a:gd name="T57" fmla="*/ 0 h 226"/>
                <a:gd name="T58" fmla="*/ 0 w 392"/>
                <a:gd name="T59" fmla="*/ 0 h 226"/>
                <a:gd name="T60" fmla="*/ 0 w 392"/>
                <a:gd name="T61" fmla="*/ 0 h 226"/>
                <a:gd name="T62" fmla="*/ 0 w 392"/>
                <a:gd name="T63" fmla="*/ 0 h 226"/>
                <a:gd name="T64" fmla="*/ 0 w 392"/>
                <a:gd name="T65" fmla="*/ 0 h 226"/>
                <a:gd name="T66" fmla="*/ 0 w 392"/>
                <a:gd name="T67" fmla="*/ 0 h 226"/>
                <a:gd name="T68" fmla="*/ 0 w 392"/>
                <a:gd name="T69" fmla="*/ 0 h 226"/>
                <a:gd name="T70" fmla="*/ 0 w 392"/>
                <a:gd name="T71" fmla="*/ 0 h 226"/>
                <a:gd name="T72" fmla="*/ 0 w 392"/>
                <a:gd name="T73" fmla="*/ 0 h 226"/>
                <a:gd name="T74" fmla="*/ 0 w 392"/>
                <a:gd name="T75" fmla="*/ 0 h 226"/>
                <a:gd name="T76" fmla="*/ 0 w 392"/>
                <a:gd name="T77" fmla="*/ 0 h 22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92"/>
                <a:gd name="T118" fmla="*/ 0 h 226"/>
                <a:gd name="T119" fmla="*/ 392 w 392"/>
                <a:gd name="T120" fmla="*/ 226 h 22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92" h="226">
                  <a:moveTo>
                    <a:pt x="347" y="226"/>
                  </a:moveTo>
                  <a:lnTo>
                    <a:pt x="296" y="182"/>
                  </a:lnTo>
                  <a:lnTo>
                    <a:pt x="300" y="185"/>
                  </a:lnTo>
                  <a:lnTo>
                    <a:pt x="248" y="153"/>
                  </a:lnTo>
                  <a:lnTo>
                    <a:pt x="255" y="156"/>
                  </a:lnTo>
                  <a:lnTo>
                    <a:pt x="212" y="141"/>
                  </a:lnTo>
                  <a:lnTo>
                    <a:pt x="223" y="143"/>
                  </a:lnTo>
                  <a:lnTo>
                    <a:pt x="207" y="143"/>
                  </a:lnTo>
                  <a:lnTo>
                    <a:pt x="222" y="140"/>
                  </a:lnTo>
                  <a:lnTo>
                    <a:pt x="211" y="145"/>
                  </a:lnTo>
                  <a:lnTo>
                    <a:pt x="200" y="150"/>
                  </a:lnTo>
                  <a:cubicBezTo>
                    <a:pt x="195" y="152"/>
                    <a:pt x="190" y="153"/>
                    <a:pt x="185" y="153"/>
                  </a:cubicBezTo>
                  <a:lnTo>
                    <a:pt x="169" y="153"/>
                  </a:lnTo>
                  <a:cubicBezTo>
                    <a:pt x="165" y="153"/>
                    <a:pt x="161" y="152"/>
                    <a:pt x="158" y="151"/>
                  </a:cubicBezTo>
                  <a:lnTo>
                    <a:pt x="114" y="135"/>
                  </a:lnTo>
                  <a:cubicBezTo>
                    <a:pt x="111" y="134"/>
                    <a:pt x="109" y="133"/>
                    <a:pt x="107" y="132"/>
                  </a:cubicBezTo>
                  <a:lnTo>
                    <a:pt x="56" y="100"/>
                  </a:lnTo>
                  <a:cubicBezTo>
                    <a:pt x="55" y="99"/>
                    <a:pt x="53" y="98"/>
                    <a:pt x="52" y="97"/>
                  </a:cubicBezTo>
                  <a:lnTo>
                    <a:pt x="0" y="53"/>
                  </a:lnTo>
                  <a:lnTo>
                    <a:pt x="45" y="0"/>
                  </a:lnTo>
                  <a:lnTo>
                    <a:pt x="97" y="44"/>
                  </a:lnTo>
                  <a:lnTo>
                    <a:pt x="93" y="41"/>
                  </a:lnTo>
                  <a:lnTo>
                    <a:pt x="144" y="73"/>
                  </a:lnTo>
                  <a:lnTo>
                    <a:pt x="137" y="70"/>
                  </a:lnTo>
                  <a:lnTo>
                    <a:pt x="181" y="86"/>
                  </a:lnTo>
                  <a:lnTo>
                    <a:pt x="169" y="84"/>
                  </a:lnTo>
                  <a:lnTo>
                    <a:pt x="185" y="84"/>
                  </a:lnTo>
                  <a:lnTo>
                    <a:pt x="171" y="87"/>
                  </a:lnTo>
                  <a:lnTo>
                    <a:pt x="182" y="82"/>
                  </a:lnTo>
                  <a:lnTo>
                    <a:pt x="193" y="77"/>
                  </a:lnTo>
                  <a:cubicBezTo>
                    <a:pt x="198" y="75"/>
                    <a:pt x="203" y="74"/>
                    <a:pt x="207" y="74"/>
                  </a:cubicBezTo>
                  <a:lnTo>
                    <a:pt x="223" y="74"/>
                  </a:lnTo>
                  <a:cubicBezTo>
                    <a:pt x="227" y="74"/>
                    <a:pt x="231" y="74"/>
                    <a:pt x="235" y="76"/>
                  </a:cubicBezTo>
                  <a:lnTo>
                    <a:pt x="278" y="91"/>
                  </a:lnTo>
                  <a:cubicBezTo>
                    <a:pt x="280" y="92"/>
                    <a:pt x="283" y="93"/>
                    <a:pt x="285" y="94"/>
                  </a:cubicBezTo>
                  <a:lnTo>
                    <a:pt x="337" y="126"/>
                  </a:lnTo>
                  <a:cubicBezTo>
                    <a:pt x="338" y="127"/>
                    <a:pt x="340" y="128"/>
                    <a:pt x="341" y="129"/>
                  </a:cubicBezTo>
                  <a:lnTo>
                    <a:pt x="392" y="173"/>
                  </a:lnTo>
                  <a:lnTo>
                    <a:pt x="347" y="226"/>
                  </a:lnTo>
                  <a:close/>
                </a:path>
              </a:pathLst>
            </a:custGeom>
            <a:solidFill>
              <a:srgbClr val="000000"/>
            </a:solidFill>
            <a:ln w="0">
              <a:solidFill>
                <a:srgbClr val="000000"/>
              </a:solidFill>
              <a:round/>
              <a:headEnd/>
              <a:tailEnd/>
            </a:ln>
          </p:spPr>
          <p:txBody>
            <a:bodyPr/>
            <a:lstStyle/>
            <a:p>
              <a:endParaRPr lang="ru-RU"/>
            </a:p>
          </p:txBody>
        </p:sp>
        <p:sp>
          <p:nvSpPr>
            <p:cNvPr id="28818" name="Freeform 263"/>
            <p:cNvSpPr>
              <a:spLocks/>
            </p:cNvSpPr>
            <p:nvPr/>
          </p:nvSpPr>
          <p:spPr bwMode="auto">
            <a:xfrm>
              <a:off x="945" y="991"/>
              <a:ext cx="91" cy="154"/>
            </a:xfrm>
            <a:custGeom>
              <a:avLst/>
              <a:gdLst>
                <a:gd name="T0" fmla="*/ 0 w 203"/>
                <a:gd name="T1" fmla="*/ 0 h 339"/>
                <a:gd name="T2" fmla="*/ 0 w 203"/>
                <a:gd name="T3" fmla="*/ 0 h 339"/>
                <a:gd name="T4" fmla="*/ 0 w 203"/>
                <a:gd name="T5" fmla="*/ 0 h 339"/>
                <a:gd name="T6" fmla="*/ 0 w 203"/>
                <a:gd name="T7" fmla="*/ 0 h 339"/>
                <a:gd name="T8" fmla="*/ 0 w 203"/>
                <a:gd name="T9" fmla="*/ 0 h 339"/>
                <a:gd name="T10" fmla="*/ 0 w 203"/>
                <a:gd name="T11" fmla="*/ 0 h 339"/>
                <a:gd name="T12" fmla="*/ 0 w 203"/>
                <a:gd name="T13" fmla="*/ 0 h 339"/>
                <a:gd name="T14" fmla="*/ 0 w 203"/>
                <a:gd name="T15" fmla="*/ 0 h 339"/>
                <a:gd name="T16" fmla="*/ 0 w 203"/>
                <a:gd name="T17" fmla="*/ 0 h 339"/>
                <a:gd name="T18" fmla="*/ 0 w 203"/>
                <a:gd name="T19" fmla="*/ 0 h 339"/>
                <a:gd name="T20" fmla="*/ 0 w 203"/>
                <a:gd name="T21" fmla="*/ 0 h 339"/>
                <a:gd name="T22" fmla="*/ 0 w 203"/>
                <a:gd name="T23" fmla="*/ 0 h 339"/>
                <a:gd name="T24" fmla="*/ 0 w 203"/>
                <a:gd name="T25" fmla="*/ 0 h 339"/>
                <a:gd name="T26" fmla="*/ 0 w 203"/>
                <a:gd name="T27" fmla="*/ 0 h 339"/>
                <a:gd name="T28" fmla="*/ 0 w 203"/>
                <a:gd name="T29" fmla="*/ 0 h 339"/>
                <a:gd name="T30" fmla="*/ 0 w 203"/>
                <a:gd name="T31" fmla="*/ 0 h 339"/>
                <a:gd name="T32" fmla="*/ 0 w 203"/>
                <a:gd name="T33" fmla="*/ 0 h 339"/>
                <a:gd name="T34" fmla="*/ 0 w 203"/>
                <a:gd name="T35" fmla="*/ 0 h 339"/>
                <a:gd name="T36" fmla="*/ 0 w 203"/>
                <a:gd name="T37" fmla="*/ 0 h 339"/>
                <a:gd name="T38" fmla="*/ 0 w 203"/>
                <a:gd name="T39" fmla="*/ 0 h 339"/>
                <a:gd name="T40" fmla="*/ 0 w 203"/>
                <a:gd name="T41" fmla="*/ 0 h 339"/>
                <a:gd name="T42" fmla="*/ 0 w 203"/>
                <a:gd name="T43" fmla="*/ 0 h 339"/>
                <a:gd name="T44" fmla="*/ 0 w 203"/>
                <a:gd name="T45" fmla="*/ 0 h 339"/>
                <a:gd name="T46" fmla="*/ 0 w 203"/>
                <a:gd name="T47" fmla="*/ 0 h 339"/>
                <a:gd name="T48" fmla="*/ 0 w 203"/>
                <a:gd name="T49" fmla="*/ 0 h 339"/>
                <a:gd name="T50" fmla="*/ 0 w 203"/>
                <a:gd name="T51" fmla="*/ 0 h 339"/>
                <a:gd name="T52" fmla="*/ 0 w 203"/>
                <a:gd name="T53" fmla="*/ 0 h 339"/>
                <a:gd name="T54" fmla="*/ 0 w 203"/>
                <a:gd name="T55" fmla="*/ 0 h 339"/>
                <a:gd name="T56" fmla="*/ 0 w 203"/>
                <a:gd name="T57" fmla="*/ 0 h 339"/>
                <a:gd name="T58" fmla="*/ 0 w 203"/>
                <a:gd name="T59" fmla="*/ 0 h 339"/>
                <a:gd name="T60" fmla="*/ 0 w 203"/>
                <a:gd name="T61" fmla="*/ 0 h 339"/>
                <a:gd name="T62" fmla="*/ 0 w 203"/>
                <a:gd name="T63" fmla="*/ 0 h 339"/>
                <a:gd name="T64" fmla="*/ 0 w 203"/>
                <a:gd name="T65" fmla="*/ 0 h 3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3"/>
                <a:gd name="T100" fmla="*/ 0 h 339"/>
                <a:gd name="T101" fmla="*/ 203 w 203"/>
                <a:gd name="T102" fmla="*/ 339 h 3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3" h="339">
                  <a:moveTo>
                    <a:pt x="127" y="0"/>
                  </a:moveTo>
                  <a:lnTo>
                    <a:pt x="132" y="4"/>
                  </a:lnTo>
                  <a:lnTo>
                    <a:pt x="148" y="20"/>
                  </a:lnTo>
                  <a:lnTo>
                    <a:pt x="187" y="62"/>
                  </a:lnTo>
                  <a:cubicBezTo>
                    <a:pt x="190" y="65"/>
                    <a:pt x="192" y="69"/>
                    <a:pt x="194" y="73"/>
                  </a:cubicBezTo>
                  <a:lnTo>
                    <a:pt x="200" y="88"/>
                  </a:lnTo>
                  <a:cubicBezTo>
                    <a:pt x="202" y="93"/>
                    <a:pt x="203" y="99"/>
                    <a:pt x="202" y="105"/>
                  </a:cubicBezTo>
                  <a:lnTo>
                    <a:pt x="199" y="127"/>
                  </a:lnTo>
                  <a:cubicBezTo>
                    <a:pt x="199" y="129"/>
                    <a:pt x="198" y="131"/>
                    <a:pt x="197" y="133"/>
                  </a:cubicBezTo>
                  <a:lnTo>
                    <a:pt x="188" y="160"/>
                  </a:lnTo>
                  <a:cubicBezTo>
                    <a:pt x="188" y="162"/>
                    <a:pt x="187" y="164"/>
                    <a:pt x="186" y="165"/>
                  </a:cubicBezTo>
                  <a:lnTo>
                    <a:pt x="170" y="196"/>
                  </a:lnTo>
                  <a:cubicBezTo>
                    <a:pt x="169" y="198"/>
                    <a:pt x="169" y="199"/>
                    <a:pt x="167" y="201"/>
                  </a:cubicBezTo>
                  <a:lnTo>
                    <a:pt x="118" y="268"/>
                  </a:lnTo>
                  <a:cubicBezTo>
                    <a:pt x="117" y="269"/>
                    <a:pt x="116" y="271"/>
                    <a:pt x="115" y="272"/>
                  </a:cubicBezTo>
                  <a:lnTo>
                    <a:pt x="49" y="339"/>
                  </a:lnTo>
                  <a:lnTo>
                    <a:pt x="0" y="290"/>
                  </a:lnTo>
                  <a:lnTo>
                    <a:pt x="66" y="223"/>
                  </a:lnTo>
                  <a:lnTo>
                    <a:pt x="62" y="227"/>
                  </a:lnTo>
                  <a:lnTo>
                    <a:pt x="111" y="160"/>
                  </a:lnTo>
                  <a:lnTo>
                    <a:pt x="109" y="165"/>
                  </a:lnTo>
                  <a:lnTo>
                    <a:pt x="125" y="134"/>
                  </a:lnTo>
                  <a:lnTo>
                    <a:pt x="123" y="139"/>
                  </a:lnTo>
                  <a:lnTo>
                    <a:pt x="132" y="112"/>
                  </a:lnTo>
                  <a:lnTo>
                    <a:pt x="130" y="118"/>
                  </a:lnTo>
                  <a:lnTo>
                    <a:pt x="133" y="96"/>
                  </a:lnTo>
                  <a:lnTo>
                    <a:pt x="135" y="113"/>
                  </a:lnTo>
                  <a:lnTo>
                    <a:pt x="129" y="98"/>
                  </a:lnTo>
                  <a:lnTo>
                    <a:pt x="136" y="109"/>
                  </a:lnTo>
                  <a:lnTo>
                    <a:pt x="99" y="69"/>
                  </a:lnTo>
                  <a:lnTo>
                    <a:pt x="89" y="59"/>
                  </a:lnTo>
                  <a:lnTo>
                    <a:pt x="84" y="55"/>
                  </a:lnTo>
                  <a:lnTo>
                    <a:pt x="127" y="0"/>
                  </a:lnTo>
                  <a:close/>
                </a:path>
              </a:pathLst>
            </a:custGeom>
            <a:solidFill>
              <a:srgbClr val="000000"/>
            </a:solidFill>
            <a:ln w="0">
              <a:solidFill>
                <a:srgbClr val="000000"/>
              </a:solidFill>
              <a:round/>
              <a:headEnd/>
              <a:tailEnd/>
            </a:ln>
          </p:spPr>
          <p:txBody>
            <a:bodyPr/>
            <a:lstStyle/>
            <a:p>
              <a:endParaRPr lang="ru-RU"/>
            </a:p>
          </p:txBody>
        </p:sp>
        <p:sp>
          <p:nvSpPr>
            <p:cNvPr id="28819" name="Freeform 264"/>
            <p:cNvSpPr>
              <a:spLocks/>
            </p:cNvSpPr>
            <p:nvPr/>
          </p:nvSpPr>
          <p:spPr bwMode="auto">
            <a:xfrm>
              <a:off x="887" y="1006"/>
              <a:ext cx="99" cy="126"/>
            </a:xfrm>
            <a:custGeom>
              <a:avLst/>
              <a:gdLst>
                <a:gd name="T0" fmla="*/ 0 w 220"/>
                <a:gd name="T1" fmla="*/ 0 h 278"/>
                <a:gd name="T2" fmla="*/ 0 w 220"/>
                <a:gd name="T3" fmla="*/ 0 h 278"/>
                <a:gd name="T4" fmla="*/ 0 w 220"/>
                <a:gd name="T5" fmla="*/ 0 h 278"/>
                <a:gd name="T6" fmla="*/ 0 w 220"/>
                <a:gd name="T7" fmla="*/ 0 h 278"/>
                <a:gd name="T8" fmla="*/ 0 w 220"/>
                <a:gd name="T9" fmla="*/ 0 h 278"/>
                <a:gd name="T10" fmla="*/ 0 w 220"/>
                <a:gd name="T11" fmla="*/ 0 h 278"/>
                <a:gd name="T12" fmla="*/ 0 w 220"/>
                <a:gd name="T13" fmla="*/ 0 h 278"/>
                <a:gd name="T14" fmla="*/ 0 w 220"/>
                <a:gd name="T15" fmla="*/ 0 h 278"/>
                <a:gd name="T16" fmla="*/ 0 w 220"/>
                <a:gd name="T17" fmla="*/ 0 h 278"/>
                <a:gd name="T18" fmla="*/ 0 w 220"/>
                <a:gd name="T19" fmla="*/ 0 h 278"/>
                <a:gd name="T20" fmla="*/ 0 w 220"/>
                <a:gd name="T21" fmla="*/ 0 h 278"/>
                <a:gd name="T22" fmla="*/ 0 w 220"/>
                <a:gd name="T23" fmla="*/ 0 h 278"/>
                <a:gd name="T24" fmla="*/ 0 w 220"/>
                <a:gd name="T25" fmla="*/ 0 h 278"/>
                <a:gd name="T26" fmla="*/ 0 w 220"/>
                <a:gd name="T27" fmla="*/ 0 h 278"/>
                <a:gd name="T28" fmla="*/ 0 w 220"/>
                <a:gd name="T29" fmla="*/ 0 h 278"/>
                <a:gd name="T30" fmla="*/ 0 w 220"/>
                <a:gd name="T31" fmla="*/ 0 h 278"/>
                <a:gd name="T32" fmla="*/ 0 w 220"/>
                <a:gd name="T33" fmla="*/ 0 h 278"/>
                <a:gd name="T34" fmla="*/ 0 w 220"/>
                <a:gd name="T35" fmla="*/ 0 h 278"/>
                <a:gd name="T36" fmla="*/ 0 w 220"/>
                <a:gd name="T37" fmla="*/ 0 h 278"/>
                <a:gd name="T38" fmla="*/ 0 w 220"/>
                <a:gd name="T39" fmla="*/ 0 h 278"/>
                <a:gd name="T40" fmla="*/ 0 w 220"/>
                <a:gd name="T41" fmla="*/ 0 h 278"/>
                <a:gd name="T42" fmla="*/ 0 w 220"/>
                <a:gd name="T43" fmla="*/ 0 h 278"/>
                <a:gd name="T44" fmla="*/ 0 w 220"/>
                <a:gd name="T45" fmla="*/ 0 h 278"/>
                <a:gd name="T46" fmla="*/ 0 w 220"/>
                <a:gd name="T47" fmla="*/ 0 h 278"/>
                <a:gd name="T48" fmla="*/ 0 w 220"/>
                <a:gd name="T49" fmla="*/ 0 h 2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0"/>
                <a:gd name="T76" fmla="*/ 0 h 278"/>
                <a:gd name="T77" fmla="*/ 220 w 220"/>
                <a:gd name="T78" fmla="*/ 278 h 2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0" h="278">
                  <a:moveTo>
                    <a:pt x="220" y="49"/>
                  </a:moveTo>
                  <a:lnTo>
                    <a:pt x="183" y="85"/>
                  </a:lnTo>
                  <a:lnTo>
                    <a:pt x="156" y="118"/>
                  </a:lnTo>
                  <a:lnTo>
                    <a:pt x="141" y="142"/>
                  </a:lnTo>
                  <a:lnTo>
                    <a:pt x="146" y="128"/>
                  </a:lnTo>
                  <a:lnTo>
                    <a:pt x="144" y="144"/>
                  </a:lnTo>
                  <a:lnTo>
                    <a:pt x="142" y="160"/>
                  </a:lnTo>
                  <a:cubicBezTo>
                    <a:pt x="141" y="165"/>
                    <a:pt x="140" y="169"/>
                    <a:pt x="137" y="173"/>
                  </a:cubicBezTo>
                  <a:lnTo>
                    <a:pt x="120" y="201"/>
                  </a:lnTo>
                  <a:cubicBezTo>
                    <a:pt x="119" y="203"/>
                    <a:pt x="118" y="205"/>
                    <a:pt x="117" y="206"/>
                  </a:cubicBezTo>
                  <a:lnTo>
                    <a:pt x="88" y="240"/>
                  </a:lnTo>
                  <a:lnTo>
                    <a:pt x="49" y="278"/>
                  </a:lnTo>
                  <a:lnTo>
                    <a:pt x="0" y="229"/>
                  </a:lnTo>
                  <a:lnTo>
                    <a:pt x="35" y="195"/>
                  </a:lnTo>
                  <a:lnTo>
                    <a:pt x="64" y="161"/>
                  </a:lnTo>
                  <a:lnTo>
                    <a:pt x="61" y="165"/>
                  </a:lnTo>
                  <a:lnTo>
                    <a:pt x="78" y="137"/>
                  </a:lnTo>
                  <a:lnTo>
                    <a:pt x="73" y="151"/>
                  </a:lnTo>
                  <a:lnTo>
                    <a:pt x="75" y="135"/>
                  </a:lnTo>
                  <a:lnTo>
                    <a:pt x="77" y="119"/>
                  </a:lnTo>
                  <a:cubicBezTo>
                    <a:pt x="78" y="114"/>
                    <a:pt x="80" y="109"/>
                    <a:pt x="82" y="105"/>
                  </a:cubicBezTo>
                  <a:lnTo>
                    <a:pt x="103" y="73"/>
                  </a:lnTo>
                  <a:lnTo>
                    <a:pt x="134" y="36"/>
                  </a:lnTo>
                  <a:lnTo>
                    <a:pt x="171" y="0"/>
                  </a:lnTo>
                  <a:lnTo>
                    <a:pt x="220" y="49"/>
                  </a:lnTo>
                  <a:close/>
                </a:path>
              </a:pathLst>
            </a:custGeom>
            <a:solidFill>
              <a:srgbClr val="000000"/>
            </a:solidFill>
            <a:ln w="0">
              <a:solidFill>
                <a:srgbClr val="000000"/>
              </a:solidFill>
              <a:round/>
              <a:headEnd/>
              <a:tailEnd/>
            </a:ln>
          </p:spPr>
          <p:txBody>
            <a:bodyPr/>
            <a:lstStyle/>
            <a:p>
              <a:endParaRPr lang="ru-RU"/>
            </a:p>
          </p:txBody>
        </p:sp>
        <p:sp>
          <p:nvSpPr>
            <p:cNvPr id="28820" name="Freeform 265"/>
            <p:cNvSpPr>
              <a:spLocks/>
            </p:cNvSpPr>
            <p:nvPr/>
          </p:nvSpPr>
          <p:spPr bwMode="auto">
            <a:xfrm>
              <a:off x="977" y="991"/>
              <a:ext cx="133" cy="75"/>
            </a:xfrm>
            <a:custGeom>
              <a:avLst/>
              <a:gdLst>
                <a:gd name="T0" fmla="*/ 0 w 293"/>
                <a:gd name="T1" fmla="*/ 0 h 166"/>
                <a:gd name="T2" fmla="*/ 0 w 293"/>
                <a:gd name="T3" fmla="*/ 0 h 166"/>
                <a:gd name="T4" fmla="*/ 0 w 293"/>
                <a:gd name="T5" fmla="*/ 0 h 166"/>
                <a:gd name="T6" fmla="*/ 0 w 293"/>
                <a:gd name="T7" fmla="*/ 0 h 166"/>
                <a:gd name="T8" fmla="*/ 0 w 293"/>
                <a:gd name="T9" fmla="*/ 0 h 166"/>
                <a:gd name="T10" fmla="*/ 0 w 293"/>
                <a:gd name="T11" fmla="*/ 0 h 166"/>
                <a:gd name="T12" fmla="*/ 0 w 293"/>
                <a:gd name="T13" fmla="*/ 0 h 166"/>
                <a:gd name="T14" fmla="*/ 0 w 293"/>
                <a:gd name="T15" fmla="*/ 0 h 166"/>
                <a:gd name="T16" fmla="*/ 0 w 293"/>
                <a:gd name="T17" fmla="*/ 0 h 166"/>
                <a:gd name="T18" fmla="*/ 0 w 293"/>
                <a:gd name="T19" fmla="*/ 0 h 166"/>
                <a:gd name="T20" fmla="*/ 0 w 293"/>
                <a:gd name="T21" fmla="*/ 0 h 166"/>
                <a:gd name="T22" fmla="*/ 0 w 293"/>
                <a:gd name="T23" fmla="*/ 0 h 166"/>
                <a:gd name="T24" fmla="*/ 0 w 293"/>
                <a:gd name="T25" fmla="*/ 0 h 166"/>
                <a:gd name="T26" fmla="*/ 0 w 293"/>
                <a:gd name="T27" fmla="*/ 0 h 166"/>
                <a:gd name="T28" fmla="*/ 0 w 293"/>
                <a:gd name="T29" fmla="*/ 0 h 166"/>
                <a:gd name="T30" fmla="*/ 0 w 293"/>
                <a:gd name="T31" fmla="*/ 0 h 166"/>
                <a:gd name="T32" fmla="*/ 0 w 293"/>
                <a:gd name="T33" fmla="*/ 0 h 166"/>
                <a:gd name="T34" fmla="*/ 0 w 293"/>
                <a:gd name="T35" fmla="*/ 0 h 166"/>
                <a:gd name="T36" fmla="*/ 0 w 293"/>
                <a:gd name="T37" fmla="*/ 0 h 166"/>
                <a:gd name="T38" fmla="*/ 0 w 293"/>
                <a:gd name="T39" fmla="*/ 0 h 166"/>
                <a:gd name="T40" fmla="*/ 0 w 293"/>
                <a:gd name="T41" fmla="*/ 0 h 166"/>
                <a:gd name="T42" fmla="*/ 0 w 293"/>
                <a:gd name="T43" fmla="*/ 0 h 166"/>
                <a:gd name="T44" fmla="*/ 0 w 293"/>
                <a:gd name="T45" fmla="*/ 0 h 166"/>
                <a:gd name="T46" fmla="*/ 0 w 293"/>
                <a:gd name="T47" fmla="*/ 0 h 166"/>
                <a:gd name="T48" fmla="*/ 0 w 293"/>
                <a:gd name="T49" fmla="*/ 0 h 166"/>
                <a:gd name="T50" fmla="*/ 0 w 293"/>
                <a:gd name="T51" fmla="*/ 0 h 166"/>
                <a:gd name="T52" fmla="*/ 0 w 293"/>
                <a:gd name="T53" fmla="*/ 0 h 166"/>
                <a:gd name="T54" fmla="*/ 0 w 293"/>
                <a:gd name="T55" fmla="*/ 0 h 166"/>
                <a:gd name="T56" fmla="*/ 0 w 293"/>
                <a:gd name="T57" fmla="*/ 0 h 166"/>
                <a:gd name="T58" fmla="*/ 0 w 293"/>
                <a:gd name="T59" fmla="*/ 0 h 166"/>
                <a:gd name="T60" fmla="*/ 0 w 293"/>
                <a:gd name="T61" fmla="*/ 0 h 1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3"/>
                <a:gd name="T94" fmla="*/ 0 h 166"/>
                <a:gd name="T95" fmla="*/ 293 w 293"/>
                <a:gd name="T96" fmla="*/ 166 h 1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3" h="166">
                  <a:moveTo>
                    <a:pt x="47" y="0"/>
                  </a:moveTo>
                  <a:lnTo>
                    <a:pt x="81" y="31"/>
                  </a:lnTo>
                  <a:lnTo>
                    <a:pt x="76" y="27"/>
                  </a:lnTo>
                  <a:lnTo>
                    <a:pt x="111" y="49"/>
                  </a:lnTo>
                  <a:lnTo>
                    <a:pt x="103" y="45"/>
                  </a:lnTo>
                  <a:lnTo>
                    <a:pt x="135" y="55"/>
                  </a:lnTo>
                  <a:lnTo>
                    <a:pt x="115" y="55"/>
                  </a:lnTo>
                  <a:lnTo>
                    <a:pt x="137" y="49"/>
                  </a:lnTo>
                  <a:lnTo>
                    <a:pt x="161" y="44"/>
                  </a:lnTo>
                  <a:cubicBezTo>
                    <a:pt x="167" y="42"/>
                    <a:pt x="173" y="43"/>
                    <a:pt x="179" y="44"/>
                  </a:cubicBezTo>
                  <a:lnTo>
                    <a:pt x="211" y="54"/>
                  </a:lnTo>
                  <a:cubicBezTo>
                    <a:pt x="214" y="55"/>
                    <a:pt x="216" y="57"/>
                    <a:pt x="219" y="58"/>
                  </a:cubicBezTo>
                  <a:lnTo>
                    <a:pt x="254" y="80"/>
                  </a:lnTo>
                  <a:cubicBezTo>
                    <a:pt x="256" y="81"/>
                    <a:pt x="257" y="82"/>
                    <a:pt x="259" y="84"/>
                  </a:cubicBezTo>
                  <a:lnTo>
                    <a:pt x="293" y="115"/>
                  </a:lnTo>
                  <a:lnTo>
                    <a:pt x="246" y="166"/>
                  </a:lnTo>
                  <a:lnTo>
                    <a:pt x="212" y="135"/>
                  </a:lnTo>
                  <a:lnTo>
                    <a:pt x="217" y="139"/>
                  </a:lnTo>
                  <a:lnTo>
                    <a:pt x="182" y="117"/>
                  </a:lnTo>
                  <a:lnTo>
                    <a:pt x="190" y="121"/>
                  </a:lnTo>
                  <a:lnTo>
                    <a:pt x="158" y="111"/>
                  </a:lnTo>
                  <a:lnTo>
                    <a:pt x="176" y="111"/>
                  </a:lnTo>
                  <a:lnTo>
                    <a:pt x="156" y="116"/>
                  </a:lnTo>
                  <a:lnTo>
                    <a:pt x="134" y="122"/>
                  </a:lnTo>
                  <a:cubicBezTo>
                    <a:pt x="127" y="124"/>
                    <a:pt x="120" y="124"/>
                    <a:pt x="114" y="122"/>
                  </a:cubicBezTo>
                  <a:lnTo>
                    <a:pt x="82" y="112"/>
                  </a:lnTo>
                  <a:cubicBezTo>
                    <a:pt x="79" y="111"/>
                    <a:pt x="77" y="109"/>
                    <a:pt x="74" y="108"/>
                  </a:cubicBezTo>
                  <a:lnTo>
                    <a:pt x="39" y="86"/>
                  </a:lnTo>
                  <a:cubicBezTo>
                    <a:pt x="37" y="85"/>
                    <a:pt x="36" y="83"/>
                    <a:pt x="34" y="82"/>
                  </a:cubicBezTo>
                  <a:lnTo>
                    <a:pt x="0" y="51"/>
                  </a:lnTo>
                  <a:lnTo>
                    <a:pt x="47" y="0"/>
                  </a:lnTo>
                  <a:close/>
                </a:path>
              </a:pathLst>
            </a:custGeom>
            <a:solidFill>
              <a:srgbClr val="000000"/>
            </a:solidFill>
            <a:ln w="0">
              <a:solidFill>
                <a:srgbClr val="000000"/>
              </a:solidFill>
              <a:round/>
              <a:headEnd/>
              <a:tailEnd/>
            </a:ln>
          </p:spPr>
          <p:txBody>
            <a:bodyPr/>
            <a:lstStyle/>
            <a:p>
              <a:endParaRPr lang="ru-RU"/>
            </a:p>
          </p:txBody>
        </p:sp>
        <p:sp>
          <p:nvSpPr>
            <p:cNvPr id="28821" name="Freeform 266"/>
            <p:cNvSpPr>
              <a:spLocks/>
            </p:cNvSpPr>
            <p:nvPr/>
          </p:nvSpPr>
          <p:spPr bwMode="auto">
            <a:xfrm>
              <a:off x="941" y="967"/>
              <a:ext cx="156" cy="53"/>
            </a:xfrm>
            <a:custGeom>
              <a:avLst/>
              <a:gdLst>
                <a:gd name="T0" fmla="*/ 0 w 346"/>
                <a:gd name="T1" fmla="*/ 0 h 117"/>
                <a:gd name="T2" fmla="*/ 0 w 346"/>
                <a:gd name="T3" fmla="*/ 0 h 117"/>
                <a:gd name="T4" fmla="*/ 0 w 346"/>
                <a:gd name="T5" fmla="*/ 0 h 117"/>
                <a:gd name="T6" fmla="*/ 0 w 346"/>
                <a:gd name="T7" fmla="*/ 0 h 117"/>
                <a:gd name="T8" fmla="*/ 0 w 346"/>
                <a:gd name="T9" fmla="*/ 0 h 117"/>
                <a:gd name="T10" fmla="*/ 0 w 346"/>
                <a:gd name="T11" fmla="*/ 0 h 117"/>
                <a:gd name="T12" fmla="*/ 0 w 346"/>
                <a:gd name="T13" fmla="*/ 0 h 117"/>
                <a:gd name="T14" fmla="*/ 0 w 346"/>
                <a:gd name="T15" fmla="*/ 0 h 117"/>
                <a:gd name="T16" fmla="*/ 0 w 346"/>
                <a:gd name="T17" fmla="*/ 0 h 117"/>
                <a:gd name="T18" fmla="*/ 0 w 346"/>
                <a:gd name="T19" fmla="*/ 0 h 117"/>
                <a:gd name="T20" fmla="*/ 0 w 346"/>
                <a:gd name="T21" fmla="*/ 0 h 117"/>
                <a:gd name="T22" fmla="*/ 0 w 346"/>
                <a:gd name="T23" fmla="*/ 0 h 117"/>
                <a:gd name="T24" fmla="*/ 0 w 346"/>
                <a:gd name="T25" fmla="*/ 0 h 117"/>
                <a:gd name="T26" fmla="*/ 0 w 346"/>
                <a:gd name="T27" fmla="*/ 0 h 117"/>
                <a:gd name="T28" fmla="*/ 0 w 346"/>
                <a:gd name="T29" fmla="*/ 0 h 117"/>
                <a:gd name="T30" fmla="*/ 0 w 346"/>
                <a:gd name="T31" fmla="*/ 0 h 117"/>
                <a:gd name="T32" fmla="*/ 0 w 346"/>
                <a:gd name="T33" fmla="*/ 0 h 117"/>
                <a:gd name="T34" fmla="*/ 0 w 346"/>
                <a:gd name="T35" fmla="*/ 0 h 117"/>
                <a:gd name="T36" fmla="*/ 0 w 346"/>
                <a:gd name="T37" fmla="*/ 0 h 117"/>
                <a:gd name="T38" fmla="*/ 0 w 346"/>
                <a:gd name="T39" fmla="*/ 0 h 117"/>
                <a:gd name="T40" fmla="*/ 0 w 346"/>
                <a:gd name="T41" fmla="*/ 0 h 117"/>
                <a:gd name="T42" fmla="*/ 0 w 346"/>
                <a:gd name="T43" fmla="*/ 0 h 117"/>
                <a:gd name="T44" fmla="*/ 0 w 346"/>
                <a:gd name="T45" fmla="*/ 0 h 117"/>
                <a:gd name="T46" fmla="*/ 0 w 346"/>
                <a:gd name="T47" fmla="*/ 0 h 117"/>
                <a:gd name="T48" fmla="*/ 0 w 346"/>
                <a:gd name="T49" fmla="*/ 0 h 117"/>
                <a:gd name="T50" fmla="*/ 0 w 346"/>
                <a:gd name="T51" fmla="*/ 0 h 117"/>
                <a:gd name="T52" fmla="*/ 0 w 346"/>
                <a:gd name="T53" fmla="*/ 0 h 117"/>
                <a:gd name="T54" fmla="*/ 0 w 346"/>
                <a:gd name="T55" fmla="*/ 0 h 117"/>
                <a:gd name="T56" fmla="*/ 0 w 346"/>
                <a:gd name="T57" fmla="*/ 0 h 117"/>
                <a:gd name="T58" fmla="*/ 0 w 346"/>
                <a:gd name="T59" fmla="*/ 0 h 117"/>
                <a:gd name="T60" fmla="*/ 0 w 346"/>
                <a:gd name="T61" fmla="*/ 0 h 11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46"/>
                <a:gd name="T94" fmla="*/ 0 h 117"/>
                <a:gd name="T95" fmla="*/ 346 w 346"/>
                <a:gd name="T96" fmla="*/ 117 h 11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46" h="117">
                  <a:moveTo>
                    <a:pt x="305" y="97"/>
                  </a:moveTo>
                  <a:lnTo>
                    <a:pt x="272" y="73"/>
                  </a:lnTo>
                  <a:lnTo>
                    <a:pt x="284" y="78"/>
                  </a:lnTo>
                  <a:lnTo>
                    <a:pt x="242" y="68"/>
                  </a:lnTo>
                  <a:lnTo>
                    <a:pt x="255" y="69"/>
                  </a:lnTo>
                  <a:lnTo>
                    <a:pt x="213" y="74"/>
                  </a:lnTo>
                  <a:lnTo>
                    <a:pt x="225" y="70"/>
                  </a:lnTo>
                  <a:lnTo>
                    <a:pt x="189" y="89"/>
                  </a:lnTo>
                  <a:lnTo>
                    <a:pt x="153" y="108"/>
                  </a:lnTo>
                  <a:cubicBezTo>
                    <a:pt x="149" y="110"/>
                    <a:pt x="145" y="111"/>
                    <a:pt x="141" y="112"/>
                  </a:cubicBezTo>
                  <a:lnTo>
                    <a:pt x="100" y="117"/>
                  </a:lnTo>
                  <a:cubicBezTo>
                    <a:pt x="96" y="117"/>
                    <a:pt x="91" y="117"/>
                    <a:pt x="87" y="116"/>
                  </a:cubicBezTo>
                  <a:lnTo>
                    <a:pt x="45" y="106"/>
                  </a:lnTo>
                  <a:cubicBezTo>
                    <a:pt x="41" y="105"/>
                    <a:pt x="37" y="103"/>
                    <a:pt x="33" y="101"/>
                  </a:cubicBezTo>
                  <a:lnTo>
                    <a:pt x="0" y="77"/>
                  </a:lnTo>
                  <a:lnTo>
                    <a:pt x="41" y="20"/>
                  </a:lnTo>
                  <a:lnTo>
                    <a:pt x="74" y="44"/>
                  </a:lnTo>
                  <a:lnTo>
                    <a:pt x="61" y="39"/>
                  </a:lnTo>
                  <a:lnTo>
                    <a:pt x="103" y="49"/>
                  </a:lnTo>
                  <a:lnTo>
                    <a:pt x="91" y="48"/>
                  </a:lnTo>
                  <a:lnTo>
                    <a:pt x="132" y="43"/>
                  </a:lnTo>
                  <a:lnTo>
                    <a:pt x="120" y="47"/>
                  </a:lnTo>
                  <a:lnTo>
                    <a:pt x="156" y="28"/>
                  </a:lnTo>
                  <a:lnTo>
                    <a:pt x="192" y="9"/>
                  </a:lnTo>
                  <a:cubicBezTo>
                    <a:pt x="196" y="7"/>
                    <a:pt x="200" y="6"/>
                    <a:pt x="204" y="5"/>
                  </a:cubicBezTo>
                  <a:lnTo>
                    <a:pt x="246" y="0"/>
                  </a:lnTo>
                  <a:cubicBezTo>
                    <a:pt x="250" y="0"/>
                    <a:pt x="255" y="0"/>
                    <a:pt x="258" y="1"/>
                  </a:cubicBezTo>
                  <a:lnTo>
                    <a:pt x="300" y="11"/>
                  </a:lnTo>
                  <a:cubicBezTo>
                    <a:pt x="305" y="12"/>
                    <a:pt x="309" y="14"/>
                    <a:pt x="313" y="16"/>
                  </a:cubicBezTo>
                  <a:lnTo>
                    <a:pt x="346" y="40"/>
                  </a:lnTo>
                  <a:lnTo>
                    <a:pt x="305" y="97"/>
                  </a:lnTo>
                  <a:close/>
                </a:path>
              </a:pathLst>
            </a:custGeom>
            <a:solidFill>
              <a:srgbClr val="000000"/>
            </a:solidFill>
            <a:ln w="0">
              <a:solidFill>
                <a:srgbClr val="000000"/>
              </a:solidFill>
              <a:round/>
              <a:headEnd/>
              <a:tailEnd/>
            </a:ln>
          </p:spPr>
          <p:txBody>
            <a:bodyPr/>
            <a:lstStyle/>
            <a:p>
              <a:endParaRPr lang="ru-RU"/>
            </a:p>
          </p:txBody>
        </p:sp>
        <p:sp>
          <p:nvSpPr>
            <p:cNvPr id="28822" name="Freeform 267"/>
            <p:cNvSpPr>
              <a:spLocks/>
            </p:cNvSpPr>
            <p:nvPr/>
          </p:nvSpPr>
          <p:spPr bwMode="auto">
            <a:xfrm>
              <a:off x="930" y="857"/>
              <a:ext cx="115" cy="170"/>
            </a:xfrm>
            <a:custGeom>
              <a:avLst/>
              <a:gdLst>
                <a:gd name="T0" fmla="*/ 0 w 253"/>
                <a:gd name="T1" fmla="*/ 0 h 374"/>
                <a:gd name="T2" fmla="*/ 0 w 253"/>
                <a:gd name="T3" fmla="*/ 0 h 374"/>
                <a:gd name="T4" fmla="*/ 0 w 253"/>
                <a:gd name="T5" fmla="*/ 0 h 374"/>
                <a:gd name="T6" fmla="*/ 0 w 253"/>
                <a:gd name="T7" fmla="*/ 0 h 374"/>
                <a:gd name="T8" fmla="*/ 0 w 253"/>
                <a:gd name="T9" fmla="*/ 0 h 374"/>
                <a:gd name="T10" fmla="*/ 0 w 253"/>
                <a:gd name="T11" fmla="*/ 0 h 374"/>
                <a:gd name="T12" fmla="*/ 0 w 253"/>
                <a:gd name="T13" fmla="*/ 0 h 374"/>
                <a:gd name="T14" fmla="*/ 0 w 253"/>
                <a:gd name="T15" fmla="*/ 0 h 374"/>
                <a:gd name="T16" fmla="*/ 0 w 253"/>
                <a:gd name="T17" fmla="*/ 0 h 374"/>
                <a:gd name="T18" fmla="*/ 0 w 253"/>
                <a:gd name="T19" fmla="*/ 0 h 374"/>
                <a:gd name="T20" fmla="*/ 0 w 253"/>
                <a:gd name="T21" fmla="*/ 0 h 374"/>
                <a:gd name="T22" fmla="*/ 0 w 253"/>
                <a:gd name="T23" fmla="*/ 0 h 374"/>
                <a:gd name="T24" fmla="*/ 0 w 253"/>
                <a:gd name="T25" fmla="*/ 0 h 374"/>
                <a:gd name="T26" fmla="*/ 0 w 253"/>
                <a:gd name="T27" fmla="*/ 0 h 374"/>
                <a:gd name="T28" fmla="*/ 0 w 253"/>
                <a:gd name="T29" fmla="*/ 0 h 374"/>
                <a:gd name="T30" fmla="*/ 0 w 253"/>
                <a:gd name="T31" fmla="*/ 0 h 374"/>
                <a:gd name="T32" fmla="*/ 0 w 253"/>
                <a:gd name="T33" fmla="*/ 0 h 374"/>
                <a:gd name="T34" fmla="*/ 0 w 253"/>
                <a:gd name="T35" fmla="*/ 0 h 374"/>
                <a:gd name="T36" fmla="*/ 0 w 253"/>
                <a:gd name="T37" fmla="*/ 0 h 374"/>
                <a:gd name="T38" fmla="*/ 0 w 253"/>
                <a:gd name="T39" fmla="*/ 0 h 374"/>
                <a:gd name="T40" fmla="*/ 0 w 253"/>
                <a:gd name="T41" fmla="*/ 0 h 374"/>
                <a:gd name="T42" fmla="*/ 0 w 253"/>
                <a:gd name="T43" fmla="*/ 0 h 374"/>
                <a:gd name="T44" fmla="*/ 0 w 253"/>
                <a:gd name="T45" fmla="*/ 0 h 374"/>
                <a:gd name="T46" fmla="*/ 0 w 253"/>
                <a:gd name="T47" fmla="*/ 0 h 374"/>
                <a:gd name="T48" fmla="*/ 0 w 253"/>
                <a:gd name="T49" fmla="*/ 0 h 374"/>
                <a:gd name="T50" fmla="*/ 0 w 253"/>
                <a:gd name="T51" fmla="*/ 0 h 374"/>
                <a:gd name="T52" fmla="*/ 0 w 253"/>
                <a:gd name="T53" fmla="*/ 0 h 374"/>
                <a:gd name="T54" fmla="*/ 0 w 253"/>
                <a:gd name="T55" fmla="*/ 0 h 374"/>
                <a:gd name="T56" fmla="*/ 0 w 253"/>
                <a:gd name="T57" fmla="*/ 0 h 374"/>
                <a:gd name="T58" fmla="*/ 0 w 253"/>
                <a:gd name="T59" fmla="*/ 0 h 374"/>
                <a:gd name="T60" fmla="*/ 0 w 253"/>
                <a:gd name="T61" fmla="*/ 0 h 374"/>
                <a:gd name="T62" fmla="*/ 0 w 253"/>
                <a:gd name="T63" fmla="*/ 0 h 374"/>
                <a:gd name="T64" fmla="*/ 0 w 253"/>
                <a:gd name="T65" fmla="*/ 0 h 374"/>
                <a:gd name="T66" fmla="*/ 0 w 253"/>
                <a:gd name="T67" fmla="*/ 0 h 374"/>
                <a:gd name="T68" fmla="*/ 0 w 253"/>
                <a:gd name="T69" fmla="*/ 0 h 374"/>
                <a:gd name="T70" fmla="*/ 0 w 253"/>
                <a:gd name="T71" fmla="*/ 0 h 374"/>
                <a:gd name="T72" fmla="*/ 0 w 253"/>
                <a:gd name="T73" fmla="*/ 0 h 374"/>
                <a:gd name="T74" fmla="*/ 0 w 253"/>
                <a:gd name="T75" fmla="*/ 0 h 374"/>
                <a:gd name="T76" fmla="*/ 0 w 253"/>
                <a:gd name="T77" fmla="*/ 0 h 3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3"/>
                <a:gd name="T118" fmla="*/ 0 h 374"/>
                <a:gd name="T119" fmla="*/ 253 w 253"/>
                <a:gd name="T120" fmla="*/ 374 h 3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3" h="374">
                  <a:moveTo>
                    <a:pt x="253" y="49"/>
                  </a:moveTo>
                  <a:lnTo>
                    <a:pt x="205" y="97"/>
                  </a:lnTo>
                  <a:lnTo>
                    <a:pt x="208" y="93"/>
                  </a:lnTo>
                  <a:lnTo>
                    <a:pt x="172" y="141"/>
                  </a:lnTo>
                  <a:lnTo>
                    <a:pt x="176" y="135"/>
                  </a:lnTo>
                  <a:lnTo>
                    <a:pt x="157" y="176"/>
                  </a:lnTo>
                  <a:lnTo>
                    <a:pt x="159" y="168"/>
                  </a:lnTo>
                  <a:lnTo>
                    <a:pt x="156" y="183"/>
                  </a:lnTo>
                  <a:lnTo>
                    <a:pt x="155" y="164"/>
                  </a:lnTo>
                  <a:lnTo>
                    <a:pt x="159" y="174"/>
                  </a:lnTo>
                  <a:lnTo>
                    <a:pt x="163" y="186"/>
                  </a:lnTo>
                  <a:cubicBezTo>
                    <a:pt x="165" y="192"/>
                    <a:pt x="166" y="198"/>
                    <a:pt x="164" y="204"/>
                  </a:cubicBezTo>
                  <a:lnTo>
                    <a:pt x="161" y="219"/>
                  </a:lnTo>
                  <a:cubicBezTo>
                    <a:pt x="161" y="222"/>
                    <a:pt x="160" y="225"/>
                    <a:pt x="159" y="227"/>
                  </a:cubicBezTo>
                  <a:lnTo>
                    <a:pt x="140" y="268"/>
                  </a:lnTo>
                  <a:cubicBezTo>
                    <a:pt x="139" y="270"/>
                    <a:pt x="138" y="272"/>
                    <a:pt x="136" y="274"/>
                  </a:cubicBezTo>
                  <a:lnTo>
                    <a:pt x="100" y="322"/>
                  </a:lnTo>
                  <a:cubicBezTo>
                    <a:pt x="99" y="324"/>
                    <a:pt x="98" y="325"/>
                    <a:pt x="97" y="326"/>
                  </a:cubicBezTo>
                  <a:lnTo>
                    <a:pt x="49" y="374"/>
                  </a:lnTo>
                  <a:lnTo>
                    <a:pt x="0" y="325"/>
                  </a:lnTo>
                  <a:lnTo>
                    <a:pt x="48" y="277"/>
                  </a:lnTo>
                  <a:lnTo>
                    <a:pt x="45" y="281"/>
                  </a:lnTo>
                  <a:lnTo>
                    <a:pt x="81" y="233"/>
                  </a:lnTo>
                  <a:lnTo>
                    <a:pt x="77" y="239"/>
                  </a:lnTo>
                  <a:lnTo>
                    <a:pt x="96" y="198"/>
                  </a:lnTo>
                  <a:lnTo>
                    <a:pt x="93" y="206"/>
                  </a:lnTo>
                  <a:lnTo>
                    <a:pt x="96" y="191"/>
                  </a:lnTo>
                  <a:lnTo>
                    <a:pt x="98" y="209"/>
                  </a:lnTo>
                  <a:lnTo>
                    <a:pt x="94" y="199"/>
                  </a:lnTo>
                  <a:lnTo>
                    <a:pt x="90" y="189"/>
                  </a:lnTo>
                  <a:cubicBezTo>
                    <a:pt x="88" y="183"/>
                    <a:pt x="87" y="176"/>
                    <a:pt x="88" y="170"/>
                  </a:cubicBezTo>
                  <a:lnTo>
                    <a:pt x="91" y="155"/>
                  </a:lnTo>
                  <a:cubicBezTo>
                    <a:pt x="92" y="152"/>
                    <a:pt x="93" y="149"/>
                    <a:pt x="94" y="147"/>
                  </a:cubicBezTo>
                  <a:lnTo>
                    <a:pt x="113" y="106"/>
                  </a:lnTo>
                  <a:cubicBezTo>
                    <a:pt x="114" y="104"/>
                    <a:pt x="115" y="102"/>
                    <a:pt x="117" y="100"/>
                  </a:cubicBezTo>
                  <a:lnTo>
                    <a:pt x="153" y="52"/>
                  </a:lnTo>
                  <a:cubicBezTo>
                    <a:pt x="154" y="50"/>
                    <a:pt x="155" y="49"/>
                    <a:pt x="156" y="48"/>
                  </a:cubicBezTo>
                  <a:lnTo>
                    <a:pt x="204" y="0"/>
                  </a:lnTo>
                  <a:lnTo>
                    <a:pt x="253" y="49"/>
                  </a:lnTo>
                  <a:close/>
                </a:path>
              </a:pathLst>
            </a:custGeom>
            <a:solidFill>
              <a:srgbClr val="000000"/>
            </a:solidFill>
            <a:ln w="0">
              <a:solidFill>
                <a:srgbClr val="000000"/>
              </a:solidFill>
              <a:round/>
              <a:headEnd/>
              <a:tailEnd/>
            </a:ln>
          </p:spPr>
          <p:txBody>
            <a:bodyPr/>
            <a:lstStyle/>
            <a:p>
              <a:endParaRPr lang="ru-RU"/>
            </a:p>
          </p:txBody>
        </p:sp>
        <p:sp>
          <p:nvSpPr>
            <p:cNvPr id="28823" name="Freeform 268"/>
            <p:cNvSpPr>
              <a:spLocks/>
            </p:cNvSpPr>
            <p:nvPr/>
          </p:nvSpPr>
          <p:spPr bwMode="auto">
            <a:xfrm>
              <a:off x="411" y="1105"/>
              <a:ext cx="127" cy="170"/>
            </a:xfrm>
            <a:custGeom>
              <a:avLst/>
              <a:gdLst>
                <a:gd name="T0" fmla="*/ 0 w 282"/>
                <a:gd name="T1" fmla="*/ 0 h 376"/>
                <a:gd name="T2" fmla="*/ 0 w 282"/>
                <a:gd name="T3" fmla="*/ 0 h 376"/>
                <a:gd name="T4" fmla="*/ 0 w 282"/>
                <a:gd name="T5" fmla="*/ 0 h 376"/>
                <a:gd name="T6" fmla="*/ 0 w 282"/>
                <a:gd name="T7" fmla="*/ 0 h 376"/>
                <a:gd name="T8" fmla="*/ 0 w 282"/>
                <a:gd name="T9" fmla="*/ 0 h 376"/>
                <a:gd name="T10" fmla="*/ 0 w 282"/>
                <a:gd name="T11" fmla="*/ 0 h 376"/>
                <a:gd name="T12" fmla="*/ 0 w 282"/>
                <a:gd name="T13" fmla="*/ 0 h 376"/>
                <a:gd name="T14" fmla="*/ 0 w 282"/>
                <a:gd name="T15" fmla="*/ 0 h 376"/>
                <a:gd name="T16" fmla="*/ 0 w 282"/>
                <a:gd name="T17" fmla="*/ 0 h 376"/>
                <a:gd name="T18" fmla="*/ 0 w 282"/>
                <a:gd name="T19" fmla="*/ 0 h 376"/>
                <a:gd name="T20" fmla="*/ 0 w 282"/>
                <a:gd name="T21" fmla="*/ 0 h 376"/>
                <a:gd name="T22" fmla="*/ 0 w 282"/>
                <a:gd name="T23" fmla="*/ 0 h 376"/>
                <a:gd name="T24" fmla="*/ 0 w 282"/>
                <a:gd name="T25" fmla="*/ 0 h 376"/>
                <a:gd name="T26" fmla="*/ 0 w 282"/>
                <a:gd name="T27" fmla="*/ 0 h 376"/>
                <a:gd name="T28" fmla="*/ 0 w 282"/>
                <a:gd name="T29" fmla="*/ 0 h 376"/>
                <a:gd name="T30" fmla="*/ 0 w 282"/>
                <a:gd name="T31" fmla="*/ 0 h 376"/>
                <a:gd name="T32" fmla="*/ 0 w 282"/>
                <a:gd name="T33" fmla="*/ 0 h 376"/>
                <a:gd name="T34" fmla="*/ 0 w 282"/>
                <a:gd name="T35" fmla="*/ 0 h 376"/>
                <a:gd name="T36" fmla="*/ 0 w 282"/>
                <a:gd name="T37" fmla="*/ 0 h 376"/>
                <a:gd name="T38" fmla="*/ 0 w 282"/>
                <a:gd name="T39" fmla="*/ 0 h 376"/>
                <a:gd name="T40" fmla="*/ 0 w 282"/>
                <a:gd name="T41" fmla="*/ 0 h 376"/>
                <a:gd name="T42" fmla="*/ 0 w 282"/>
                <a:gd name="T43" fmla="*/ 0 h 376"/>
                <a:gd name="T44" fmla="*/ 0 w 282"/>
                <a:gd name="T45" fmla="*/ 0 h 376"/>
                <a:gd name="T46" fmla="*/ 0 w 282"/>
                <a:gd name="T47" fmla="*/ 0 h 376"/>
                <a:gd name="T48" fmla="*/ 0 w 282"/>
                <a:gd name="T49" fmla="*/ 0 h 376"/>
                <a:gd name="T50" fmla="*/ 0 w 282"/>
                <a:gd name="T51" fmla="*/ 0 h 376"/>
                <a:gd name="T52" fmla="*/ 0 w 282"/>
                <a:gd name="T53" fmla="*/ 0 h 376"/>
                <a:gd name="T54" fmla="*/ 0 w 282"/>
                <a:gd name="T55" fmla="*/ 0 h 376"/>
                <a:gd name="T56" fmla="*/ 0 w 282"/>
                <a:gd name="T57" fmla="*/ 0 h 376"/>
                <a:gd name="T58" fmla="*/ 0 w 282"/>
                <a:gd name="T59" fmla="*/ 0 h 376"/>
                <a:gd name="T60" fmla="*/ 0 w 282"/>
                <a:gd name="T61" fmla="*/ 0 h 376"/>
                <a:gd name="T62" fmla="*/ 0 w 282"/>
                <a:gd name="T63" fmla="*/ 0 h 376"/>
                <a:gd name="T64" fmla="*/ 0 w 282"/>
                <a:gd name="T65" fmla="*/ 0 h 376"/>
                <a:gd name="T66" fmla="*/ 0 w 282"/>
                <a:gd name="T67" fmla="*/ 0 h 376"/>
                <a:gd name="T68" fmla="*/ 0 w 282"/>
                <a:gd name="T69" fmla="*/ 0 h 376"/>
                <a:gd name="T70" fmla="*/ 0 w 282"/>
                <a:gd name="T71" fmla="*/ 0 h 376"/>
                <a:gd name="T72" fmla="*/ 0 w 282"/>
                <a:gd name="T73" fmla="*/ 0 h 37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2"/>
                <a:gd name="T112" fmla="*/ 0 h 376"/>
                <a:gd name="T113" fmla="*/ 282 w 282"/>
                <a:gd name="T114" fmla="*/ 376 h 37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2" h="376">
                  <a:moveTo>
                    <a:pt x="229" y="92"/>
                  </a:moveTo>
                  <a:lnTo>
                    <a:pt x="219" y="77"/>
                  </a:lnTo>
                  <a:lnTo>
                    <a:pt x="230" y="87"/>
                  </a:lnTo>
                  <a:lnTo>
                    <a:pt x="205" y="73"/>
                  </a:lnTo>
                  <a:lnTo>
                    <a:pt x="213" y="77"/>
                  </a:lnTo>
                  <a:lnTo>
                    <a:pt x="177" y="68"/>
                  </a:lnTo>
                  <a:lnTo>
                    <a:pt x="181" y="68"/>
                  </a:lnTo>
                  <a:lnTo>
                    <a:pt x="140" y="64"/>
                  </a:lnTo>
                  <a:lnTo>
                    <a:pt x="155" y="62"/>
                  </a:lnTo>
                  <a:lnTo>
                    <a:pt x="134" y="70"/>
                  </a:lnTo>
                  <a:lnTo>
                    <a:pt x="146" y="63"/>
                  </a:lnTo>
                  <a:lnTo>
                    <a:pt x="126" y="84"/>
                  </a:lnTo>
                  <a:lnTo>
                    <a:pt x="130" y="77"/>
                  </a:lnTo>
                  <a:lnTo>
                    <a:pt x="111" y="111"/>
                  </a:lnTo>
                  <a:lnTo>
                    <a:pt x="96" y="150"/>
                  </a:lnTo>
                  <a:lnTo>
                    <a:pt x="83" y="199"/>
                  </a:lnTo>
                  <a:lnTo>
                    <a:pt x="73" y="254"/>
                  </a:lnTo>
                  <a:lnTo>
                    <a:pt x="63" y="376"/>
                  </a:lnTo>
                  <a:lnTo>
                    <a:pt x="0" y="371"/>
                  </a:lnTo>
                  <a:lnTo>
                    <a:pt x="10" y="243"/>
                  </a:lnTo>
                  <a:lnTo>
                    <a:pt x="22" y="182"/>
                  </a:lnTo>
                  <a:lnTo>
                    <a:pt x="37" y="127"/>
                  </a:lnTo>
                  <a:lnTo>
                    <a:pt x="56" y="80"/>
                  </a:lnTo>
                  <a:lnTo>
                    <a:pt x="75" y="46"/>
                  </a:lnTo>
                  <a:cubicBezTo>
                    <a:pt x="76" y="44"/>
                    <a:pt x="77" y="41"/>
                    <a:pt x="79" y="39"/>
                  </a:cubicBezTo>
                  <a:lnTo>
                    <a:pt x="99" y="18"/>
                  </a:lnTo>
                  <a:cubicBezTo>
                    <a:pt x="103" y="15"/>
                    <a:pt x="107" y="12"/>
                    <a:pt x="111" y="11"/>
                  </a:cubicBezTo>
                  <a:lnTo>
                    <a:pt x="132" y="3"/>
                  </a:lnTo>
                  <a:cubicBezTo>
                    <a:pt x="137" y="1"/>
                    <a:pt x="142" y="0"/>
                    <a:pt x="147" y="1"/>
                  </a:cubicBezTo>
                  <a:lnTo>
                    <a:pt x="188" y="5"/>
                  </a:lnTo>
                  <a:cubicBezTo>
                    <a:pt x="189" y="5"/>
                    <a:pt x="191" y="5"/>
                    <a:pt x="192" y="5"/>
                  </a:cubicBezTo>
                  <a:lnTo>
                    <a:pt x="228" y="14"/>
                  </a:lnTo>
                  <a:cubicBezTo>
                    <a:pt x="231" y="15"/>
                    <a:pt x="234" y="16"/>
                    <a:pt x="236" y="18"/>
                  </a:cubicBezTo>
                  <a:lnTo>
                    <a:pt x="261" y="32"/>
                  </a:lnTo>
                  <a:cubicBezTo>
                    <a:pt x="266" y="34"/>
                    <a:pt x="269" y="38"/>
                    <a:pt x="272" y="42"/>
                  </a:cubicBezTo>
                  <a:lnTo>
                    <a:pt x="282" y="57"/>
                  </a:lnTo>
                  <a:lnTo>
                    <a:pt x="229" y="92"/>
                  </a:lnTo>
                  <a:close/>
                </a:path>
              </a:pathLst>
            </a:custGeom>
            <a:solidFill>
              <a:srgbClr val="000000"/>
            </a:solidFill>
            <a:ln w="0">
              <a:solidFill>
                <a:srgbClr val="000000"/>
              </a:solidFill>
              <a:round/>
              <a:headEnd/>
              <a:tailEnd/>
            </a:ln>
          </p:spPr>
          <p:txBody>
            <a:bodyPr/>
            <a:lstStyle/>
            <a:p>
              <a:endParaRPr lang="ru-RU"/>
            </a:p>
          </p:txBody>
        </p:sp>
        <p:sp>
          <p:nvSpPr>
            <p:cNvPr id="28824" name="Freeform 269"/>
            <p:cNvSpPr>
              <a:spLocks/>
            </p:cNvSpPr>
            <p:nvPr/>
          </p:nvSpPr>
          <p:spPr bwMode="auto">
            <a:xfrm>
              <a:off x="387" y="1002"/>
              <a:ext cx="67" cy="199"/>
            </a:xfrm>
            <a:custGeom>
              <a:avLst/>
              <a:gdLst>
                <a:gd name="T0" fmla="*/ 0 w 150"/>
                <a:gd name="T1" fmla="*/ 0 h 439"/>
                <a:gd name="T2" fmla="*/ 0 w 150"/>
                <a:gd name="T3" fmla="*/ 0 h 439"/>
                <a:gd name="T4" fmla="*/ 0 w 150"/>
                <a:gd name="T5" fmla="*/ 0 h 439"/>
                <a:gd name="T6" fmla="*/ 0 w 150"/>
                <a:gd name="T7" fmla="*/ 0 h 439"/>
                <a:gd name="T8" fmla="*/ 0 w 150"/>
                <a:gd name="T9" fmla="*/ 0 h 439"/>
                <a:gd name="T10" fmla="*/ 0 w 150"/>
                <a:gd name="T11" fmla="*/ 0 h 439"/>
                <a:gd name="T12" fmla="*/ 0 w 150"/>
                <a:gd name="T13" fmla="*/ 0 h 439"/>
                <a:gd name="T14" fmla="*/ 0 w 150"/>
                <a:gd name="T15" fmla="*/ 0 h 439"/>
                <a:gd name="T16" fmla="*/ 0 w 150"/>
                <a:gd name="T17" fmla="*/ 0 h 439"/>
                <a:gd name="T18" fmla="*/ 0 w 150"/>
                <a:gd name="T19" fmla="*/ 0 h 439"/>
                <a:gd name="T20" fmla="*/ 0 w 150"/>
                <a:gd name="T21" fmla="*/ 0 h 439"/>
                <a:gd name="T22" fmla="*/ 0 w 150"/>
                <a:gd name="T23" fmla="*/ 0 h 439"/>
                <a:gd name="T24" fmla="*/ 0 w 150"/>
                <a:gd name="T25" fmla="*/ 0 h 439"/>
                <a:gd name="T26" fmla="*/ 0 w 150"/>
                <a:gd name="T27" fmla="*/ 0 h 439"/>
                <a:gd name="T28" fmla="*/ 0 w 150"/>
                <a:gd name="T29" fmla="*/ 0 h 439"/>
                <a:gd name="T30" fmla="*/ 0 w 150"/>
                <a:gd name="T31" fmla="*/ 0 h 439"/>
                <a:gd name="T32" fmla="*/ 0 w 150"/>
                <a:gd name="T33" fmla="*/ 0 h 439"/>
                <a:gd name="T34" fmla="*/ 0 w 150"/>
                <a:gd name="T35" fmla="*/ 0 h 439"/>
                <a:gd name="T36" fmla="*/ 0 w 150"/>
                <a:gd name="T37" fmla="*/ 0 h 439"/>
                <a:gd name="T38" fmla="*/ 0 w 150"/>
                <a:gd name="T39" fmla="*/ 0 h 439"/>
                <a:gd name="T40" fmla="*/ 0 w 150"/>
                <a:gd name="T41" fmla="*/ 0 h 439"/>
                <a:gd name="T42" fmla="*/ 0 w 150"/>
                <a:gd name="T43" fmla="*/ 0 h 439"/>
                <a:gd name="T44" fmla="*/ 0 w 150"/>
                <a:gd name="T45" fmla="*/ 0 h 439"/>
                <a:gd name="T46" fmla="*/ 0 w 150"/>
                <a:gd name="T47" fmla="*/ 0 h 439"/>
                <a:gd name="T48" fmla="*/ 0 w 150"/>
                <a:gd name="T49" fmla="*/ 0 h 439"/>
                <a:gd name="T50" fmla="*/ 0 w 150"/>
                <a:gd name="T51" fmla="*/ 0 h 439"/>
                <a:gd name="T52" fmla="*/ 0 w 150"/>
                <a:gd name="T53" fmla="*/ 0 h 439"/>
                <a:gd name="T54" fmla="*/ 0 w 150"/>
                <a:gd name="T55" fmla="*/ 0 h 439"/>
                <a:gd name="T56" fmla="*/ 0 w 150"/>
                <a:gd name="T57" fmla="*/ 0 h 439"/>
                <a:gd name="T58" fmla="*/ 0 w 150"/>
                <a:gd name="T59" fmla="*/ 0 h 439"/>
                <a:gd name="T60" fmla="*/ 0 w 150"/>
                <a:gd name="T61" fmla="*/ 0 h 439"/>
                <a:gd name="T62" fmla="*/ 0 w 150"/>
                <a:gd name="T63" fmla="*/ 0 h 439"/>
                <a:gd name="T64" fmla="*/ 0 w 150"/>
                <a:gd name="T65" fmla="*/ 0 h 439"/>
                <a:gd name="T66" fmla="*/ 0 w 150"/>
                <a:gd name="T67" fmla="*/ 0 h 439"/>
                <a:gd name="T68" fmla="*/ 0 w 150"/>
                <a:gd name="T69" fmla="*/ 0 h 439"/>
                <a:gd name="T70" fmla="*/ 0 w 150"/>
                <a:gd name="T71" fmla="*/ 0 h 439"/>
                <a:gd name="T72" fmla="*/ 0 w 150"/>
                <a:gd name="T73" fmla="*/ 0 h 4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439"/>
                <a:gd name="T113" fmla="*/ 150 w 150"/>
                <a:gd name="T114" fmla="*/ 439 h 43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439">
                  <a:moveTo>
                    <a:pt x="106" y="11"/>
                  </a:moveTo>
                  <a:lnTo>
                    <a:pt x="83" y="154"/>
                  </a:lnTo>
                  <a:lnTo>
                    <a:pt x="76" y="218"/>
                  </a:lnTo>
                  <a:lnTo>
                    <a:pt x="71" y="277"/>
                  </a:lnTo>
                  <a:lnTo>
                    <a:pt x="69" y="327"/>
                  </a:lnTo>
                  <a:lnTo>
                    <a:pt x="70" y="365"/>
                  </a:lnTo>
                  <a:lnTo>
                    <a:pt x="70" y="359"/>
                  </a:lnTo>
                  <a:lnTo>
                    <a:pt x="75" y="385"/>
                  </a:lnTo>
                  <a:lnTo>
                    <a:pt x="69" y="372"/>
                  </a:lnTo>
                  <a:lnTo>
                    <a:pt x="76" y="382"/>
                  </a:lnTo>
                  <a:lnTo>
                    <a:pt x="39" y="368"/>
                  </a:lnTo>
                  <a:lnTo>
                    <a:pt x="59" y="363"/>
                  </a:lnTo>
                  <a:lnTo>
                    <a:pt x="44" y="371"/>
                  </a:lnTo>
                  <a:lnTo>
                    <a:pt x="65" y="352"/>
                  </a:lnTo>
                  <a:lnTo>
                    <a:pt x="58" y="360"/>
                  </a:lnTo>
                  <a:lnTo>
                    <a:pt x="75" y="330"/>
                  </a:lnTo>
                  <a:lnTo>
                    <a:pt x="72" y="337"/>
                  </a:lnTo>
                  <a:lnTo>
                    <a:pt x="83" y="302"/>
                  </a:lnTo>
                  <a:lnTo>
                    <a:pt x="150" y="323"/>
                  </a:lnTo>
                  <a:lnTo>
                    <a:pt x="139" y="358"/>
                  </a:lnTo>
                  <a:cubicBezTo>
                    <a:pt x="138" y="360"/>
                    <a:pt x="137" y="362"/>
                    <a:pt x="136" y="365"/>
                  </a:cubicBezTo>
                  <a:lnTo>
                    <a:pt x="119" y="395"/>
                  </a:lnTo>
                  <a:cubicBezTo>
                    <a:pt x="117" y="398"/>
                    <a:pt x="114" y="401"/>
                    <a:pt x="112" y="403"/>
                  </a:cubicBezTo>
                  <a:lnTo>
                    <a:pt x="91" y="422"/>
                  </a:lnTo>
                  <a:cubicBezTo>
                    <a:pt x="87" y="426"/>
                    <a:pt x="81" y="429"/>
                    <a:pt x="76" y="430"/>
                  </a:cubicBezTo>
                  <a:lnTo>
                    <a:pt x="56" y="435"/>
                  </a:lnTo>
                  <a:cubicBezTo>
                    <a:pt x="42" y="439"/>
                    <a:pt x="27" y="433"/>
                    <a:pt x="19" y="421"/>
                  </a:cubicBezTo>
                  <a:lnTo>
                    <a:pt x="12" y="411"/>
                  </a:lnTo>
                  <a:cubicBezTo>
                    <a:pt x="9" y="407"/>
                    <a:pt x="7" y="403"/>
                    <a:pt x="6" y="398"/>
                  </a:cubicBezTo>
                  <a:lnTo>
                    <a:pt x="1" y="372"/>
                  </a:lnTo>
                  <a:cubicBezTo>
                    <a:pt x="1" y="370"/>
                    <a:pt x="1" y="368"/>
                    <a:pt x="1" y="366"/>
                  </a:cubicBezTo>
                  <a:lnTo>
                    <a:pt x="0" y="324"/>
                  </a:lnTo>
                  <a:lnTo>
                    <a:pt x="2" y="272"/>
                  </a:lnTo>
                  <a:lnTo>
                    <a:pt x="7" y="211"/>
                  </a:lnTo>
                  <a:lnTo>
                    <a:pt x="14" y="143"/>
                  </a:lnTo>
                  <a:lnTo>
                    <a:pt x="37" y="0"/>
                  </a:lnTo>
                  <a:lnTo>
                    <a:pt x="106" y="11"/>
                  </a:lnTo>
                  <a:close/>
                </a:path>
              </a:pathLst>
            </a:custGeom>
            <a:solidFill>
              <a:srgbClr val="000000"/>
            </a:solidFill>
            <a:ln w="0">
              <a:solidFill>
                <a:srgbClr val="000000"/>
              </a:solidFill>
              <a:round/>
              <a:headEnd/>
              <a:tailEnd/>
            </a:ln>
          </p:spPr>
          <p:txBody>
            <a:bodyPr/>
            <a:lstStyle/>
            <a:p>
              <a:endParaRPr lang="ru-RU"/>
            </a:p>
          </p:txBody>
        </p:sp>
        <p:sp>
          <p:nvSpPr>
            <p:cNvPr id="28825" name="Freeform 270"/>
            <p:cNvSpPr>
              <a:spLocks/>
            </p:cNvSpPr>
            <p:nvPr/>
          </p:nvSpPr>
          <p:spPr bwMode="auto">
            <a:xfrm>
              <a:off x="1651" y="821"/>
              <a:ext cx="173" cy="120"/>
            </a:xfrm>
            <a:custGeom>
              <a:avLst/>
              <a:gdLst>
                <a:gd name="T0" fmla="*/ 0 w 383"/>
                <a:gd name="T1" fmla="*/ 0 h 266"/>
                <a:gd name="T2" fmla="*/ 0 w 383"/>
                <a:gd name="T3" fmla="*/ 0 h 266"/>
                <a:gd name="T4" fmla="*/ 0 w 383"/>
                <a:gd name="T5" fmla="*/ 0 h 266"/>
                <a:gd name="T6" fmla="*/ 0 w 383"/>
                <a:gd name="T7" fmla="*/ 0 h 266"/>
                <a:gd name="T8" fmla="*/ 0 w 383"/>
                <a:gd name="T9" fmla="*/ 0 h 266"/>
                <a:gd name="T10" fmla="*/ 0 w 383"/>
                <a:gd name="T11" fmla="*/ 0 h 266"/>
                <a:gd name="T12" fmla="*/ 0 w 383"/>
                <a:gd name="T13" fmla="*/ 0 h 266"/>
                <a:gd name="T14" fmla="*/ 0 w 383"/>
                <a:gd name="T15" fmla="*/ 0 h 266"/>
                <a:gd name="T16" fmla="*/ 0 w 383"/>
                <a:gd name="T17" fmla="*/ 0 h 266"/>
                <a:gd name="T18" fmla="*/ 0 w 383"/>
                <a:gd name="T19" fmla="*/ 0 h 266"/>
                <a:gd name="T20" fmla="*/ 0 w 383"/>
                <a:gd name="T21" fmla="*/ 0 h 266"/>
                <a:gd name="T22" fmla="*/ 0 w 383"/>
                <a:gd name="T23" fmla="*/ 0 h 266"/>
                <a:gd name="T24" fmla="*/ 0 w 383"/>
                <a:gd name="T25" fmla="*/ 0 h 266"/>
                <a:gd name="T26" fmla="*/ 0 w 383"/>
                <a:gd name="T27" fmla="*/ 0 h 266"/>
                <a:gd name="T28" fmla="*/ 0 w 383"/>
                <a:gd name="T29" fmla="*/ 0 h 266"/>
                <a:gd name="T30" fmla="*/ 0 w 383"/>
                <a:gd name="T31" fmla="*/ 0 h 266"/>
                <a:gd name="T32" fmla="*/ 0 w 383"/>
                <a:gd name="T33" fmla="*/ 0 h 266"/>
                <a:gd name="T34" fmla="*/ 0 w 383"/>
                <a:gd name="T35" fmla="*/ 0 h 266"/>
                <a:gd name="T36" fmla="*/ 0 w 383"/>
                <a:gd name="T37" fmla="*/ 0 h 266"/>
                <a:gd name="T38" fmla="*/ 0 w 383"/>
                <a:gd name="T39" fmla="*/ 0 h 266"/>
                <a:gd name="T40" fmla="*/ 0 w 383"/>
                <a:gd name="T41" fmla="*/ 0 h 266"/>
                <a:gd name="T42" fmla="*/ 0 w 383"/>
                <a:gd name="T43" fmla="*/ 0 h 266"/>
                <a:gd name="T44" fmla="*/ 0 w 383"/>
                <a:gd name="T45" fmla="*/ 0 h 266"/>
                <a:gd name="T46" fmla="*/ 0 w 383"/>
                <a:gd name="T47" fmla="*/ 0 h 266"/>
                <a:gd name="T48" fmla="*/ 0 w 383"/>
                <a:gd name="T49" fmla="*/ 0 h 266"/>
                <a:gd name="T50" fmla="*/ 0 w 383"/>
                <a:gd name="T51" fmla="*/ 0 h 266"/>
                <a:gd name="T52" fmla="*/ 0 w 383"/>
                <a:gd name="T53" fmla="*/ 0 h 266"/>
                <a:gd name="T54" fmla="*/ 0 w 383"/>
                <a:gd name="T55" fmla="*/ 0 h 266"/>
                <a:gd name="T56" fmla="*/ 0 w 383"/>
                <a:gd name="T57" fmla="*/ 0 h 266"/>
                <a:gd name="T58" fmla="*/ 0 w 383"/>
                <a:gd name="T59" fmla="*/ 0 h 266"/>
                <a:gd name="T60" fmla="*/ 0 w 383"/>
                <a:gd name="T61" fmla="*/ 0 h 266"/>
                <a:gd name="T62" fmla="*/ 0 w 383"/>
                <a:gd name="T63" fmla="*/ 0 h 266"/>
                <a:gd name="T64" fmla="*/ 0 w 383"/>
                <a:gd name="T65" fmla="*/ 0 h 266"/>
                <a:gd name="T66" fmla="*/ 0 w 383"/>
                <a:gd name="T67" fmla="*/ 0 h 266"/>
                <a:gd name="T68" fmla="*/ 0 w 383"/>
                <a:gd name="T69" fmla="*/ 0 h 266"/>
                <a:gd name="T70" fmla="*/ 0 w 383"/>
                <a:gd name="T71" fmla="*/ 0 h 266"/>
                <a:gd name="T72" fmla="*/ 0 w 383"/>
                <a:gd name="T73" fmla="*/ 0 h 266"/>
                <a:gd name="T74" fmla="*/ 0 w 383"/>
                <a:gd name="T75" fmla="*/ 0 h 266"/>
                <a:gd name="T76" fmla="*/ 0 w 383"/>
                <a:gd name="T77" fmla="*/ 0 h 266"/>
                <a:gd name="T78" fmla="*/ 0 w 383"/>
                <a:gd name="T79" fmla="*/ 0 h 266"/>
                <a:gd name="T80" fmla="*/ 0 w 383"/>
                <a:gd name="T81" fmla="*/ 0 h 266"/>
                <a:gd name="T82" fmla="*/ 0 w 383"/>
                <a:gd name="T83" fmla="*/ 0 h 266"/>
                <a:gd name="T84" fmla="*/ 0 w 383"/>
                <a:gd name="T85" fmla="*/ 0 h 266"/>
                <a:gd name="T86" fmla="*/ 0 w 383"/>
                <a:gd name="T87" fmla="*/ 0 h 266"/>
                <a:gd name="T88" fmla="*/ 0 w 383"/>
                <a:gd name="T89" fmla="*/ 0 h 266"/>
                <a:gd name="T90" fmla="*/ 0 w 383"/>
                <a:gd name="T91" fmla="*/ 0 h 266"/>
                <a:gd name="T92" fmla="*/ 0 w 383"/>
                <a:gd name="T93" fmla="*/ 0 h 2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83"/>
                <a:gd name="T142" fmla="*/ 0 h 266"/>
                <a:gd name="T143" fmla="*/ 383 w 383"/>
                <a:gd name="T144" fmla="*/ 266 h 2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83" h="266">
                  <a:moveTo>
                    <a:pt x="383" y="63"/>
                  </a:moveTo>
                  <a:lnTo>
                    <a:pt x="314" y="72"/>
                  </a:lnTo>
                  <a:lnTo>
                    <a:pt x="321" y="70"/>
                  </a:lnTo>
                  <a:lnTo>
                    <a:pt x="261" y="93"/>
                  </a:lnTo>
                  <a:lnTo>
                    <a:pt x="266" y="91"/>
                  </a:lnTo>
                  <a:lnTo>
                    <a:pt x="242" y="106"/>
                  </a:lnTo>
                  <a:lnTo>
                    <a:pt x="248" y="101"/>
                  </a:lnTo>
                  <a:lnTo>
                    <a:pt x="230" y="119"/>
                  </a:lnTo>
                  <a:lnTo>
                    <a:pt x="234" y="114"/>
                  </a:lnTo>
                  <a:lnTo>
                    <a:pt x="222" y="132"/>
                  </a:lnTo>
                  <a:lnTo>
                    <a:pt x="227" y="121"/>
                  </a:lnTo>
                  <a:lnTo>
                    <a:pt x="223" y="140"/>
                  </a:lnTo>
                  <a:lnTo>
                    <a:pt x="219" y="159"/>
                  </a:lnTo>
                  <a:cubicBezTo>
                    <a:pt x="218" y="163"/>
                    <a:pt x="216" y="167"/>
                    <a:pt x="214" y="170"/>
                  </a:cubicBezTo>
                  <a:lnTo>
                    <a:pt x="202" y="188"/>
                  </a:lnTo>
                  <a:cubicBezTo>
                    <a:pt x="201" y="190"/>
                    <a:pt x="199" y="192"/>
                    <a:pt x="197" y="194"/>
                  </a:cubicBezTo>
                  <a:lnTo>
                    <a:pt x="179" y="211"/>
                  </a:lnTo>
                  <a:cubicBezTo>
                    <a:pt x="178" y="212"/>
                    <a:pt x="176" y="213"/>
                    <a:pt x="174" y="215"/>
                  </a:cubicBezTo>
                  <a:lnTo>
                    <a:pt x="150" y="230"/>
                  </a:lnTo>
                  <a:cubicBezTo>
                    <a:pt x="149" y="231"/>
                    <a:pt x="147" y="232"/>
                    <a:pt x="145" y="232"/>
                  </a:cubicBezTo>
                  <a:lnTo>
                    <a:pt x="85" y="255"/>
                  </a:lnTo>
                  <a:cubicBezTo>
                    <a:pt x="83" y="256"/>
                    <a:pt x="80" y="257"/>
                    <a:pt x="78" y="257"/>
                  </a:cubicBezTo>
                  <a:lnTo>
                    <a:pt x="9" y="266"/>
                  </a:lnTo>
                  <a:lnTo>
                    <a:pt x="0" y="203"/>
                  </a:lnTo>
                  <a:lnTo>
                    <a:pt x="69" y="194"/>
                  </a:lnTo>
                  <a:lnTo>
                    <a:pt x="62" y="196"/>
                  </a:lnTo>
                  <a:lnTo>
                    <a:pt x="122" y="173"/>
                  </a:lnTo>
                  <a:lnTo>
                    <a:pt x="117" y="175"/>
                  </a:lnTo>
                  <a:lnTo>
                    <a:pt x="141" y="160"/>
                  </a:lnTo>
                  <a:lnTo>
                    <a:pt x="135" y="164"/>
                  </a:lnTo>
                  <a:lnTo>
                    <a:pt x="153" y="147"/>
                  </a:lnTo>
                  <a:lnTo>
                    <a:pt x="149" y="153"/>
                  </a:lnTo>
                  <a:lnTo>
                    <a:pt x="161" y="135"/>
                  </a:lnTo>
                  <a:lnTo>
                    <a:pt x="156" y="146"/>
                  </a:lnTo>
                  <a:lnTo>
                    <a:pt x="160" y="127"/>
                  </a:lnTo>
                  <a:lnTo>
                    <a:pt x="164" y="108"/>
                  </a:lnTo>
                  <a:cubicBezTo>
                    <a:pt x="165" y="104"/>
                    <a:pt x="167" y="100"/>
                    <a:pt x="169" y="97"/>
                  </a:cubicBezTo>
                  <a:lnTo>
                    <a:pt x="181" y="79"/>
                  </a:lnTo>
                  <a:cubicBezTo>
                    <a:pt x="182" y="77"/>
                    <a:pt x="183" y="75"/>
                    <a:pt x="185" y="74"/>
                  </a:cubicBezTo>
                  <a:lnTo>
                    <a:pt x="203" y="56"/>
                  </a:lnTo>
                  <a:cubicBezTo>
                    <a:pt x="205" y="54"/>
                    <a:pt x="206" y="53"/>
                    <a:pt x="209" y="51"/>
                  </a:cubicBezTo>
                  <a:lnTo>
                    <a:pt x="233" y="36"/>
                  </a:lnTo>
                  <a:cubicBezTo>
                    <a:pt x="234" y="35"/>
                    <a:pt x="236" y="34"/>
                    <a:pt x="238" y="34"/>
                  </a:cubicBezTo>
                  <a:lnTo>
                    <a:pt x="298" y="11"/>
                  </a:lnTo>
                  <a:cubicBezTo>
                    <a:pt x="300" y="10"/>
                    <a:pt x="303" y="9"/>
                    <a:pt x="305" y="9"/>
                  </a:cubicBezTo>
                  <a:lnTo>
                    <a:pt x="374" y="0"/>
                  </a:lnTo>
                  <a:lnTo>
                    <a:pt x="383" y="63"/>
                  </a:lnTo>
                  <a:close/>
                </a:path>
              </a:pathLst>
            </a:custGeom>
            <a:solidFill>
              <a:srgbClr val="000000"/>
            </a:solidFill>
            <a:ln w="0">
              <a:solidFill>
                <a:srgbClr val="000000"/>
              </a:solidFill>
              <a:round/>
              <a:headEnd/>
              <a:tailEnd/>
            </a:ln>
          </p:spPr>
          <p:txBody>
            <a:bodyPr/>
            <a:lstStyle/>
            <a:p>
              <a:endParaRPr lang="ru-RU"/>
            </a:p>
          </p:txBody>
        </p:sp>
        <p:sp>
          <p:nvSpPr>
            <p:cNvPr id="28826" name="Freeform 271"/>
            <p:cNvSpPr>
              <a:spLocks/>
            </p:cNvSpPr>
            <p:nvPr/>
          </p:nvSpPr>
          <p:spPr bwMode="auto">
            <a:xfrm>
              <a:off x="1533" y="1036"/>
              <a:ext cx="67" cy="199"/>
            </a:xfrm>
            <a:custGeom>
              <a:avLst/>
              <a:gdLst>
                <a:gd name="T0" fmla="*/ 0 w 150"/>
                <a:gd name="T1" fmla="*/ 0 h 439"/>
                <a:gd name="T2" fmla="*/ 0 w 150"/>
                <a:gd name="T3" fmla="*/ 0 h 439"/>
                <a:gd name="T4" fmla="*/ 0 w 150"/>
                <a:gd name="T5" fmla="*/ 0 h 439"/>
                <a:gd name="T6" fmla="*/ 0 w 150"/>
                <a:gd name="T7" fmla="*/ 0 h 439"/>
                <a:gd name="T8" fmla="*/ 0 w 150"/>
                <a:gd name="T9" fmla="*/ 0 h 439"/>
                <a:gd name="T10" fmla="*/ 0 w 150"/>
                <a:gd name="T11" fmla="*/ 0 h 439"/>
                <a:gd name="T12" fmla="*/ 0 w 150"/>
                <a:gd name="T13" fmla="*/ 0 h 439"/>
                <a:gd name="T14" fmla="*/ 0 w 150"/>
                <a:gd name="T15" fmla="*/ 0 h 439"/>
                <a:gd name="T16" fmla="*/ 0 w 150"/>
                <a:gd name="T17" fmla="*/ 0 h 439"/>
                <a:gd name="T18" fmla="*/ 0 w 150"/>
                <a:gd name="T19" fmla="*/ 0 h 439"/>
                <a:gd name="T20" fmla="*/ 0 w 150"/>
                <a:gd name="T21" fmla="*/ 0 h 439"/>
                <a:gd name="T22" fmla="*/ 0 w 150"/>
                <a:gd name="T23" fmla="*/ 0 h 439"/>
                <a:gd name="T24" fmla="*/ 0 w 150"/>
                <a:gd name="T25" fmla="*/ 0 h 439"/>
                <a:gd name="T26" fmla="*/ 0 w 150"/>
                <a:gd name="T27" fmla="*/ 0 h 439"/>
                <a:gd name="T28" fmla="*/ 0 w 150"/>
                <a:gd name="T29" fmla="*/ 0 h 439"/>
                <a:gd name="T30" fmla="*/ 0 w 150"/>
                <a:gd name="T31" fmla="*/ 0 h 439"/>
                <a:gd name="T32" fmla="*/ 0 w 150"/>
                <a:gd name="T33" fmla="*/ 0 h 439"/>
                <a:gd name="T34" fmla="*/ 0 w 150"/>
                <a:gd name="T35" fmla="*/ 0 h 439"/>
                <a:gd name="T36" fmla="*/ 0 w 150"/>
                <a:gd name="T37" fmla="*/ 0 h 439"/>
                <a:gd name="T38" fmla="*/ 0 w 150"/>
                <a:gd name="T39" fmla="*/ 0 h 439"/>
                <a:gd name="T40" fmla="*/ 0 w 150"/>
                <a:gd name="T41" fmla="*/ 0 h 439"/>
                <a:gd name="T42" fmla="*/ 0 w 150"/>
                <a:gd name="T43" fmla="*/ 0 h 439"/>
                <a:gd name="T44" fmla="*/ 0 w 150"/>
                <a:gd name="T45" fmla="*/ 0 h 439"/>
                <a:gd name="T46" fmla="*/ 0 w 150"/>
                <a:gd name="T47" fmla="*/ 0 h 439"/>
                <a:gd name="T48" fmla="*/ 0 w 150"/>
                <a:gd name="T49" fmla="*/ 0 h 439"/>
                <a:gd name="T50" fmla="*/ 0 w 150"/>
                <a:gd name="T51" fmla="*/ 0 h 439"/>
                <a:gd name="T52" fmla="*/ 0 w 150"/>
                <a:gd name="T53" fmla="*/ 0 h 439"/>
                <a:gd name="T54" fmla="*/ 0 w 150"/>
                <a:gd name="T55" fmla="*/ 0 h 439"/>
                <a:gd name="T56" fmla="*/ 0 w 150"/>
                <a:gd name="T57" fmla="*/ 0 h 439"/>
                <a:gd name="T58" fmla="*/ 0 w 150"/>
                <a:gd name="T59" fmla="*/ 0 h 439"/>
                <a:gd name="T60" fmla="*/ 0 w 150"/>
                <a:gd name="T61" fmla="*/ 0 h 439"/>
                <a:gd name="T62" fmla="*/ 0 w 150"/>
                <a:gd name="T63" fmla="*/ 0 h 439"/>
                <a:gd name="T64" fmla="*/ 0 w 150"/>
                <a:gd name="T65" fmla="*/ 0 h 439"/>
                <a:gd name="T66" fmla="*/ 0 w 150"/>
                <a:gd name="T67" fmla="*/ 0 h 439"/>
                <a:gd name="T68" fmla="*/ 0 w 150"/>
                <a:gd name="T69" fmla="*/ 0 h 4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0"/>
                <a:gd name="T106" fmla="*/ 0 h 439"/>
                <a:gd name="T107" fmla="*/ 150 w 150"/>
                <a:gd name="T108" fmla="*/ 439 h 4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0" h="439">
                  <a:moveTo>
                    <a:pt x="106" y="11"/>
                  </a:moveTo>
                  <a:lnTo>
                    <a:pt x="83" y="154"/>
                  </a:lnTo>
                  <a:lnTo>
                    <a:pt x="76" y="218"/>
                  </a:lnTo>
                  <a:lnTo>
                    <a:pt x="71" y="277"/>
                  </a:lnTo>
                  <a:lnTo>
                    <a:pt x="69" y="326"/>
                  </a:lnTo>
                  <a:lnTo>
                    <a:pt x="70" y="364"/>
                  </a:lnTo>
                  <a:lnTo>
                    <a:pt x="74" y="385"/>
                  </a:lnTo>
                  <a:lnTo>
                    <a:pt x="68" y="370"/>
                  </a:lnTo>
                  <a:lnTo>
                    <a:pt x="76" y="381"/>
                  </a:lnTo>
                  <a:lnTo>
                    <a:pt x="39" y="368"/>
                  </a:lnTo>
                  <a:lnTo>
                    <a:pt x="59" y="363"/>
                  </a:lnTo>
                  <a:lnTo>
                    <a:pt x="44" y="371"/>
                  </a:lnTo>
                  <a:lnTo>
                    <a:pt x="64" y="352"/>
                  </a:lnTo>
                  <a:lnTo>
                    <a:pt x="58" y="360"/>
                  </a:lnTo>
                  <a:lnTo>
                    <a:pt x="76" y="330"/>
                  </a:lnTo>
                  <a:lnTo>
                    <a:pt x="72" y="337"/>
                  </a:lnTo>
                  <a:lnTo>
                    <a:pt x="83" y="302"/>
                  </a:lnTo>
                  <a:lnTo>
                    <a:pt x="150" y="323"/>
                  </a:lnTo>
                  <a:lnTo>
                    <a:pt x="139" y="358"/>
                  </a:lnTo>
                  <a:cubicBezTo>
                    <a:pt x="138" y="360"/>
                    <a:pt x="137" y="363"/>
                    <a:pt x="135" y="365"/>
                  </a:cubicBezTo>
                  <a:lnTo>
                    <a:pt x="117" y="395"/>
                  </a:lnTo>
                  <a:cubicBezTo>
                    <a:pt x="116" y="398"/>
                    <a:pt x="114" y="400"/>
                    <a:pt x="111" y="403"/>
                  </a:cubicBezTo>
                  <a:lnTo>
                    <a:pt x="91" y="422"/>
                  </a:lnTo>
                  <a:cubicBezTo>
                    <a:pt x="87" y="426"/>
                    <a:pt x="82" y="429"/>
                    <a:pt x="76" y="430"/>
                  </a:cubicBezTo>
                  <a:lnTo>
                    <a:pt x="56" y="435"/>
                  </a:lnTo>
                  <a:cubicBezTo>
                    <a:pt x="42" y="439"/>
                    <a:pt x="28" y="433"/>
                    <a:pt x="19" y="422"/>
                  </a:cubicBezTo>
                  <a:lnTo>
                    <a:pt x="11" y="411"/>
                  </a:lnTo>
                  <a:cubicBezTo>
                    <a:pt x="8" y="406"/>
                    <a:pt x="6" y="401"/>
                    <a:pt x="5" y="396"/>
                  </a:cubicBezTo>
                  <a:lnTo>
                    <a:pt x="1" y="365"/>
                  </a:lnTo>
                  <a:lnTo>
                    <a:pt x="0" y="323"/>
                  </a:lnTo>
                  <a:lnTo>
                    <a:pt x="2" y="272"/>
                  </a:lnTo>
                  <a:lnTo>
                    <a:pt x="7" y="211"/>
                  </a:lnTo>
                  <a:lnTo>
                    <a:pt x="14" y="143"/>
                  </a:lnTo>
                  <a:lnTo>
                    <a:pt x="37" y="0"/>
                  </a:lnTo>
                  <a:lnTo>
                    <a:pt x="106" y="11"/>
                  </a:lnTo>
                  <a:close/>
                </a:path>
              </a:pathLst>
            </a:custGeom>
            <a:solidFill>
              <a:srgbClr val="000000"/>
            </a:solidFill>
            <a:ln w="0">
              <a:solidFill>
                <a:srgbClr val="000000"/>
              </a:solidFill>
              <a:round/>
              <a:headEnd/>
              <a:tailEnd/>
            </a:ln>
          </p:spPr>
          <p:txBody>
            <a:bodyPr/>
            <a:lstStyle/>
            <a:p>
              <a:endParaRPr lang="ru-RU"/>
            </a:p>
          </p:txBody>
        </p:sp>
        <p:sp>
          <p:nvSpPr>
            <p:cNvPr id="28827" name="Freeform 272"/>
            <p:cNvSpPr>
              <a:spLocks/>
            </p:cNvSpPr>
            <p:nvPr/>
          </p:nvSpPr>
          <p:spPr bwMode="auto">
            <a:xfrm>
              <a:off x="940" y="1138"/>
              <a:ext cx="56" cy="142"/>
            </a:xfrm>
            <a:custGeom>
              <a:avLst/>
              <a:gdLst>
                <a:gd name="T0" fmla="*/ 0 w 125"/>
                <a:gd name="T1" fmla="*/ 0 h 314"/>
                <a:gd name="T2" fmla="*/ 0 w 125"/>
                <a:gd name="T3" fmla="*/ 0 h 314"/>
                <a:gd name="T4" fmla="*/ 0 w 125"/>
                <a:gd name="T5" fmla="*/ 0 h 314"/>
                <a:gd name="T6" fmla="*/ 0 w 125"/>
                <a:gd name="T7" fmla="*/ 0 h 314"/>
                <a:gd name="T8" fmla="*/ 0 w 125"/>
                <a:gd name="T9" fmla="*/ 0 h 314"/>
                <a:gd name="T10" fmla="*/ 0 w 125"/>
                <a:gd name="T11" fmla="*/ 0 h 314"/>
                <a:gd name="T12" fmla="*/ 0 w 125"/>
                <a:gd name="T13" fmla="*/ 0 h 314"/>
                <a:gd name="T14" fmla="*/ 0 w 125"/>
                <a:gd name="T15" fmla="*/ 0 h 314"/>
                <a:gd name="T16" fmla="*/ 0 w 125"/>
                <a:gd name="T17" fmla="*/ 0 h 314"/>
                <a:gd name="T18" fmla="*/ 0 w 125"/>
                <a:gd name="T19" fmla="*/ 0 h 314"/>
                <a:gd name="T20" fmla="*/ 0 w 125"/>
                <a:gd name="T21" fmla="*/ 0 h 314"/>
                <a:gd name="T22" fmla="*/ 0 w 125"/>
                <a:gd name="T23" fmla="*/ 0 h 314"/>
                <a:gd name="T24" fmla="*/ 0 w 125"/>
                <a:gd name="T25" fmla="*/ 0 h 314"/>
                <a:gd name="T26" fmla="*/ 0 w 125"/>
                <a:gd name="T27" fmla="*/ 0 h 314"/>
                <a:gd name="T28" fmla="*/ 0 w 125"/>
                <a:gd name="T29" fmla="*/ 0 h 314"/>
                <a:gd name="T30" fmla="*/ 0 w 125"/>
                <a:gd name="T31" fmla="*/ 0 h 314"/>
                <a:gd name="T32" fmla="*/ 0 w 125"/>
                <a:gd name="T33" fmla="*/ 0 h 314"/>
                <a:gd name="T34" fmla="*/ 0 w 125"/>
                <a:gd name="T35" fmla="*/ 0 h 314"/>
                <a:gd name="T36" fmla="*/ 0 w 125"/>
                <a:gd name="T37" fmla="*/ 0 h 314"/>
                <a:gd name="T38" fmla="*/ 0 w 125"/>
                <a:gd name="T39" fmla="*/ 0 h 314"/>
                <a:gd name="T40" fmla="*/ 0 w 125"/>
                <a:gd name="T41" fmla="*/ 0 h 314"/>
                <a:gd name="T42" fmla="*/ 0 w 125"/>
                <a:gd name="T43" fmla="*/ 0 h 314"/>
                <a:gd name="T44" fmla="*/ 0 w 125"/>
                <a:gd name="T45" fmla="*/ 0 h 314"/>
                <a:gd name="T46" fmla="*/ 0 w 125"/>
                <a:gd name="T47" fmla="*/ 0 h 314"/>
                <a:gd name="T48" fmla="*/ 0 w 125"/>
                <a:gd name="T49" fmla="*/ 0 h 314"/>
                <a:gd name="T50" fmla="*/ 0 w 125"/>
                <a:gd name="T51" fmla="*/ 0 h 314"/>
                <a:gd name="T52" fmla="*/ 0 w 125"/>
                <a:gd name="T53" fmla="*/ 0 h 314"/>
                <a:gd name="T54" fmla="*/ 0 w 125"/>
                <a:gd name="T55" fmla="*/ 0 h 314"/>
                <a:gd name="T56" fmla="*/ 0 w 125"/>
                <a:gd name="T57" fmla="*/ 0 h 314"/>
                <a:gd name="T58" fmla="*/ 0 w 125"/>
                <a:gd name="T59" fmla="*/ 0 h 314"/>
                <a:gd name="T60" fmla="*/ 0 w 125"/>
                <a:gd name="T61" fmla="*/ 0 h 314"/>
                <a:gd name="T62" fmla="*/ 0 w 125"/>
                <a:gd name="T63" fmla="*/ 0 h 314"/>
                <a:gd name="T64" fmla="*/ 0 w 125"/>
                <a:gd name="T65" fmla="*/ 0 h 314"/>
                <a:gd name="T66" fmla="*/ 0 w 125"/>
                <a:gd name="T67" fmla="*/ 0 h 314"/>
                <a:gd name="T68" fmla="*/ 0 w 125"/>
                <a:gd name="T69" fmla="*/ 0 h 314"/>
                <a:gd name="T70" fmla="*/ 0 w 125"/>
                <a:gd name="T71" fmla="*/ 0 h 314"/>
                <a:gd name="T72" fmla="*/ 0 w 125"/>
                <a:gd name="T73" fmla="*/ 0 h 3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5"/>
                <a:gd name="T112" fmla="*/ 0 h 314"/>
                <a:gd name="T113" fmla="*/ 125 w 125"/>
                <a:gd name="T114" fmla="*/ 314 h 3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5" h="314">
                  <a:moveTo>
                    <a:pt x="75" y="7"/>
                  </a:moveTo>
                  <a:lnTo>
                    <a:pt x="69" y="61"/>
                  </a:lnTo>
                  <a:lnTo>
                    <a:pt x="69" y="56"/>
                  </a:lnTo>
                  <a:lnTo>
                    <a:pt x="71" y="104"/>
                  </a:lnTo>
                  <a:lnTo>
                    <a:pt x="70" y="96"/>
                  </a:lnTo>
                  <a:lnTo>
                    <a:pt x="80" y="131"/>
                  </a:lnTo>
                  <a:lnTo>
                    <a:pt x="76" y="122"/>
                  </a:lnTo>
                  <a:lnTo>
                    <a:pt x="83" y="133"/>
                  </a:lnTo>
                  <a:lnTo>
                    <a:pt x="70" y="121"/>
                  </a:lnTo>
                  <a:lnTo>
                    <a:pt x="79" y="126"/>
                  </a:lnTo>
                  <a:lnTo>
                    <a:pt x="88" y="131"/>
                  </a:lnTo>
                  <a:cubicBezTo>
                    <a:pt x="93" y="134"/>
                    <a:pt x="98" y="138"/>
                    <a:pt x="101" y="143"/>
                  </a:cubicBezTo>
                  <a:lnTo>
                    <a:pt x="108" y="154"/>
                  </a:lnTo>
                  <a:cubicBezTo>
                    <a:pt x="110" y="157"/>
                    <a:pt x="111" y="160"/>
                    <a:pt x="112" y="163"/>
                  </a:cubicBezTo>
                  <a:lnTo>
                    <a:pt x="122" y="199"/>
                  </a:lnTo>
                  <a:cubicBezTo>
                    <a:pt x="123" y="202"/>
                    <a:pt x="123" y="204"/>
                    <a:pt x="123" y="207"/>
                  </a:cubicBezTo>
                  <a:lnTo>
                    <a:pt x="125" y="255"/>
                  </a:lnTo>
                  <a:lnTo>
                    <a:pt x="120" y="314"/>
                  </a:lnTo>
                  <a:lnTo>
                    <a:pt x="51" y="307"/>
                  </a:lnTo>
                  <a:lnTo>
                    <a:pt x="56" y="258"/>
                  </a:lnTo>
                  <a:lnTo>
                    <a:pt x="54" y="210"/>
                  </a:lnTo>
                  <a:lnTo>
                    <a:pt x="55" y="218"/>
                  </a:lnTo>
                  <a:lnTo>
                    <a:pt x="45" y="182"/>
                  </a:lnTo>
                  <a:lnTo>
                    <a:pt x="49" y="191"/>
                  </a:lnTo>
                  <a:lnTo>
                    <a:pt x="42" y="180"/>
                  </a:lnTo>
                  <a:lnTo>
                    <a:pt x="55" y="192"/>
                  </a:lnTo>
                  <a:lnTo>
                    <a:pt x="46" y="187"/>
                  </a:lnTo>
                  <a:lnTo>
                    <a:pt x="37" y="182"/>
                  </a:lnTo>
                  <a:cubicBezTo>
                    <a:pt x="32" y="179"/>
                    <a:pt x="27" y="175"/>
                    <a:pt x="24" y="170"/>
                  </a:cubicBezTo>
                  <a:lnTo>
                    <a:pt x="17" y="159"/>
                  </a:lnTo>
                  <a:cubicBezTo>
                    <a:pt x="15" y="156"/>
                    <a:pt x="14" y="153"/>
                    <a:pt x="13" y="150"/>
                  </a:cubicBezTo>
                  <a:lnTo>
                    <a:pt x="3" y="115"/>
                  </a:lnTo>
                  <a:cubicBezTo>
                    <a:pt x="2" y="112"/>
                    <a:pt x="2" y="110"/>
                    <a:pt x="2" y="107"/>
                  </a:cubicBezTo>
                  <a:lnTo>
                    <a:pt x="0" y="59"/>
                  </a:lnTo>
                  <a:cubicBezTo>
                    <a:pt x="0" y="57"/>
                    <a:pt x="0" y="55"/>
                    <a:pt x="0" y="54"/>
                  </a:cubicBezTo>
                  <a:lnTo>
                    <a:pt x="6" y="0"/>
                  </a:lnTo>
                  <a:lnTo>
                    <a:pt x="75" y="7"/>
                  </a:lnTo>
                  <a:close/>
                </a:path>
              </a:pathLst>
            </a:custGeom>
            <a:solidFill>
              <a:srgbClr val="000000"/>
            </a:solidFill>
            <a:ln w="0">
              <a:solidFill>
                <a:srgbClr val="000000"/>
              </a:solidFill>
              <a:round/>
              <a:headEnd/>
              <a:tailEnd/>
            </a:ln>
          </p:spPr>
          <p:txBody>
            <a:bodyPr/>
            <a:lstStyle/>
            <a:p>
              <a:endParaRPr lang="ru-RU"/>
            </a:p>
          </p:txBody>
        </p:sp>
        <p:sp>
          <p:nvSpPr>
            <p:cNvPr id="28828" name="Freeform 273"/>
            <p:cNvSpPr>
              <a:spLocks/>
            </p:cNvSpPr>
            <p:nvPr/>
          </p:nvSpPr>
          <p:spPr bwMode="auto">
            <a:xfrm>
              <a:off x="1678" y="672"/>
              <a:ext cx="260" cy="260"/>
            </a:xfrm>
            <a:custGeom>
              <a:avLst/>
              <a:gdLst>
                <a:gd name="T0" fmla="*/ 130 w 260"/>
                <a:gd name="T1" fmla="*/ 70 h 260"/>
                <a:gd name="T2" fmla="*/ 175 w 260"/>
                <a:gd name="T3" fmla="*/ 0 h 260"/>
                <a:gd name="T4" fmla="*/ 170 w 260"/>
                <a:gd name="T5" fmla="*/ 64 h 260"/>
                <a:gd name="T6" fmla="*/ 221 w 260"/>
                <a:gd name="T7" fmla="*/ 54 h 260"/>
                <a:gd name="T8" fmla="*/ 201 w 260"/>
                <a:gd name="T9" fmla="*/ 89 h 260"/>
                <a:gd name="T10" fmla="*/ 254 w 260"/>
                <a:gd name="T11" fmla="*/ 98 h 260"/>
                <a:gd name="T12" fmla="*/ 212 w 260"/>
                <a:gd name="T13" fmla="*/ 127 h 260"/>
                <a:gd name="T14" fmla="*/ 260 w 260"/>
                <a:gd name="T15" fmla="*/ 161 h 260"/>
                <a:gd name="T16" fmla="*/ 202 w 260"/>
                <a:gd name="T17" fmla="*/ 156 h 260"/>
                <a:gd name="T18" fmla="*/ 218 w 260"/>
                <a:gd name="T19" fmla="*/ 218 h 260"/>
                <a:gd name="T20" fmla="*/ 169 w 260"/>
                <a:gd name="T21" fmla="*/ 175 h 260"/>
                <a:gd name="T22" fmla="*/ 160 w 260"/>
                <a:gd name="T23" fmla="*/ 238 h 260"/>
                <a:gd name="T24" fmla="*/ 127 w 260"/>
                <a:gd name="T25" fmla="*/ 180 h 260"/>
                <a:gd name="T26" fmla="*/ 102 w 260"/>
                <a:gd name="T27" fmla="*/ 260 h 260"/>
                <a:gd name="T28" fmla="*/ 93 w 260"/>
                <a:gd name="T29" fmla="*/ 189 h 260"/>
                <a:gd name="T30" fmla="*/ 57 w 260"/>
                <a:gd name="T31" fmla="*/ 213 h 260"/>
                <a:gd name="T32" fmla="*/ 68 w 260"/>
                <a:gd name="T33" fmla="*/ 168 h 260"/>
                <a:gd name="T34" fmla="*/ 2 w 260"/>
                <a:gd name="T35" fmla="*/ 176 h 260"/>
                <a:gd name="T36" fmla="*/ 45 w 260"/>
                <a:gd name="T37" fmla="*/ 142 h 260"/>
                <a:gd name="T38" fmla="*/ 0 w 260"/>
                <a:gd name="T39" fmla="*/ 104 h 260"/>
                <a:gd name="T40" fmla="*/ 56 w 260"/>
                <a:gd name="T41" fmla="*/ 92 h 260"/>
                <a:gd name="T42" fmla="*/ 4 w 260"/>
                <a:gd name="T43" fmla="*/ 28 h 260"/>
                <a:gd name="T44" fmla="*/ 88 w 260"/>
                <a:gd name="T45" fmla="*/ 76 h 260"/>
                <a:gd name="T46" fmla="*/ 100 w 260"/>
                <a:gd name="T47" fmla="*/ 28 h 260"/>
                <a:gd name="T48" fmla="*/ 130 w 260"/>
                <a:gd name="T49" fmla="*/ 70 h 2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0"/>
                <a:gd name="T76" fmla="*/ 0 h 260"/>
                <a:gd name="T77" fmla="*/ 260 w 260"/>
                <a:gd name="T78" fmla="*/ 260 h 2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0" h="260">
                  <a:moveTo>
                    <a:pt x="130" y="70"/>
                  </a:moveTo>
                  <a:lnTo>
                    <a:pt x="175" y="0"/>
                  </a:lnTo>
                  <a:lnTo>
                    <a:pt x="170" y="64"/>
                  </a:lnTo>
                  <a:lnTo>
                    <a:pt x="221" y="54"/>
                  </a:lnTo>
                  <a:lnTo>
                    <a:pt x="201" y="89"/>
                  </a:lnTo>
                  <a:lnTo>
                    <a:pt x="254" y="98"/>
                  </a:lnTo>
                  <a:lnTo>
                    <a:pt x="212" y="127"/>
                  </a:lnTo>
                  <a:lnTo>
                    <a:pt x="260" y="161"/>
                  </a:lnTo>
                  <a:lnTo>
                    <a:pt x="202" y="156"/>
                  </a:lnTo>
                  <a:lnTo>
                    <a:pt x="218" y="218"/>
                  </a:lnTo>
                  <a:lnTo>
                    <a:pt x="169" y="175"/>
                  </a:lnTo>
                  <a:lnTo>
                    <a:pt x="160" y="238"/>
                  </a:lnTo>
                  <a:lnTo>
                    <a:pt x="127" y="180"/>
                  </a:lnTo>
                  <a:lnTo>
                    <a:pt x="102" y="260"/>
                  </a:lnTo>
                  <a:lnTo>
                    <a:pt x="93" y="189"/>
                  </a:lnTo>
                  <a:lnTo>
                    <a:pt x="57" y="213"/>
                  </a:lnTo>
                  <a:lnTo>
                    <a:pt x="68" y="168"/>
                  </a:lnTo>
                  <a:lnTo>
                    <a:pt x="2" y="176"/>
                  </a:lnTo>
                  <a:lnTo>
                    <a:pt x="45" y="142"/>
                  </a:lnTo>
                  <a:lnTo>
                    <a:pt x="0" y="104"/>
                  </a:lnTo>
                  <a:lnTo>
                    <a:pt x="56" y="92"/>
                  </a:lnTo>
                  <a:lnTo>
                    <a:pt x="4" y="28"/>
                  </a:lnTo>
                  <a:lnTo>
                    <a:pt x="88" y="76"/>
                  </a:lnTo>
                  <a:lnTo>
                    <a:pt x="100" y="28"/>
                  </a:lnTo>
                  <a:lnTo>
                    <a:pt x="130" y="70"/>
                  </a:lnTo>
                  <a:close/>
                </a:path>
              </a:pathLst>
            </a:custGeom>
            <a:solidFill>
              <a:srgbClr val="E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29" name="Freeform 274"/>
            <p:cNvSpPr>
              <a:spLocks noEditPoints="1"/>
            </p:cNvSpPr>
            <p:nvPr/>
          </p:nvSpPr>
          <p:spPr bwMode="auto">
            <a:xfrm>
              <a:off x="1667" y="660"/>
              <a:ext cx="283" cy="284"/>
            </a:xfrm>
            <a:custGeom>
              <a:avLst/>
              <a:gdLst>
                <a:gd name="T0" fmla="*/ 0 w 628"/>
                <a:gd name="T1" fmla="*/ 0 h 627"/>
                <a:gd name="T2" fmla="*/ 0 w 628"/>
                <a:gd name="T3" fmla="*/ 0 h 627"/>
                <a:gd name="T4" fmla="*/ 0 w 628"/>
                <a:gd name="T5" fmla="*/ 0 h 627"/>
                <a:gd name="T6" fmla="*/ 0 w 628"/>
                <a:gd name="T7" fmla="*/ 0 h 627"/>
                <a:gd name="T8" fmla="*/ 0 w 628"/>
                <a:gd name="T9" fmla="*/ 0 h 627"/>
                <a:gd name="T10" fmla="*/ 0 w 628"/>
                <a:gd name="T11" fmla="*/ 0 h 627"/>
                <a:gd name="T12" fmla="*/ 0 w 628"/>
                <a:gd name="T13" fmla="*/ 0 h 627"/>
                <a:gd name="T14" fmla="*/ 0 w 628"/>
                <a:gd name="T15" fmla="*/ 0 h 627"/>
                <a:gd name="T16" fmla="*/ 0 w 628"/>
                <a:gd name="T17" fmla="*/ 0 h 627"/>
                <a:gd name="T18" fmla="*/ 0 w 628"/>
                <a:gd name="T19" fmla="*/ 0 h 627"/>
                <a:gd name="T20" fmla="*/ 0 w 628"/>
                <a:gd name="T21" fmla="*/ 0 h 627"/>
                <a:gd name="T22" fmla="*/ 0 w 628"/>
                <a:gd name="T23" fmla="*/ 0 h 627"/>
                <a:gd name="T24" fmla="*/ 0 w 628"/>
                <a:gd name="T25" fmla="*/ 0 h 627"/>
                <a:gd name="T26" fmla="*/ 0 w 628"/>
                <a:gd name="T27" fmla="*/ 0 h 627"/>
                <a:gd name="T28" fmla="*/ 0 w 628"/>
                <a:gd name="T29" fmla="*/ 0 h 627"/>
                <a:gd name="T30" fmla="*/ 0 w 628"/>
                <a:gd name="T31" fmla="*/ 0 h 627"/>
                <a:gd name="T32" fmla="*/ 0 w 628"/>
                <a:gd name="T33" fmla="*/ 0 h 627"/>
                <a:gd name="T34" fmla="*/ 0 w 628"/>
                <a:gd name="T35" fmla="*/ 0 h 627"/>
                <a:gd name="T36" fmla="*/ 0 w 628"/>
                <a:gd name="T37" fmla="*/ 0 h 627"/>
                <a:gd name="T38" fmla="*/ 0 w 628"/>
                <a:gd name="T39" fmla="*/ 0 h 627"/>
                <a:gd name="T40" fmla="*/ 0 w 628"/>
                <a:gd name="T41" fmla="*/ 0 h 627"/>
                <a:gd name="T42" fmla="*/ 0 w 628"/>
                <a:gd name="T43" fmla="*/ 0 h 627"/>
                <a:gd name="T44" fmla="*/ 0 w 628"/>
                <a:gd name="T45" fmla="*/ 0 h 627"/>
                <a:gd name="T46" fmla="*/ 0 w 628"/>
                <a:gd name="T47" fmla="*/ 0 h 627"/>
                <a:gd name="T48" fmla="*/ 0 w 628"/>
                <a:gd name="T49" fmla="*/ 0 h 627"/>
                <a:gd name="T50" fmla="*/ 0 w 628"/>
                <a:gd name="T51" fmla="*/ 0 h 627"/>
                <a:gd name="T52" fmla="*/ 0 w 628"/>
                <a:gd name="T53" fmla="*/ 0 h 627"/>
                <a:gd name="T54" fmla="*/ 0 w 628"/>
                <a:gd name="T55" fmla="*/ 0 h 627"/>
                <a:gd name="T56" fmla="*/ 0 w 628"/>
                <a:gd name="T57" fmla="*/ 0 h 627"/>
                <a:gd name="T58" fmla="*/ 0 w 628"/>
                <a:gd name="T59" fmla="*/ 0 h 627"/>
                <a:gd name="T60" fmla="*/ 0 w 628"/>
                <a:gd name="T61" fmla="*/ 0 h 627"/>
                <a:gd name="T62" fmla="*/ 0 w 628"/>
                <a:gd name="T63" fmla="*/ 0 h 627"/>
                <a:gd name="T64" fmla="*/ 0 w 628"/>
                <a:gd name="T65" fmla="*/ 0 h 627"/>
                <a:gd name="T66" fmla="*/ 0 w 628"/>
                <a:gd name="T67" fmla="*/ 0 h 627"/>
                <a:gd name="T68" fmla="*/ 0 w 628"/>
                <a:gd name="T69" fmla="*/ 0 h 627"/>
                <a:gd name="T70" fmla="*/ 0 w 628"/>
                <a:gd name="T71" fmla="*/ 0 h 627"/>
                <a:gd name="T72" fmla="*/ 0 w 628"/>
                <a:gd name="T73" fmla="*/ 0 h 627"/>
                <a:gd name="T74" fmla="*/ 0 w 628"/>
                <a:gd name="T75" fmla="*/ 0 h 627"/>
                <a:gd name="T76" fmla="*/ 0 w 628"/>
                <a:gd name="T77" fmla="*/ 0 h 627"/>
                <a:gd name="T78" fmla="*/ 0 w 628"/>
                <a:gd name="T79" fmla="*/ 0 h 627"/>
                <a:gd name="T80" fmla="*/ 0 w 628"/>
                <a:gd name="T81" fmla="*/ 0 h 627"/>
                <a:gd name="T82" fmla="*/ 0 w 628"/>
                <a:gd name="T83" fmla="*/ 0 h 627"/>
                <a:gd name="T84" fmla="*/ 0 w 628"/>
                <a:gd name="T85" fmla="*/ 0 h 627"/>
                <a:gd name="T86" fmla="*/ 0 w 628"/>
                <a:gd name="T87" fmla="*/ 0 h 627"/>
                <a:gd name="T88" fmla="*/ 0 w 628"/>
                <a:gd name="T89" fmla="*/ 0 h 627"/>
                <a:gd name="T90" fmla="*/ 0 w 628"/>
                <a:gd name="T91" fmla="*/ 0 h 627"/>
                <a:gd name="T92" fmla="*/ 0 w 628"/>
                <a:gd name="T93" fmla="*/ 0 h 627"/>
                <a:gd name="T94" fmla="*/ 0 w 628"/>
                <a:gd name="T95" fmla="*/ 0 h 627"/>
                <a:gd name="T96" fmla="*/ 0 w 628"/>
                <a:gd name="T97" fmla="*/ 0 h 627"/>
                <a:gd name="T98" fmla="*/ 0 w 628"/>
                <a:gd name="T99" fmla="*/ 0 h 627"/>
                <a:gd name="T100" fmla="*/ 0 w 628"/>
                <a:gd name="T101" fmla="*/ 0 h 627"/>
                <a:gd name="T102" fmla="*/ 0 w 628"/>
                <a:gd name="T103" fmla="*/ 0 h 627"/>
                <a:gd name="T104" fmla="*/ 0 w 628"/>
                <a:gd name="T105" fmla="*/ 0 h 627"/>
                <a:gd name="T106" fmla="*/ 0 w 628"/>
                <a:gd name="T107" fmla="*/ 0 h 627"/>
                <a:gd name="T108" fmla="*/ 0 w 628"/>
                <a:gd name="T109" fmla="*/ 0 h 627"/>
                <a:gd name="T110" fmla="*/ 0 w 628"/>
                <a:gd name="T111" fmla="*/ 0 h 627"/>
                <a:gd name="T112" fmla="*/ 0 w 628"/>
                <a:gd name="T113" fmla="*/ 0 h 627"/>
                <a:gd name="T114" fmla="*/ 0 w 628"/>
                <a:gd name="T115" fmla="*/ 0 h 627"/>
                <a:gd name="T116" fmla="*/ 0 w 628"/>
                <a:gd name="T117" fmla="*/ 0 h 627"/>
                <a:gd name="T118" fmla="*/ 0 w 628"/>
                <a:gd name="T119" fmla="*/ 0 h 627"/>
                <a:gd name="T120" fmla="*/ 0 w 628"/>
                <a:gd name="T121" fmla="*/ 0 h 6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28"/>
                <a:gd name="T184" fmla="*/ 0 h 627"/>
                <a:gd name="T185" fmla="*/ 628 w 628"/>
                <a:gd name="T186" fmla="*/ 627 h 62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28" h="627">
                  <a:moveTo>
                    <a:pt x="333" y="167"/>
                  </a:moveTo>
                  <a:lnTo>
                    <a:pt x="293" y="168"/>
                  </a:lnTo>
                  <a:lnTo>
                    <a:pt x="393" y="14"/>
                  </a:lnTo>
                  <a:cubicBezTo>
                    <a:pt x="398" y="4"/>
                    <a:pt x="410" y="0"/>
                    <a:pt x="420" y="4"/>
                  </a:cubicBezTo>
                  <a:cubicBezTo>
                    <a:pt x="431" y="7"/>
                    <a:pt x="437" y="17"/>
                    <a:pt x="437" y="28"/>
                  </a:cubicBezTo>
                  <a:lnTo>
                    <a:pt x="427" y="170"/>
                  </a:lnTo>
                  <a:lnTo>
                    <a:pt x="398" y="145"/>
                  </a:lnTo>
                  <a:lnTo>
                    <a:pt x="511" y="122"/>
                  </a:lnTo>
                  <a:cubicBezTo>
                    <a:pt x="520" y="120"/>
                    <a:pt x="530" y="124"/>
                    <a:pt x="535" y="131"/>
                  </a:cubicBezTo>
                  <a:cubicBezTo>
                    <a:pt x="541" y="139"/>
                    <a:pt x="541" y="149"/>
                    <a:pt x="536" y="157"/>
                  </a:cubicBezTo>
                  <a:lnTo>
                    <a:pt x="492" y="234"/>
                  </a:lnTo>
                  <a:lnTo>
                    <a:pt x="475" y="198"/>
                  </a:lnTo>
                  <a:lnTo>
                    <a:pt x="592" y="220"/>
                  </a:lnTo>
                  <a:cubicBezTo>
                    <a:pt x="602" y="222"/>
                    <a:pt x="610" y="229"/>
                    <a:pt x="612" y="239"/>
                  </a:cubicBezTo>
                  <a:cubicBezTo>
                    <a:pt x="614" y="248"/>
                    <a:pt x="610" y="258"/>
                    <a:pt x="601" y="263"/>
                  </a:cubicBezTo>
                  <a:lnTo>
                    <a:pt x="508" y="326"/>
                  </a:lnTo>
                  <a:lnTo>
                    <a:pt x="509" y="286"/>
                  </a:lnTo>
                  <a:lnTo>
                    <a:pt x="615" y="361"/>
                  </a:lnTo>
                  <a:cubicBezTo>
                    <a:pt x="624" y="367"/>
                    <a:pt x="628" y="379"/>
                    <a:pt x="624" y="389"/>
                  </a:cubicBezTo>
                  <a:cubicBezTo>
                    <a:pt x="620" y="399"/>
                    <a:pt x="610" y="406"/>
                    <a:pt x="600" y="405"/>
                  </a:cubicBezTo>
                  <a:lnTo>
                    <a:pt x="473" y="396"/>
                  </a:lnTo>
                  <a:lnTo>
                    <a:pt x="498" y="366"/>
                  </a:lnTo>
                  <a:lnTo>
                    <a:pt x="533" y="503"/>
                  </a:lnTo>
                  <a:cubicBezTo>
                    <a:pt x="535" y="513"/>
                    <a:pt x="531" y="524"/>
                    <a:pt x="522" y="529"/>
                  </a:cubicBezTo>
                  <a:cubicBezTo>
                    <a:pt x="513" y="535"/>
                    <a:pt x="501" y="534"/>
                    <a:pt x="493" y="527"/>
                  </a:cubicBezTo>
                  <a:lnTo>
                    <a:pt x="383" y="430"/>
                  </a:lnTo>
                  <a:lnTo>
                    <a:pt x="423" y="415"/>
                  </a:lnTo>
                  <a:lnTo>
                    <a:pt x="402" y="556"/>
                  </a:lnTo>
                  <a:cubicBezTo>
                    <a:pt x="401" y="566"/>
                    <a:pt x="393" y="574"/>
                    <a:pt x="383" y="576"/>
                  </a:cubicBezTo>
                  <a:cubicBezTo>
                    <a:pt x="373" y="578"/>
                    <a:pt x="363" y="574"/>
                    <a:pt x="358" y="565"/>
                  </a:cubicBezTo>
                  <a:lnTo>
                    <a:pt x="285" y="437"/>
                  </a:lnTo>
                  <a:lnTo>
                    <a:pt x="329" y="432"/>
                  </a:lnTo>
                  <a:lnTo>
                    <a:pt x="275" y="610"/>
                  </a:lnTo>
                  <a:cubicBezTo>
                    <a:pt x="271" y="620"/>
                    <a:pt x="261" y="627"/>
                    <a:pt x="250" y="626"/>
                  </a:cubicBezTo>
                  <a:cubicBezTo>
                    <a:pt x="238" y="625"/>
                    <a:pt x="229" y="617"/>
                    <a:pt x="228" y="606"/>
                  </a:cubicBezTo>
                  <a:lnTo>
                    <a:pt x="207" y="446"/>
                  </a:lnTo>
                  <a:lnTo>
                    <a:pt x="245" y="463"/>
                  </a:lnTo>
                  <a:lnTo>
                    <a:pt x="166" y="516"/>
                  </a:lnTo>
                  <a:cubicBezTo>
                    <a:pt x="158" y="522"/>
                    <a:pt x="147" y="522"/>
                    <a:pt x="139" y="516"/>
                  </a:cubicBezTo>
                  <a:cubicBezTo>
                    <a:pt x="131" y="510"/>
                    <a:pt x="127" y="500"/>
                    <a:pt x="129" y="491"/>
                  </a:cubicBezTo>
                  <a:lnTo>
                    <a:pt x="153" y="392"/>
                  </a:lnTo>
                  <a:lnTo>
                    <a:pt x="179" y="422"/>
                  </a:lnTo>
                  <a:lnTo>
                    <a:pt x="32" y="439"/>
                  </a:lnTo>
                  <a:cubicBezTo>
                    <a:pt x="21" y="441"/>
                    <a:pt x="11" y="435"/>
                    <a:pt x="7" y="425"/>
                  </a:cubicBezTo>
                  <a:cubicBezTo>
                    <a:pt x="3" y="415"/>
                    <a:pt x="6" y="403"/>
                    <a:pt x="14" y="397"/>
                  </a:cubicBezTo>
                  <a:lnTo>
                    <a:pt x="110" y="322"/>
                  </a:lnTo>
                  <a:lnTo>
                    <a:pt x="109" y="359"/>
                  </a:lnTo>
                  <a:lnTo>
                    <a:pt x="10" y="274"/>
                  </a:lnTo>
                  <a:cubicBezTo>
                    <a:pt x="3" y="269"/>
                    <a:pt x="0" y="259"/>
                    <a:pt x="2" y="250"/>
                  </a:cubicBezTo>
                  <a:cubicBezTo>
                    <a:pt x="4" y="242"/>
                    <a:pt x="11" y="235"/>
                    <a:pt x="20" y="233"/>
                  </a:cubicBezTo>
                  <a:lnTo>
                    <a:pt x="144" y="206"/>
                  </a:lnTo>
                  <a:lnTo>
                    <a:pt x="130" y="245"/>
                  </a:lnTo>
                  <a:lnTo>
                    <a:pt x="17" y="103"/>
                  </a:lnTo>
                  <a:cubicBezTo>
                    <a:pt x="9" y="94"/>
                    <a:pt x="10" y="81"/>
                    <a:pt x="17" y="72"/>
                  </a:cubicBezTo>
                  <a:cubicBezTo>
                    <a:pt x="25" y="63"/>
                    <a:pt x="37" y="61"/>
                    <a:pt x="47" y="67"/>
                  </a:cubicBezTo>
                  <a:lnTo>
                    <a:pt x="232" y="174"/>
                  </a:lnTo>
                  <a:lnTo>
                    <a:pt x="197" y="189"/>
                  </a:lnTo>
                  <a:lnTo>
                    <a:pt x="225" y="82"/>
                  </a:lnTo>
                  <a:cubicBezTo>
                    <a:pt x="227" y="73"/>
                    <a:pt x="235" y="66"/>
                    <a:pt x="244" y="64"/>
                  </a:cubicBezTo>
                  <a:cubicBezTo>
                    <a:pt x="253" y="62"/>
                    <a:pt x="262" y="66"/>
                    <a:pt x="268" y="74"/>
                  </a:cubicBezTo>
                  <a:lnTo>
                    <a:pt x="333" y="167"/>
                  </a:lnTo>
                  <a:close/>
                  <a:moveTo>
                    <a:pt x="229" y="101"/>
                  </a:moveTo>
                  <a:lnTo>
                    <a:pt x="271" y="94"/>
                  </a:lnTo>
                  <a:lnTo>
                    <a:pt x="244" y="201"/>
                  </a:lnTo>
                  <a:cubicBezTo>
                    <a:pt x="242" y="208"/>
                    <a:pt x="237" y="214"/>
                    <a:pt x="230" y="217"/>
                  </a:cubicBezTo>
                  <a:cubicBezTo>
                    <a:pt x="223" y="220"/>
                    <a:pt x="215" y="220"/>
                    <a:pt x="208" y="216"/>
                  </a:cubicBezTo>
                  <a:lnTo>
                    <a:pt x="23" y="108"/>
                  </a:lnTo>
                  <a:lnTo>
                    <a:pt x="54" y="73"/>
                  </a:lnTo>
                  <a:lnTo>
                    <a:pt x="168" y="215"/>
                  </a:lnTo>
                  <a:cubicBezTo>
                    <a:pt x="173" y="221"/>
                    <a:pt x="174" y="230"/>
                    <a:pt x="171" y="238"/>
                  </a:cubicBezTo>
                  <a:cubicBezTo>
                    <a:pt x="169" y="245"/>
                    <a:pt x="162" y="251"/>
                    <a:pt x="154" y="253"/>
                  </a:cubicBezTo>
                  <a:lnTo>
                    <a:pt x="31" y="280"/>
                  </a:lnTo>
                  <a:lnTo>
                    <a:pt x="41" y="238"/>
                  </a:lnTo>
                  <a:lnTo>
                    <a:pt x="140" y="322"/>
                  </a:lnTo>
                  <a:cubicBezTo>
                    <a:pt x="146" y="327"/>
                    <a:pt x="149" y="334"/>
                    <a:pt x="149" y="341"/>
                  </a:cubicBezTo>
                  <a:cubicBezTo>
                    <a:pt x="149" y="348"/>
                    <a:pt x="145" y="355"/>
                    <a:pt x="140" y="359"/>
                  </a:cubicBezTo>
                  <a:lnTo>
                    <a:pt x="44" y="434"/>
                  </a:lnTo>
                  <a:lnTo>
                    <a:pt x="26" y="392"/>
                  </a:lnTo>
                  <a:lnTo>
                    <a:pt x="174" y="374"/>
                  </a:lnTo>
                  <a:cubicBezTo>
                    <a:pt x="182" y="373"/>
                    <a:pt x="189" y="376"/>
                    <a:pt x="195" y="382"/>
                  </a:cubicBezTo>
                  <a:cubicBezTo>
                    <a:pt x="200" y="388"/>
                    <a:pt x="202" y="396"/>
                    <a:pt x="200" y="404"/>
                  </a:cubicBezTo>
                  <a:lnTo>
                    <a:pt x="176" y="502"/>
                  </a:lnTo>
                  <a:lnTo>
                    <a:pt x="139" y="476"/>
                  </a:lnTo>
                  <a:lnTo>
                    <a:pt x="218" y="423"/>
                  </a:lnTo>
                  <a:cubicBezTo>
                    <a:pt x="225" y="419"/>
                    <a:pt x="234" y="418"/>
                    <a:pt x="241" y="421"/>
                  </a:cubicBezTo>
                  <a:cubicBezTo>
                    <a:pt x="249" y="425"/>
                    <a:pt x="254" y="432"/>
                    <a:pt x="255" y="440"/>
                  </a:cubicBezTo>
                  <a:lnTo>
                    <a:pt x="276" y="599"/>
                  </a:lnTo>
                  <a:lnTo>
                    <a:pt x="229" y="595"/>
                  </a:lnTo>
                  <a:lnTo>
                    <a:pt x="283" y="418"/>
                  </a:lnTo>
                  <a:cubicBezTo>
                    <a:pt x="286" y="409"/>
                    <a:pt x="294" y="402"/>
                    <a:pt x="304" y="401"/>
                  </a:cubicBezTo>
                  <a:cubicBezTo>
                    <a:pt x="313" y="400"/>
                    <a:pt x="322" y="405"/>
                    <a:pt x="327" y="413"/>
                  </a:cubicBezTo>
                  <a:lnTo>
                    <a:pt x="400" y="541"/>
                  </a:lnTo>
                  <a:lnTo>
                    <a:pt x="355" y="549"/>
                  </a:lnTo>
                  <a:lnTo>
                    <a:pt x="376" y="409"/>
                  </a:lnTo>
                  <a:cubicBezTo>
                    <a:pt x="377" y="400"/>
                    <a:pt x="383" y="392"/>
                    <a:pt x="391" y="389"/>
                  </a:cubicBezTo>
                  <a:cubicBezTo>
                    <a:pt x="399" y="386"/>
                    <a:pt x="409" y="388"/>
                    <a:pt x="415" y="394"/>
                  </a:cubicBezTo>
                  <a:lnTo>
                    <a:pt x="525" y="491"/>
                  </a:lnTo>
                  <a:lnTo>
                    <a:pt x="486" y="515"/>
                  </a:lnTo>
                  <a:lnTo>
                    <a:pt x="451" y="377"/>
                  </a:lnTo>
                  <a:cubicBezTo>
                    <a:pt x="449" y="370"/>
                    <a:pt x="451" y="362"/>
                    <a:pt x="456" y="356"/>
                  </a:cubicBezTo>
                  <a:cubicBezTo>
                    <a:pt x="461" y="350"/>
                    <a:pt x="469" y="347"/>
                    <a:pt x="476" y="348"/>
                  </a:cubicBezTo>
                  <a:lnTo>
                    <a:pt x="603" y="357"/>
                  </a:lnTo>
                  <a:lnTo>
                    <a:pt x="588" y="400"/>
                  </a:lnTo>
                  <a:lnTo>
                    <a:pt x="481" y="325"/>
                  </a:lnTo>
                  <a:cubicBezTo>
                    <a:pt x="475" y="321"/>
                    <a:pt x="471" y="313"/>
                    <a:pt x="471" y="306"/>
                  </a:cubicBezTo>
                  <a:cubicBezTo>
                    <a:pt x="471" y="298"/>
                    <a:pt x="475" y="290"/>
                    <a:pt x="482" y="286"/>
                  </a:cubicBezTo>
                  <a:lnTo>
                    <a:pt x="575" y="224"/>
                  </a:lnTo>
                  <a:lnTo>
                    <a:pt x="584" y="267"/>
                  </a:lnTo>
                  <a:lnTo>
                    <a:pt x="466" y="245"/>
                  </a:lnTo>
                  <a:cubicBezTo>
                    <a:pt x="459" y="244"/>
                    <a:pt x="452" y="239"/>
                    <a:pt x="449" y="231"/>
                  </a:cubicBezTo>
                  <a:cubicBezTo>
                    <a:pt x="446" y="224"/>
                    <a:pt x="446" y="216"/>
                    <a:pt x="450" y="209"/>
                  </a:cubicBezTo>
                  <a:lnTo>
                    <a:pt x="495" y="133"/>
                  </a:lnTo>
                  <a:lnTo>
                    <a:pt x="520" y="169"/>
                  </a:lnTo>
                  <a:lnTo>
                    <a:pt x="408" y="192"/>
                  </a:lnTo>
                  <a:cubicBezTo>
                    <a:pt x="400" y="193"/>
                    <a:pt x="393" y="191"/>
                    <a:pt x="387" y="187"/>
                  </a:cubicBezTo>
                  <a:cubicBezTo>
                    <a:pt x="381" y="182"/>
                    <a:pt x="378" y="174"/>
                    <a:pt x="379" y="167"/>
                  </a:cubicBezTo>
                  <a:lnTo>
                    <a:pt x="389" y="25"/>
                  </a:lnTo>
                  <a:lnTo>
                    <a:pt x="433" y="39"/>
                  </a:lnTo>
                  <a:lnTo>
                    <a:pt x="334" y="194"/>
                  </a:lnTo>
                  <a:cubicBezTo>
                    <a:pt x="329" y="201"/>
                    <a:pt x="322" y="205"/>
                    <a:pt x="314" y="205"/>
                  </a:cubicBezTo>
                  <a:cubicBezTo>
                    <a:pt x="306" y="205"/>
                    <a:pt x="298" y="201"/>
                    <a:pt x="294" y="195"/>
                  </a:cubicBezTo>
                  <a:lnTo>
                    <a:pt x="229" y="101"/>
                  </a:lnTo>
                  <a:close/>
                </a:path>
              </a:pathLst>
            </a:custGeom>
            <a:solidFill>
              <a:srgbClr val="FFFF00"/>
            </a:solidFill>
            <a:ln w="0">
              <a:solidFill>
                <a:srgbClr val="FFFF00"/>
              </a:solidFill>
              <a:round/>
              <a:headEnd/>
              <a:tailEnd/>
            </a:ln>
          </p:spPr>
          <p:txBody>
            <a:bodyPr/>
            <a:lstStyle/>
            <a:p>
              <a:endParaRPr lang="ru-RU"/>
            </a:p>
          </p:txBody>
        </p:sp>
        <p:sp>
          <p:nvSpPr>
            <p:cNvPr id="28830" name="Freeform 275"/>
            <p:cNvSpPr>
              <a:spLocks/>
            </p:cNvSpPr>
            <p:nvPr/>
          </p:nvSpPr>
          <p:spPr bwMode="auto">
            <a:xfrm>
              <a:off x="872" y="829"/>
              <a:ext cx="281" cy="325"/>
            </a:xfrm>
            <a:custGeom>
              <a:avLst/>
              <a:gdLst>
                <a:gd name="T0" fmla="*/ 187 w 281"/>
                <a:gd name="T1" fmla="*/ 129 h 325"/>
                <a:gd name="T2" fmla="*/ 281 w 281"/>
                <a:gd name="T3" fmla="*/ 100 h 325"/>
                <a:gd name="T4" fmla="*/ 223 w 281"/>
                <a:gd name="T5" fmla="*/ 154 h 325"/>
                <a:gd name="T6" fmla="*/ 270 w 281"/>
                <a:gd name="T7" fmla="*/ 181 h 325"/>
                <a:gd name="T8" fmla="*/ 225 w 281"/>
                <a:gd name="T9" fmla="*/ 197 h 325"/>
                <a:gd name="T10" fmla="*/ 257 w 281"/>
                <a:gd name="T11" fmla="*/ 245 h 325"/>
                <a:gd name="T12" fmla="*/ 201 w 281"/>
                <a:gd name="T13" fmla="*/ 239 h 325"/>
                <a:gd name="T14" fmla="*/ 208 w 281"/>
                <a:gd name="T15" fmla="*/ 304 h 325"/>
                <a:gd name="T16" fmla="*/ 168 w 281"/>
                <a:gd name="T17" fmla="*/ 259 h 325"/>
                <a:gd name="T18" fmla="*/ 127 w 281"/>
                <a:gd name="T19" fmla="*/ 325 h 325"/>
                <a:gd name="T20" fmla="*/ 127 w 281"/>
                <a:gd name="T21" fmla="*/ 250 h 325"/>
                <a:gd name="T22" fmla="*/ 65 w 281"/>
                <a:gd name="T23" fmla="*/ 300 h 325"/>
                <a:gd name="T24" fmla="*/ 90 w 281"/>
                <a:gd name="T25" fmla="*/ 225 h 325"/>
                <a:gd name="T26" fmla="*/ 3 w 281"/>
                <a:gd name="T27" fmla="*/ 278 h 325"/>
                <a:gd name="T28" fmla="*/ 58 w 281"/>
                <a:gd name="T29" fmla="*/ 207 h 325"/>
                <a:gd name="T30" fmla="*/ 11 w 281"/>
                <a:gd name="T31" fmla="*/ 202 h 325"/>
                <a:gd name="T32" fmla="*/ 57 w 281"/>
                <a:gd name="T33" fmla="*/ 171 h 325"/>
                <a:gd name="T34" fmla="*/ 0 w 281"/>
                <a:gd name="T35" fmla="*/ 130 h 325"/>
                <a:gd name="T36" fmla="*/ 62 w 281"/>
                <a:gd name="T37" fmla="*/ 131 h 325"/>
                <a:gd name="T38" fmla="*/ 61 w 281"/>
                <a:gd name="T39" fmla="*/ 65 h 325"/>
                <a:gd name="T40" fmla="*/ 113 w 281"/>
                <a:gd name="T41" fmla="*/ 94 h 325"/>
                <a:gd name="T42" fmla="*/ 129 w 281"/>
                <a:gd name="T43" fmla="*/ 0 h 325"/>
                <a:gd name="T44" fmla="*/ 150 w 281"/>
                <a:gd name="T45" fmla="*/ 104 h 325"/>
                <a:gd name="T46" fmla="*/ 201 w 281"/>
                <a:gd name="T47" fmla="*/ 70 h 325"/>
                <a:gd name="T48" fmla="*/ 187 w 281"/>
                <a:gd name="T49" fmla="*/ 129 h 3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1"/>
                <a:gd name="T76" fmla="*/ 0 h 325"/>
                <a:gd name="T77" fmla="*/ 281 w 281"/>
                <a:gd name="T78" fmla="*/ 325 h 3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1" h="325">
                  <a:moveTo>
                    <a:pt x="187" y="129"/>
                  </a:moveTo>
                  <a:lnTo>
                    <a:pt x="281" y="100"/>
                  </a:lnTo>
                  <a:lnTo>
                    <a:pt x="223" y="154"/>
                  </a:lnTo>
                  <a:lnTo>
                    <a:pt x="270" y="181"/>
                  </a:lnTo>
                  <a:lnTo>
                    <a:pt x="225" y="197"/>
                  </a:lnTo>
                  <a:lnTo>
                    <a:pt x="257" y="245"/>
                  </a:lnTo>
                  <a:lnTo>
                    <a:pt x="201" y="239"/>
                  </a:lnTo>
                  <a:lnTo>
                    <a:pt x="208" y="304"/>
                  </a:lnTo>
                  <a:lnTo>
                    <a:pt x="168" y="259"/>
                  </a:lnTo>
                  <a:lnTo>
                    <a:pt x="127" y="325"/>
                  </a:lnTo>
                  <a:lnTo>
                    <a:pt x="127" y="250"/>
                  </a:lnTo>
                  <a:lnTo>
                    <a:pt x="65" y="300"/>
                  </a:lnTo>
                  <a:lnTo>
                    <a:pt x="90" y="225"/>
                  </a:lnTo>
                  <a:lnTo>
                    <a:pt x="3" y="278"/>
                  </a:lnTo>
                  <a:lnTo>
                    <a:pt x="58" y="207"/>
                  </a:lnTo>
                  <a:lnTo>
                    <a:pt x="11" y="202"/>
                  </a:lnTo>
                  <a:lnTo>
                    <a:pt x="57" y="171"/>
                  </a:lnTo>
                  <a:lnTo>
                    <a:pt x="0" y="130"/>
                  </a:lnTo>
                  <a:lnTo>
                    <a:pt x="62" y="131"/>
                  </a:lnTo>
                  <a:lnTo>
                    <a:pt x="61" y="65"/>
                  </a:lnTo>
                  <a:lnTo>
                    <a:pt x="113" y="94"/>
                  </a:lnTo>
                  <a:lnTo>
                    <a:pt x="129" y="0"/>
                  </a:lnTo>
                  <a:lnTo>
                    <a:pt x="150" y="104"/>
                  </a:lnTo>
                  <a:lnTo>
                    <a:pt x="201" y="70"/>
                  </a:lnTo>
                  <a:lnTo>
                    <a:pt x="187" y="129"/>
                  </a:lnTo>
                  <a:close/>
                </a:path>
              </a:pathLst>
            </a:custGeom>
            <a:solidFill>
              <a:srgbClr val="E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31" name="Freeform 276"/>
            <p:cNvSpPr>
              <a:spLocks noEditPoints="1"/>
            </p:cNvSpPr>
            <p:nvPr/>
          </p:nvSpPr>
          <p:spPr bwMode="auto">
            <a:xfrm>
              <a:off x="861" y="819"/>
              <a:ext cx="303" cy="346"/>
            </a:xfrm>
            <a:custGeom>
              <a:avLst/>
              <a:gdLst>
                <a:gd name="T0" fmla="*/ 0 w 670"/>
                <a:gd name="T1" fmla="*/ 0 h 764"/>
                <a:gd name="T2" fmla="*/ 0 w 670"/>
                <a:gd name="T3" fmla="*/ 0 h 764"/>
                <a:gd name="T4" fmla="*/ 0 w 670"/>
                <a:gd name="T5" fmla="*/ 0 h 764"/>
                <a:gd name="T6" fmla="*/ 0 w 670"/>
                <a:gd name="T7" fmla="*/ 0 h 764"/>
                <a:gd name="T8" fmla="*/ 0 w 670"/>
                <a:gd name="T9" fmla="*/ 0 h 764"/>
                <a:gd name="T10" fmla="*/ 0 w 670"/>
                <a:gd name="T11" fmla="*/ 0 h 764"/>
                <a:gd name="T12" fmla="*/ 0 w 670"/>
                <a:gd name="T13" fmla="*/ 0 h 764"/>
                <a:gd name="T14" fmla="*/ 0 w 670"/>
                <a:gd name="T15" fmla="*/ 0 h 764"/>
                <a:gd name="T16" fmla="*/ 0 w 670"/>
                <a:gd name="T17" fmla="*/ 0 h 764"/>
                <a:gd name="T18" fmla="*/ 0 w 670"/>
                <a:gd name="T19" fmla="*/ 0 h 764"/>
                <a:gd name="T20" fmla="*/ 0 w 670"/>
                <a:gd name="T21" fmla="*/ 0 h 764"/>
                <a:gd name="T22" fmla="*/ 0 w 670"/>
                <a:gd name="T23" fmla="*/ 0 h 764"/>
                <a:gd name="T24" fmla="*/ 0 w 670"/>
                <a:gd name="T25" fmla="*/ 0 h 764"/>
                <a:gd name="T26" fmla="*/ 0 w 670"/>
                <a:gd name="T27" fmla="*/ 0 h 764"/>
                <a:gd name="T28" fmla="*/ 0 w 670"/>
                <a:gd name="T29" fmla="*/ 0 h 764"/>
                <a:gd name="T30" fmla="*/ 0 w 670"/>
                <a:gd name="T31" fmla="*/ 0 h 764"/>
                <a:gd name="T32" fmla="*/ 0 w 670"/>
                <a:gd name="T33" fmla="*/ 0 h 764"/>
                <a:gd name="T34" fmla="*/ 0 w 670"/>
                <a:gd name="T35" fmla="*/ 0 h 764"/>
                <a:gd name="T36" fmla="*/ 0 w 670"/>
                <a:gd name="T37" fmla="*/ 0 h 764"/>
                <a:gd name="T38" fmla="*/ 0 w 670"/>
                <a:gd name="T39" fmla="*/ 0 h 764"/>
                <a:gd name="T40" fmla="*/ 0 w 670"/>
                <a:gd name="T41" fmla="*/ 0 h 764"/>
                <a:gd name="T42" fmla="*/ 0 w 670"/>
                <a:gd name="T43" fmla="*/ 0 h 764"/>
                <a:gd name="T44" fmla="*/ 0 w 670"/>
                <a:gd name="T45" fmla="*/ 0 h 764"/>
                <a:gd name="T46" fmla="*/ 0 w 670"/>
                <a:gd name="T47" fmla="*/ 0 h 764"/>
                <a:gd name="T48" fmla="*/ 0 w 670"/>
                <a:gd name="T49" fmla="*/ 0 h 764"/>
                <a:gd name="T50" fmla="*/ 0 w 670"/>
                <a:gd name="T51" fmla="*/ 0 h 764"/>
                <a:gd name="T52" fmla="*/ 0 w 670"/>
                <a:gd name="T53" fmla="*/ 0 h 764"/>
                <a:gd name="T54" fmla="*/ 0 w 670"/>
                <a:gd name="T55" fmla="*/ 0 h 764"/>
                <a:gd name="T56" fmla="*/ 0 w 670"/>
                <a:gd name="T57" fmla="*/ 0 h 764"/>
                <a:gd name="T58" fmla="*/ 0 w 670"/>
                <a:gd name="T59" fmla="*/ 0 h 764"/>
                <a:gd name="T60" fmla="*/ 0 w 670"/>
                <a:gd name="T61" fmla="*/ 0 h 764"/>
                <a:gd name="T62" fmla="*/ 0 w 670"/>
                <a:gd name="T63" fmla="*/ 0 h 764"/>
                <a:gd name="T64" fmla="*/ 0 w 670"/>
                <a:gd name="T65" fmla="*/ 0 h 764"/>
                <a:gd name="T66" fmla="*/ 0 w 670"/>
                <a:gd name="T67" fmla="*/ 0 h 764"/>
                <a:gd name="T68" fmla="*/ 0 w 670"/>
                <a:gd name="T69" fmla="*/ 0 h 764"/>
                <a:gd name="T70" fmla="*/ 0 w 670"/>
                <a:gd name="T71" fmla="*/ 0 h 764"/>
                <a:gd name="T72" fmla="*/ 0 w 670"/>
                <a:gd name="T73" fmla="*/ 0 h 764"/>
                <a:gd name="T74" fmla="*/ 0 w 670"/>
                <a:gd name="T75" fmla="*/ 0 h 764"/>
                <a:gd name="T76" fmla="*/ 0 w 670"/>
                <a:gd name="T77" fmla="*/ 0 h 764"/>
                <a:gd name="T78" fmla="*/ 0 w 670"/>
                <a:gd name="T79" fmla="*/ 0 h 764"/>
                <a:gd name="T80" fmla="*/ 0 w 670"/>
                <a:gd name="T81" fmla="*/ 0 h 764"/>
                <a:gd name="T82" fmla="*/ 0 w 670"/>
                <a:gd name="T83" fmla="*/ 0 h 764"/>
                <a:gd name="T84" fmla="*/ 0 w 670"/>
                <a:gd name="T85" fmla="*/ 0 h 764"/>
                <a:gd name="T86" fmla="*/ 0 w 670"/>
                <a:gd name="T87" fmla="*/ 0 h 764"/>
                <a:gd name="T88" fmla="*/ 0 w 670"/>
                <a:gd name="T89" fmla="*/ 0 h 764"/>
                <a:gd name="T90" fmla="*/ 0 w 670"/>
                <a:gd name="T91" fmla="*/ 0 h 764"/>
                <a:gd name="T92" fmla="*/ 0 w 670"/>
                <a:gd name="T93" fmla="*/ 0 h 764"/>
                <a:gd name="T94" fmla="*/ 0 w 670"/>
                <a:gd name="T95" fmla="*/ 0 h 764"/>
                <a:gd name="T96" fmla="*/ 0 w 670"/>
                <a:gd name="T97" fmla="*/ 0 h 764"/>
                <a:gd name="T98" fmla="*/ 0 w 670"/>
                <a:gd name="T99" fmla="*/ 0 h 764"/>
                <a:gd name="T100" fmla="*/ 0 w 670"/>
                <a:gd name="T101" fmla="*/ 0 h 764"/>
                <a:gd name="T102" fmla="*/ 0 w 670"/>
                <a:gd name="T103" fmla="*/ 0 h 764"/>
                <a:gd name="T104" fmla="*/ 0 w 670"/>
                <a:gd name="T105" fmla="*/ 0 h 764"/>
                <a:gd name="T106" fmla="*/ 0 w 670"/>
                <a:gd name="T107" fmla="*/ 0 h 764"/>
                <a:gd name="T108" fmla="*/ 0 w 670"/>
                <a:gd name="T109" fmla="*/ 0 h 764"/>
                <a:gd name="T110" fmla="*/ 0 w 670"/>
                <a:gd name="T111" fmla="*/ 0 h 764"/>
                <a:gd name="T112" fmla="*/ 0 w 670"/>
                <a:gd name="T113" fmla="*/ 0 h 764"/>
                <a:gd name="T114" fmla="*/ 0 w 670"/>
                <a:gd name="T115" fmla="*/ 0 h 764"/>
                <a:gd name="T116" fmla="*/ 0 w 670"/>
                <a:gd name="T117" fmla="*/ 0 h 764"/>
                <a:gd name="T118" fmla="*/ 0 w 670"/>
                <a:gd name="T119" fmla="*/ 0 h 764"/>
                <a:gd name="T120" fmla="*/ 0 w 670"/>
                <a:gd name="T121" fmla="*/ 0 h 76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70"/>
                <a:gd name="T184" fmla="*/ 0 h 764"/>
                <a:gd name="T185" fmla="*/ 670 w 670"/>
                <a:gd name="T186" fmla="*/ 764 h 76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70" h="764">
                  <a:moveTo>
                    <a:pt x="459" y="312"/>
                  </a:moveTo>
                  <a:lnTo>
                    <a:pt x="432" y="286"/>
                  </a:lnTo>
                  <a:lnTo>
                    <a:pt x="640" y="221"/>
                  </a:lnTo>
                  <a:cubicBezTo>
                    <a:pt x="649" y="218"/>
                    <a:pt x="660" y="222"/>
                    <a:pt x="665" y="231"/>
                  </a:cubicBezTo>
                  <a:cubicBezTo>
                    <a:pt x="670" y="240"/>
                    <a:pt x="668" y="250"/>
                    <a:pt x="661" y="257"/>
                  </a:cubicBezTo>
                  <a:lnTo>
                    <a:pt x="531" y="376"/>
                  </a:lnTo>
                  <a:lnTo>
                    <a:pt x="528" y="342"/>
                  </a:lnTo>
                  <a:lnTo>
                    <a:pt x="632" y="404"/>
                  </a:lnTo>
                  <a:cubicBezTo>
                    <a:pt x="639" y="408"/>
                    <a:pt x="644" y="416"/>
                    <a:pt x="643" y="424"/>
                  </a:cubicBezTo>
                  <a:cubicBezTo>
                    <a:pt x="642" y="432"/>
                    <a:pt x="636" y="439"/>
                    <a:pt x="629" y="442"/>
                  </a:cubicBezTo>
                  <a:lnTo>
                    <a:pt x="529" y="477"/>
                  </a:lnTo>
                  <a:lnTo>
                    <a:pt x="540" y="445"/>
                  </a:lnTo>
                  <a:lnTo>
                    <a:pt x="609" y="550"/>
                  </a:lnTo>
                  <a:cubicBezTo>
                    <a:pt x="614" y="557"/>
                    <a:pt x="614" y="566"/>
                    <a:pt x="610" y="573"/>
                  </a:cubicBezTo>
                  <a:cubicBezTo>
                    <a:pt x="606" y="580"/>
                    <a:pt x="598" y="584"/>
                    <a:pt x="590" y="583"/>
                  </a:cubicBezTo>
                  <a:lnTo>
                    <a:pt x="466" y="571"/>
                  </a:lnTo>
                  <a:lnTo>
                    <a:pt x="489" y="547"/>
                  </a:lnTo>
                  <a:lnTo>
                    <a:pt x="505" y="691"/>
                  </a:lnTo>
                  <a:cubicBezTo>
                    <a:pt x="506" y="701"/>
                    <a:pt x="501" y="709"/>
                    <a:pt x="492" y="713"/>
                  </a:cubicBezTo>
                  <a:cubicBezTo>
                    <a:pt x="484" y="717"/>
                    <a:pt x="474" y="715"/>
                    <a:pt x="468" y="708"/>
                  </a:cubicBezTo>
                  <a:lnTo>
                    <a:pt x="380" y="607"/>
                  </a:lnTo>
                  <a:lnTo>
                    <a:pt x="414" y="604"/>
                  </a:lnTo>
                  <a:lnTo>
                    <a:pt x="322" y="752"/>
                  </a:lnTo>
                  <a:cubicBezTo>
                    <a:pt x="317" y="760"/>
                    <a:pt x="307" y="764"/>
                    <a:pt x="298" y="761"/>
                  </a:cubicBezTo>
                  <a:cubicBezTo>
                    <a:pt x="289" y="758"/>
                    <a:pt x="283" y="750"/>
                    <a:pt x="283" y="740"/>
                  </a:cubicBezTo>
                  <a:lnTo>
                    <a:pt x="284" y="574"/>
                  </a:lnTo>
                  <a:lnTo>
                    <a:pt x="318" y="591"/>
                  </a:lnTo>
                  <a:lnTo>
                    <a:pt x="182" y="701"/>
                  </a:lnTo>
                  <a:cubicBezTo>
                    <a:pt x="174" y="707"/>
                    <a:pt x="164" y="707"/>
                    <a:pt x="156" y="702"/>
                  </a:cubicBezTo>
                  <a:cubicBezTo>
                    <a:pt x="148" y="696"/>
                    <a:pt x="145" y="687"/>
                    <a:pt x="148" y="678"/>
                  </a:cubicBezTo>
                  <a:lnTo>
                    <a:pt x="204" y="511"/>
                  </a:lnTo>
                  <a:lnTo>
                    <a:pt x="235" y="536"/>
                  </a:lnTo>
                  <a:lnTo>
                    <a:pt x="41" y="654"/>
                  </a:lnTo>
                  <a:cubicBezTo>
                    <a:pt x="32" y="660"/>
                    <a:pt x="21" y="658"/>
                    <a:pt x="14" y="650"/>
                  </a:cubicBezTo>
                  <a:cubicBezTo>
                    <a:pt x="7" y="643"/>
                    <a:pt x="7" y="631"/>
                    <a:pt x="13" y="623"/>
                  </a:cubicBezTo>
                  <a:lnTo>
                    <a:pt x="135" y="467"/>
                  </a:lnTo>
                  <a:lnTo>
                    <a:pt x="150" y="501"/>
                  </a:lnTo>
                  <a:lnTo>
                    <a:pt x="45" y="491"/>
                  </a:lnTo>
                  <a:cubicBezTo>
                    <a:pt x="36" y="490"/>
                    <a:pt x="28" y="483"/>
                    <a:pt x="26" y="475"/>
                  </a:cubicBezTo>
                  <a:cubicBezTo>
                    <a:pt x="24" y="466"/>
                    <a:pt x="27" y="457"/>
                    <a:pt x="35" y="452"/>
                  </a:cubicBezTo>
                  <a:lnTo>
                    <a:pt x="137" y="382"/>
                  </a:lnTo>
                  <a:lnTo>
                    <a:pt x="137" y="417"/>
                  </a:lnTo>
                  <a:lnTo>
                    <a:pt x="11" y="325"/>
                  </a:lnTo>
                  <a:cubicBezTo>
                    <a:pt x="3" y="320"/>
                    <a:pt x="0" y="310"/>
                    <a:pt x="3" y="301"/>
                  </a:cubicBezTo>
                  <a:cubicBezTo>
                    <a:pt x="6" y="292"/>
                    <a:pt x="15" y="286"/>
                    <a:pt x="24" y="287"/>
                  </a:cubicBezTo>
                  <a:lnTo>
                    <a:pt x="160" y="290"/>
                  </a:lnTo>
                  <a:lnTo>
                    <a:pt x="139" y="311"/>
                  </a:lnTo>
                  <a:lnTo>
                    <a:pt x="136" y="164"/>
                  </a:lnTo>
                  <a:cubicBezTo>
                    <a:pt x="136" y="156"/>
                    <a:pt x="140" y="149"/>
                    <a:pt x="147" y="145"/>
                  </a:cubicBezTo>
                  <a:cubicBezTo>
                    <a:pt x="153" y="142"/>
                    <a:pt x="162" y="142"/>
                    <a:pt x="168" y="145"/>
                  </a:cubicBezTo>
                  <a:lnTo>
                    <a:pt x="284" y="211"/>
                  </a:lnTo>
                  <a:lnTo>
                    <a:pt x="252" y="226"/>
                  </a:lnTo>
                  <a:lnTo>
                    <a:pt x="289" y="18"/>
                  </a:lnTo>
                  <a:cubicBezTo>
                    <a:pt x="291" y="8"/>
                    <a:pt x="299" y="0"/>
                    <a:pt x="310" y="0"/>
                  </a:cubicBezTo>
                  <a:cubicBezTo>
                    <a:pt x="320" y="0"/>
                    <a:pt x="329" y="7"/>
                    <a:pt x="331" y="17"/>
                  </a:cubicBezTo>
                  <a:lnTo>
                    <a:pt x="378" y="247"/>
                  </a:lnTo>
                  <a:lnTo>
                    <a:pt x="345" y="234"/>
                  </a:lnTo>
                  <a:lnTo>
                    <a:pt x="458" y="158"/>
                  </a:lnTo>
                  <a:cubicBezTo>
                    <a:pt x="466" y="154"/>
                    <a:pt x="475" y="154"/>
                    <a:pt x="482" y="159"/>
                  </a:cubicBezTo>
                  <a:cubicBezTo>
                    <a:pt x="489" y="164"/>
                    <a:pt x="493" y="173"/>
                    <a:pt x="491" y="181"/>
                  </a:cubicBezTo>
                  <a:lnTo>
                    <a:pt x="459" y="312"/>
                  </a:lnTo>
                  <a:close/>
                  <a:moveTo>
                    <a:pt x="449" y="171"/>
                  </a:moveTo>
                  <a:lnTo>
                    <a:pt x="482" y="194"/>
                  </a:lnTo>
                  <a:lnTo>
                    <a:pt x="369" y="269"/>
                  </a:lnTo>
                  <a:cubicBezTo>
                    <a:pt x="363" y="273"/>
                    <a:pt x="355" y="274"/>
                    <a:pt x="349" y="271"/>
                  </a:cubicBezTo>
                  <a:cubicBezTo>
                    <a:pt x="342" y="268"/>
                    <a:pt x="337" y="263"/>
                    <a:pt x="336" y="256"/>
                  </a:cubicBezTo>
                  <a:lnTo>
                    <a:pt x="289" y="26"/>
                  </a:lnTo>
                  <a:lnTo>
                    <a:pt x="331" y="25"/>
                  </a:lnTo>
                  <a:lnTo>
                    <a:pt x="294" y="234"/>
                  </a:lnTo>
                  <a:cubicBezTo>
                    <a:pt x="293" y="240"/>
                    <a:pt x="289" y="246"/>
                    <a:pt x="282" y="249"/>
                  </a:cubicBezTo>
                  <a:cubicBezTo>
                    <a:pt x="276" y="252"/>
                    <a:pt x="269" y="252"/>
                    <a:pt x="263" y="248"/>
                  </a:cubicBezTo>
                  <a:lnTo>
                    <a:pt x="147" y="182"/>
                  </a:lnTo>
                  <a:lnTo>
                    <a:pt x="179" y="164"/>
                  </a:lnTo>
                  <a:lnTo>
                    <a:pt x="181" y="311"/>
                  </a:lnTo>
                  <a:cubicBezTo>
                    <a:pt x="181" y="316"/>
                    <a:pt x="179" y="322"/>
                    <a:pt x="175" y="326"/>
                  </a:cubicBezTo>
                  <a:cubicBezTo>
                    <a:pt x="171" y="330"/>
                    <a:pt x="165" y="332"/>
                    <a:pt x="159" y="332"/>
                  </a:cubicBezTo>
                  <a:lnTo>
                    <a:pt x="23" y="329"/>
                  </a:lnTo>
                  <a:lnTo>
                    <a:pt x="36" y="291"/>
                  </a:lnTo>
                  <a:lnTo>
                    <a:pt x="162" y="383"/>
                  </a:lnTo>
                  <a:cubicBezTo>
                    <a:pt x="167" y="387"/>
                    <a:pt x="171" y="393"/>
                    <a:pt x="171" y="400"/>
                  </a:cubicBezTo>
                  <a:cubicBezTo>
                    <a:pt x="171" y="407"/>
                    <a:pt x="167" y="414"/>
                    <a:pt x="161" y="417"/>
                  </a:cubicBezTo>
                  <a:lnTo>
                    <a:pt x="59" y="487"/>
                  </a:lnTo>
                  <a:lnTo>
                    <a:pt x="49" y="448"/>
                  </a:lnTo>
                  <a:lnTo>
                    <a:pt x="154" y="458"/>
                  </a:lnTo>
                  <a:cubicBezTo>
                    <a:pt x="161" y="459"/>
                    <a:pt x="168" y="464"/>
                    <a:pt x="171" y="471"/>
                  </a:cubicBezTo>
                  <a:cubicBezTo>
                    <a:pt x="174" y="478"/>
                    <a:pt x="173" y="487"/>
                    <a:pt x="168" y="493"/>
                  </a:cubicBezTo>
                  <a:lnTo>
                    <a:pt x="47" y="649"/>
                  </a:lnTo>
                  <a:lnTo>
                    <a:pt x="19" y="618"/>
                  </a:lnTo>
                  <a:lnTo>
                    <a:pt x="213" y="500"/>
                  </a:lnTo>
                  <a:cubicBezTo>
                    <a:pt x="221" y="495"/>
                    <a:pt x="230" y="496"/>
                    <a:pt x="237" y="501"/>
                  </a:cubicBezTo>
                  <a:cubicBezTo>
                    <a:pt x="244" y="507"/>
                    <a:pt x="247" y="516"/>
                    <a:pt x="244" y="525"/>
                  </a:cubicBezTo>
                  <a:lnTo>
                    <a:pt x="189" y="691"/>
                  </a:lnTo>
                  <a:lnTo>
                    <a:pt x="155" y="668"/>
                  </a:lnTo>
                  <a:lnTo>
                    <a:pt x="291" y="558"/>
                  </a:lnTo>
                  <a:cubicBezTo>
                    <a:pt x="298" y="552"/>
                    <a:pt x="307" y="551"/>
                    <a:pt x="314" y="555"/>
                  </a:cubicBezTo>
                  <a:cubicBezTo>
                    <a:pt x="322" y="559"/>
                    <a:pt x="326" y="566"/>
                    <a:pt x="326" y="574"/>
                  </a:cubicBezTo>
                  <a:lnTo>
                    <a:pt x="326" y="741"/>
                  </a:lnTo>
                  <a:lnTo>
                    <a:pt x="286" y="729"/>
                  </a:lnTo>
                  <a:lnTo>
                    <a:pt x="378" y="582"/>
                  </a:lnTo>
                  <a:cubicBezTo>
                    <a:pt x="382" y="576"/>
                    <a:pt x="388" y="572"/>
                    <a:pt x="394" y="572"/>
                  </a:cubicBezTo>
                  <a:cubicBezTo>
                    <a:pt x="401" y="571"/>
                    <a:pt x="408" y="574"/>
                    <a:pt x="412" y="579"/>
                  </a:cubicBezTo>
                  <a:lnTo>
                    <a:pt x="500" y="680"/>
                  </a:lnTo>
                  <a:lnTo>
                    <a:pt x="462" y="696"/>
                  </a:lnTo>
                  <a:lnTo>
                    <a:pt x="447" y="552"/>
                  </a:lnTo>
                  <a:cubicBezTo>
                    <a:pt x="446" y="545"/>
                    <a:pt x="448" y="539"/>
                    <a:pt x="453" y="534"/>
                  </a:cubicBezTo>
                  <a:cubicBezTo>
                    <a:pt x="457" y="530"/>
                    <a:pt x="464" y="528"/>
                    <a:pt x="470" y="528"/>
                  </a:cubicBezTo>
                  <a:lnTo>
                    <a:pt x="594" y="541"/>
                  </a:lnTo>
                  <a:lnTo>
                    <a:pt x="574" y="574"/>
                  </a:lnTo>
                  <a:lnTo>
                    <a:pt x="505" y="469"/>
                  </a:lnTo>
                  <a:cubicBezTo>
                    <a:pt x="501" y="463"/>
                    <a:pt x="500" y="457"/>
                    <a:pt x="502" y="450"/>
                  </a:cubicBezTo>
                  <a:cubicBezTo>
                    <a:pt x="504" y="444"/>
                    <a:pt x="509" y="439"/>
                    <a:pt x="515" y="437"/>
                  </a:cubicBezTo>
                  <a:lnTo>
                    <a:pt x="614" y="402"/>
                  </a:lnTo>
                  <a:lnTo>
                    <a:pt x="611" y="440"/>
                  </a:lnTo>
                  <a:lnTo>
                    <a:pt x="506" y="379"/>
                  </a:lnTo>
                  <a:cubicBezTo>
                    <a:pt x="500" y="376"/>
                    <a:pt x="496" y="370"/>
                    <a:pt x="496" y="363"/>
                  </a:cubicBezTo>
                  <a:cubicBezTo>
                    <a:pt x="495" y="356"/>
                    <a:pt x="497" y="349"/>
                    <a:pt x="502" y="345"/>
                  </a:cubicBezTo>
                  <a:lnTo>
                    <a:pt x="632" y="226"/>
                  </a:lnTo>
                  <a:lnTo>
                    <a:pt x="653" y="262"/>
                  </a:lnTo>
                  <a:lnTo>
                    <a:pt x="445" y="327"/>
                  </a:lnTo>
                  <a:cubicBezTo>
                    <a:pt x="438" y="329"/>
                    <a:pt x="430" y="328"/>
                    <a:pt x="424" y="322"/>
                  </a:cubicBezTo>
                  <a:cubicBezTo>
                    <a:pt x="419" y="317"/>
                    <a:pt x="416" y="309"/>
                    <a:pt x="418" y="302"/>
                  </a:cubicBezTo>
                  <a:lnTo>
                    <a:pt x="449" y="171"/>
                  </a:lnTo>
                  <a:close/>
                </a:path>
              </a:pathLst>
            </a:custGeom>
            <a:solidFill>
              <a:srgbClr val="FFFF00"/>
            </a:solidFill>
            <a:ln w="0">
              <a:solidFill>
                <a:srgbClr val="FFFF00"/>
              </a:solidFill>
              <a:round/>
              <a:headEnd/>
              <a:tailEnd/>
            </a:ln>
          </p:spPr>
          <p:txBody>
            <a:bodyPr/>
            <a:lstStyle/>
            <a:p>
              <a:endParaRPr lang="ru-RU"/>
            </a:p>
          </p:txBody>
        </p:sp>
        <p:sp>
          <p:nvSpPr>
            <p:cNvPr id="28832" name="Freeform 277"/>
            <p:cNvSpPr>
              <a:spLocks/>
            </p:cNvSpPr>
            <p:nvPr/>
          </p:nvSpPr>
          <p:spPr bwMode="auto">
            <a:xfrm>
              <a:off x="1981" y="1106"/>
              <a:ext cx="260" cy="261"/>
            </a:xfrm>
            <a:custGeom>
              <a:avLst/>
              <a:gdLst>
                <a:gd name="T0" fmla="*/ 130 w 260"/>
                <a:gd name="T1" fmla="*/ 70 h 261"/>
                <a:gd name="T2" fmla="*/ 175 w 260"/>
                <a:gd name="T3" fmla="*/ 0 h 261"/>
                <a:gd name="T4" fmla="*/ 171 w 260"/>
                <a:gd name="T5" fmla="*/ 64 h 261"/>
                <a:gd name="T6" fmla="*/ 222 w 260"/>
                <a:gd name="T7" fmla="*/ 54 h 261"/>
                <a:gd name="T8" fmla="*/ 201 w 260"/>
                <a:gd name="T9" fmla="*/ 89 h 261"/>
                <a:gd name="T10" fmla="*/ 254 w 260"/>
                <a:gd name="T11" fmla="*/ 98 h 261"/>
                <a:gd name="T12" fmla="*/ 212 w 260"/>
                <a:gd name="T13" fmla="*/ 127 h 261"/>
                <a:gd name="T14" fmla="*/ 260 w 260"/>
                <a:gd name="T15" fmla="*/ 161 h 261"/>
                <a:gd name="T16" fmla="*/ 203 w 260"/>
                <a:gd name="T17" fmla="*/ 157 h 261"/>
                <a:gd name="T18" fmla="*/ 219 w 260"/>
                <a:gd name="T19" fmla="*/ 219 h 261"/>
                <a:gd name="T20" fmla="*/ 169 w 260"/>
                <a:gd name="T21" fmla="*/ 175 h 261"/>
                <a:gd name="T22" fmla="*/ 160 w 260"/>
                <a:gd name="T23" fmla="*/ 238 h 261"/>
                <a:gd name="T24" fmla="*/ 127 w 260"/>
                <a:gd name="T25" fmla="*/ 181 h 261"/>
                <a:gd name="T26" fmla="*/ 103 w 260"/>
                <a:gd name="T27" fmla="*/ 261 h 261"/>
                <a:gd name="T28" fmla="*/ 93 w 260"/>
                <a:gd name="T29" fmla="*/ 189 h 261"/>
                <a:gd name="T30" fmla="*/ 57 w 260"/>
                <a:gd name="T31" fmla="*/ 213 h 261"/>
                <a:gd name="T32" fmla="*/ 69 w 260"/>
                <a:gd name="T33" fmla="*/ 168 h 261"/>
                <a:gd name="T34" fmla="*/ 2 w 260"/>
                <a:gd name="T35" fmla="*/ 176 h 261"/>
                <a:gd name="T36" fmla="*/ 45 w 260"/>
                <a:gd name="T37" fmla="*/ 142 h 261"/>
                <a:gd name="T38" fmla="*/ 0 w 260"/>
                <a:gd name="T39" fmla="*/ 104 h 261"/>
                <a:gd name="T40" fmla="*/ 56 w 260"/>
                <a:gd name="T41" fmla="*/ 92 h 261"/>
                <a:gd name="T42" fmla="*/ 5 w 260"/>
                <a:gd name="T43" fmla="*/ 28 h 261"/>
                <a:gd name="T44" fmla="*/ 88 w 260"/>
                <a:gd name="T45" fmla="*/ 77 h 261"/>
                <a:gd name="T46" fmla="*/ 101 w 260"/>
                <a:gd name="T47" fmla="*/ 28 h 261"/>
                <a:gd name="T48" fmla="*/ 130 w 260"/>
                <a:gd name="T49" fmla="*/ 70 h 26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0"/>
                <a:gd name="T76" fmla="*/ 0 h 261"/>
                <a:gd name="T77" fmla="*/ 260 w 260"/>
                <a:gd name="T78" fmla="*/ 261 h 26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0" h="261">
                  <a:moveTo>
                    <a:pt x="130" y="70"/>
                  </a:moveTo>
                  <a:lnTo>
                    <a:pt x="175" y="0"/>
                  </a:lnTo>
                  <a:lnTo>
                    <a:pt x="171" y="64"/>
                  </a:lnTo>
                  <a:lnTo>
                    <a:pt x="222" y="54"/>
                  </a:lnTo>
                  <a:lnTo>
                    <a:pt x="201" y="89"/>
                  </a:lnTo>
                  <a:lnTo>
                    <a:pt x="254" y="98"/>
                  </a:lnTo>
                  <a:lnTo>
                    <a:pt x="212" y="127"/>
                  </a:lnTo>
                  <a:lnTo>
                    <a:pt x="260" y="161"/>
                  </a:lnTo>
                  <a:lnTo>
                    <a:pt x="203" y="157"/>
                  </a:lnTo>
                  <a:lnTo>
                    <a:pt x="219" y="219"/>
                  </a:lnTo>
                  <a:lnTo>
                    <a:pt x="169" y="175"/>
                  </a:lnTo>
                  <a:lnTo>
                    <a:pt x="160" y="238"/>
                  </a:lnTo>
                  <a:lnTo>
                    <a:pt x="127" y="181"/>
                  </a:lnTo>
                  <a:lnTo>
                    <a:pt x="103" y="261"/>
                  </a:lnTo>
                  <a:lnTo>
                    <a:pt x="93" y="189"/>
                  </a:lnTo>
                  <a:lnTo>
                    <a:pt x="57" y="213"/>
                  </a:lnTo>
                  <a:lnTo>
                    <a:pt x="69" y="168"/>
                  </a:lnTo>
                  <a:lnTo>
                    <a:pt x="2" y="176"/>
                  </a:lnTo>
                  <a:lnTo>
                    <a:pt x="45" y="142"/>
                  </a:lnTo>
                  <a:lnTo>
                    <a:pt x="0" y="104"/>
                  </a:lnTo>
                  <a:lnTo>
                    <a:pt x="56" y="92"/>
                  </a:lnTo>
                  <a:lnTo>
                    <a:pt x="5" y="28"/>
                  </a:lnTo>
                  <a:lnTo>
                    <a:pt x="88" y="77"/>
                  </a:lnTo>
                  <a:lnTo>
                    <a:pt x="101" y="28"/>
                  </a:lnTo>
                  <a:lnTo>
                    <a:pt x="130" y="70"/>
                  </a:lnTo>
                  <a:close/>
                </a:path>
              </a:pathLst>
            </a:custGeom>
            <a:solidFill>
              <a:srgbClr val="E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33" name="Freeform 278"/>
            <p:cNvSpPr>
              <a:spLocks noEditPoints="1"/>
            </p:cNvSpPr>
            <p:nvPr/>
          </p:nvSpPr>
          <p:spPr bwMode="auto">
            <a:xfrm>
              <a:off x="1970" y="1094"/>
              <a:ext cx="283" cy="284"/>
            </a:xfrm>
            <a:custGeom>
              <a:avLst/>
              <a:gdLst>
                <a:gd name="T0" fmla="*/ 0 w 628"/>
                <a:gd name="T1" fmla="*/ 0 h 627"/>
                <a:gd name="T2" fmla="*/ 0 w 628"/>
                <a:gd name="T3" fmla="*/ 0 h 627"/>
                <a:gd name="T4" fmla="*/ 0 w 628"/>
                <a:gd name="T5" fmla="*/ 0 h 627"/>
                <a:gd name="T6" fmla="*/ 0 w 628"/>
                <a:gd name="T7" fmla="*/ 0 h 627"/>
                <a:gd name="T8" fmla="*/ 0 w 628"/>
                <a:gd name="T9" fmla="*/ 0 h 627"/>
                <a:gd name="T10" fmla="*/ 0 w 628"/>
                <a:gd name="T11" fmla="*/ 0 h 627"/>
                <a:gd name="T12" fmla="*/ 0 w 628"/>
                <a:gd name="T13" fmla="*/ 0 h 627"/>
                <a:gd name="T14" fmla="*/ 0 w 628"/>
                <a:gd name="T15" fmla="*/ 0 h 627"/>
                <a:gd name="T16" fmla="*/ 0 w 628"/>
                <a:gd name="T17" fmla="*/ 0 h 627"/>
                <a:gd name="T18" fmla="*/ 0 w 628"/>
                <a:gd name="T19" fmla="*/ 0 h 627"/>
                <a:gd name="T20" fmla="*/ 0 w 628"/>
                <a:gd name="T21" fmla="*/ 0 h 627"/>
                <a:gd name="T22" fmla="*/ 0 w 628"/>
                <a:gd name="T23" fmla="*/ 0 h 627"/>
                <a:gd name="T24" fmla="*/ 0 w 628"/>
                <a:gd name="T25" fmla="*/ 0 h 627"/>
                <a:gd name="T26" fmla="*/ 0 w 628"/>
                <a:gd name="T27" fmla="*/ 0 h 627"/>
                <a:gd name="T28" fmla="*/ 0 w 628"/>
                <a:gd name="T29" fmla="*/ 0 h 627"/>
                <a:gd name="T30" fmla="*/ 0 w 628"/>
                <a:gd name="T31" fmla="*/ 0 h 627"/>
                <a:gd name="T32" fmla="*/ 0 w 628"/>
                <a:gd name="T33" fmla="*/ 0 h 627"/>
                <a:gd name="T34" fmla="*/ 0 w 628"/>
                <a:gd name="T35" fmla="*/ 0 h 627"/>
                <a:gd name="T36" fmla="*/ 0 w 628"/>
                <a:gd name="T37" fmla="*/ 0 h 627"/>
                <a:gd name="T38" fmla="*/ 0 w 628"/>
                <a:gd name="T39" fmla="*/ 0 h 627"/>
                <a:gd name="T40" fmla="*/ 0 w 628"/>
                <a:gd name="T41" fmla="*/ 0 h 627"/>
                <a:gd name="T42" fmla="*/ 0 w 628"/>
                <a:gd name="T43" fmla="*/ 0 h 627"/>
                <a:gd name="T44" fmla="*/ 0 w 628"/>
                <a:gd name="T45" fmla="*/ 0 h 627"/>
                <a:gd name="T46" fmla="*/ 0 w 628"/>
                <a:gd name="T47" fmla="*/ 0 h 627"/>
                <a:gd name="T48" fmla="*/ 0 w 628"/>
                <a:gd name="T49" fmla="*/ 0 h 627"/>
                <a:gd name="T50" fmla="*/ 0 w 628"/>
                <a:gd name="T51" fmla="*/ 0 h 627"/>
                <a:gd name="T52" fmla="*/ 0 w 628"/>
                <a:gd name="T53" fmla="*/ 0 h 627"/>
                <a:gd name="T54" fmla="*/ 0 w 628"/>
                <a:gd name="T55" fmla="*/ 0 h 627"/>
                <a:gd name="T56" fmla="*/ 0 w 628"/>
                <a:gd name="T57" fmla="*/ 0 h 627"/>
                <a:gd name="T58" fmla="*/ 0 w 628"/>
                <a:gd name="T59" fmla="*/ 0 h 627"/>
                <a:gd name="T60" fmla="*/ 0 w 628"/>
                <a:gd name="T61" fmla="*/ 0 h 627"/>
                <a:gd name="T62" fmla="*/ 0 w 628"/>
                <a:gd name="T63" fmla="*/ 0 h 627"/>
                <a:gd name="T64" fmla="*/ 0 w 628"/>
                <a:gd name="T65" fmla="*/ 0 h 627"/>
                <a:gd name="T66" fmla="*/ 0 w 628"/>
                <a:gd name="T67" fmla="*/ 0 h 627"/>
                <a:gd name="T68" fmla="*/ 0 w 628"/>
                <a:gd name="T69" fmla="*/ 0 h 627"/>
                <a:gd name="T70" fmla="*/ 0 w 628"/>
                <a:gd name="T71" fmla="*/ 0 h 627"/>
                <a:gd name="T72" fmla="*/ 0 w 628"/>
                <a:gd name="T73" fmla="*/ 0 h 627"/>
                <a:gd name="T74" fmla="*/ 0 w 628"/>
                <a:gd name="T75" fmla="*/ 0 h 627"/>
                <a:gd name="T76" fmla="*/ 0 w 628"/>
                <a:gd name="T77" fmla="*/ 0 h 627"/>
                <a:gd name="T78" fmla="*/ 0 w 628"/>
                <a:gd name="T79" fmla="*/ 0 h 627"/>
                <a:gd name="T80" fmla="*/ 0 w 628"/>
                <a:gd name="T81" fmla="*/ 0 h 627"/>
                <a:gd name="T82" fmla="*/ 0 w 628"/>
                <a:gd name="T83" fmla="*/ 0 h 627"/>
                <a:gd name="T84" fmla="*/ 0 w 628"/>
                <a:gd name="T85" fmla="*/ 0 h 627"/>
                <a:gd name="T86" fmla="*/ 0 w 628"/>
                <a:gd name="T87" fmla="*/ 0 h 627"/>
                <a:gd name="T88" fmla="*/ 0 w 628"/>
                <a:gd name="T89" fmla="*/ 0 h 627"/>
                <a:gd name="T90" fmla="*/ 0 w 628"/>
                <a:gd name="T91" fmla="*/ 0 h 627"/>
                <a:gd name="T92" fmla="*/ 0 w 628"/>
                <a:gd name="T93" fmla="*/ 0 h 627"/>
                <a:gd name="T94" fmla="*/ 0 w 628"/>
                <a:gd name="T95" fmla="*/ 0 h 627"/>
                <a:gd name="T96" fmla="*/ 0 w 628"/>
                <a:gd name="T97" fmla="*/ 0 h 627"/>
                <a:gd name="T98" fmla="*/ 0 w 628"/>
                <a:gd name="T99" fmla="*/ 0 h 627"/>
                <a:gd name="T100" fmla="*/ 0 w 628"/>
                <a:gd name="T101" fmla="*/ 0 h 627"/>
                <a:gd name="T102" fmla="*/ 0 w 628"/>
                <a:gd name="T103" fmla="*/ 0 h 627"/>
                <a:gd name="T104" fmla="*/ 0 w 628"/>
                <a:gd name="T105" fmla="*/ 0 h 627"/>
                <a:gd name="T106" fmla="*/ 0 w 628"/>
                <a:gd name="T107" fmla="*/ 0 h 627"/>
                <a:gd name="T108" fmla="*/ 0 w 628"/>
                <a:gd name="T109" fmla="*/ 0 h 627"/>
                <a:gd name="T110" fmla="*/ 0 w 628"/>
                <a:gd name="T111" fmla="*/ 0 h 627"/>
                <a:gd name="T112" fmla="*/ 0 w 628"/>
                <a:gd name="T113" fmla="*/ 0 h 627"/>
                <a:gd name="T114" fmla="*/ 0 w 628"/>
                <a:gd name="T115" fmla="*/ 0 h 627"/>
                <a:gd name="T116" fmla="*/ 0 w 628"/>
                <a:gd name="T117" fmla="*/ 0 h 627"/>
                <a:gd name="T118" fmla="*/ 0 w 628"/>
                <a:gd name="T119" fmla="*/ 0 h 627"/>
                <a:gd name="T120" fmla="*/ 0 w 628"/>
                <a:gd name="T121" fmla="*/ 0 h 6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28"/>
                <a:gd name="T184" fmla="*/ 0 h 627"/>
                <a:gd name="T185" fmla="*/ 628 w 628"/>
                <a:gd name="T186" fmla="*/ 627 h 62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28" h="627">
                  <a:moveTo>
                    <a:pt x="333" y="167"/>
                  </a:moveTo>
                  <a:lnTo>
                    <a:pt x="293" y="168"/>
                  </a:lnTo>
                  <a:lnTo>
                    <a:pt x="393" y="14"/>
                  </a:lnTo>
                  <a:cubicBezTo>
                    <a:pt x="398" y="4"/>
                    <a:pt x="410" y="0"/>
                    <a:pt x="420" y="4"/>
                  </a:cubicBezTo>
                  <a:cubicBezTo>
                    <a:pt x="431" y="7"/>
                    <a:pt x="437" y="17"/>
                    <a:pt x="437" y="28"/>
                  </a:cubicBezTo>
                  <a:lnTo>
                    <a:pt x="427" y="170"/>
                  </a:lnTo>
                  <a:lnTo>
                    <a:pt x="398" y="145"/>
                  </a:lnTo>
                  <a:lnTo>
                    <a:pt x="511" y="122"/>
                  </a:lnTo>
                  <a:cubicBezTo>
                    <a:pt x="520" y="120"/>
                    <a:pt x="530" y="124"/>
                    <a:pt x="535" y="131"/>
                  </a:cubicBezTo>
                  <a:cubicBezTo>
                    <a:pt x="541" y="139"/>
                    <a:pt x="541" y="149"/>
                    <a:pt x="536" y="157"/>
                  </a:cubicBezTo>
                  <a:lnTo>
                    <a:pt x="492" y="234"/>
                  </a:lnTo>
                  <a:lnTo>
                    <a:pt x="475" y="198"/>
                  </a:lnTo>
                  <a:lnTo>
                    <a:pt x="592" y="220"/>
                  </a:lnTo>
                  <a:cubicBezTo>
                    <a:pt x="602" y="222"/>
                    <a:pt x="610" y="229"/>
                    <a:pt x="612" y="239"/>
                  </a:cubicBezTo>
                  <a:cubicBezTo>
                    <a:pt x="614" y="248"/>
                    <a:pt x="610" y="258"/>
                    <a:pt x="601" y="263"/>
                  </a:cubicBezTo>
                  <a:lnTo>
                    <a:pt x="508" y="326"/>
                  </a:lnTo>
                  <a:lnTo>
                    <a:pt x="509" y="286"/>
                  </a:lnTo>
                  <a:lnTo>
                    <a:pt x="615" y="361"/>
                  </a:lnTo>
                  <a:cubicBezTo>
                    <a:pt x="624" y="367"/>
                    <a:pt x="628" y="379"/>
                    <a:pt x="624" y="389"/>
                  </a:cubicBezTo>
                  <a:cubicBezTo>
                    <a:pt x="620" y="399"/>
                    <a:pt x="610" y="406"/>
                    <a:pt x="600" y="405"/>
                  </a:cubicBezTo>
                  <a:lnTo>
                    <a:pt x="473" y="396"/>
                  </a:lnTo>
                  <a:lnTo>
                    <a:pt x="498" y="366"/>
                  </a:lnTo>
                  <a:lnTo>
                    <a:pt x="533" y="503"/>
                  </a:lnTo>
                  <a:cubicBezTo>
                    <a:pt x="535" y="513"/>
                    <a:pt x="531" y="524"/>
                    <a:pt x="522" y="529"/>
                  </a:cubicBezTo>
                  <a:cubicBezTo>
                    <a:pt x="513" y="535"/>
                    <a:pt x="501" y="534"/>
                    <a:pt x="493" y="527"/>
                  </a:cubicBezTo>
                  <a:lnTo>
                    <a:pt x="383" y="430"/>
                  </a:lnTo>
                  <a:lnTo>
                    <a:pt x="423" y="415"/>
                  </a:lnTo>
                  <a:lnTo>
                    <a:pt x="402" y="556"/>
                  </a:lnTo>
                  <a:cubicBezTo>
                    <a:pt x="401" y="566"/>
                    <a:pt x="393" y="574"/>
                    <a:pt x="383" y="576"/>
                  </a:cubicBezTo>
                  <a:cubicBezTo>
                    <a:pt x="373" y="578"/>
                    <a:pt x="363" y="574"/>
                    <a:pt x="358" y="565"/>
                  </a:cubicBezTo>
                  <a:lnTo>
                    <a:pt x="285" y="437"/>
                  </a:lnTo>
                  <a:lnTo>
                    <a:pt x="329" y="432"/>
                  </a:lnTo>
                  <a:lnTo>
                    <a:pt x="275" y="610"/>
                  </a:lnTo>
                  <a:cubicBezTo>
                    <a:pt x="271" y="620"/>
                    <a:pt x="261" y="627"/>
                    <a:pt x="250" y="626"/>
                  </a:cubicBezTo>
                  <a:cubicBezTo>
                    <a:pt x="238" y="625"/>
                    <a:pt x="229" y="617"/>
                    <a:pt x="228" y="606"/>
                  </a:cubicBezTo>
                  <a:lnTo>
                    <a:pt x="207" y="446"/>
                  </a:lnTo>
                  <a:lnTo>
                    <a:pt x="245" y="463"/>
                  </a:lnTo>
                  <a:lnTo>
                    <a:pt x="166" y="516"/>
                  </a:lnTo>
                  <a:cubicBezTo>
                    <a:pt x="158" y="522"/>
                    <a:pt x="147" y="522"/>
                    <a:pt x="139" y="516"/>
                  </a:cubicBezTo>
                  <a:cubicBezTo>
                    <a:pt x="131" y="510"/>
                    <a:pt x="127" y="500"/>
                    <a:pt x="129" y="491"/>
                  </a:cubicBezTo>
                  <a:lnTo>
                    <a:pt x="153" y="392"/>
                  </a:lnTo>
                  <a:lnTo>
                    <a:pt x="179" y="422"/>
                  </a:lnTo>
                  <a:lnTo>
                    <a:pt x="32" y="439"/>
                  </a:lnTo>
                  <a:cubicBezTo>
                    <a:pt x="21" y="441"/>
                    <a:pt x="11" y="435"/>
                    <a:pt x="7" y="425"/>
                  </a:cubicBezTo>
                  <a:cubicBezTo>
                    <a:pt x="3" y="415"/>
                    <a:pt x="6" y="403"/>
                    <a:pt x="14" y="397"/>
                  </a:cubicBezTo>
                  <a:lnTo>
                    <a:pt x="110" y="322"/>
                  </a:lnTo>
                  <a:lnTo>
                    <a:pt x="109" y="359"/>
                  </a:lnTo>
                  <a:lnTo>
                    <a:pt x="10" y="274"/>
                  </a:lnTo>
                  <a:cubicBezTo>
                    <a:pt x="3" y="269"/>
                    <a:pt x="0" y="259"/>
                    <a:pt x="2" y="250"/>
                  </a:cubicBezTo>
                  <a:cubicBezTo>
                    <a:pt x="4" y="241"/>
                    <a:pt x="11" y="235"/>
                    <a:pt x="20" y="233"/>
                  </a:cubicBezTo>
                  <a:lnTo>
                    <a:pt x="144" y="206"/>
                  </a:lnTo>
                  <a:lnTo>
                    <a:pt x="130" y="245"/>
                  </a:lnTo>
                  <a:lnTo>
                    <a:pt x="17" y="103"/>
                  </a:lnTo>
                  <a:cubicBezTo>
                    <a:pt x="9" y="94"/>
                    <a:pt x="10" y="81"/>
                    <a:pt x="17" y="72"/>
                  </a:cubicBezTo>
                  <a:cubicBezTo>
                    <a:pt x="25" y="63"/>
                    <a:pt x="37" y="61"/>
                    <a:pt x="47" y="67"/>
                  </a:cubicBezTo>
                  <a:lnTo>
                    <a:pt x="232" y="174"/>
                  </a:lnTo>
                  <a:lnTo>
                    <a:pt x="197" y="189"/>
                  </a:lnTo>
                  <a:lnTo>
                    <a:pt x="225" y="82"/>
                  </a:lnTo>
                  <a:cubicBezTo>
                    <a:pt x="227" y="73"/>
                    <a:pt x="235" y="66"/>
                    <a:pt x="244" y="64"/>
                  </a:cubicBezTo>
                  <a:cubicBezTo>
                    <a:pt x="253" y="62"/>
                    <a:pt x="262" y="66"/>
                    <a:pt x="268" y="74"/>
                  </a:cubicBezTo>
                  <a:lnTo>
                    <a:pt x="333" y="167"/>
                  </a:lnTo>
                  <a:close/>
                  <a:moveTo>
                    <a:pt x="229" y="101"/>
                  </a:moveTo>
                  <a:lnTo>
                    <a:pt x="271" y="94"/>
                  </a:lnTo>
                  <a:lnTo>
                    <a:pt x="244" y="201"/>
                  </a:lnTo>
                  <a:cubicBezTo>
                    <a:pt x="242" y="208"/>
                    <a:pt x="237" y="214"/>
                    <a:pt x="230" y="217"/>
                  </a:cubicBezTo>
                  <a:cubicBezTo>
                    <a:pt x="223" y="220"/>
                    <a:pt x="215" y="220"/>
                    <a:pt x="208" y="216"/>
                  </a:cubicBezTo>
                  <a:lnTo>
                    <a:pt x="23" y="108"/>
                  </a:lnTo>
                  <a:lnTo>
                    <a:pt x="54" y="73"/>
                  </a:lnTo>
                  <a:lnTo>
                    <a:pt x="168" y="215"/>
                  </a:lnTo>
                  <a:cubicBezTo>
                    <a:pt x="173" y="221"/>
                    <a:pt x="174" y="230"/>
                    <a:pt x="171" y="238"/>
                  </a:cubicBezTo>
                  <a:cubicBezTo>
                    <a:pt x="169" y="245"/>
                    <a:pt x="162" y="251"/>
                    <a:pt x="154" y="253"/>
                  </a:cubicBezTo>
                  <a:lnTo>
                    <a:pt x="31" y="280"/>
                  </a:lnTo>
                  <a:lnTo>
                    <a:pt x="41" y="238"/>
                  </a:lnTo>
                  <a:lnTo>
                    <a:pt x="140" y="322"/>
                  </a:lnTo>
                  <a:cubicBezTo>
                    <a:pt x="146" y="327"/>
                    <a:pt x="149" y="334"/>
                    <a:pt x="149" y="341"/>
                  </a:cubicBezTo>
                  <a:cubicBezTo>
                    <a:pt x="149" y="348"/>
                    <a:pt x="145" y="355"/>
                    <a:pt x="140" y="359"/>
                  </a:cubicBezTo>
                  <a:lnTo>
                    <a:pt x="44" y="434"/>
                  </a:lnTo>
                  <a:lnTo>
                    <a:pt x="26" y="392"/>
                  </a:lnTo>
                  <a:lnTo>
                    <a:pt x="174" y="374"/>
                  </a:lnTo>
                  <a:cubicBezTo>
                    <a:pt x="182" y="373"/>
                    <a:pt x="189" y="376"/>
                    <a:pt x="195" y="382"/>
                  </a:cubicBezTo>
                  <a:cubicBezTo>
                    <a:pt x="200" y="388"/>
                    <a:pt x="202" y="396"/>
                    <a:pt x="200" y="404"/>
                  </a:cubicBezTo>
                  <a:lnTo>
                    <a:pt x="176" y="502"/>
                  </a:lnTo>
                  <a:lnTo>
                    <a:pt x="139" y="476"/>
                  </a:lnTo>
                  <a:lnTo>
                    <a:pt x="218" y="423"/>
                  </a:lnTo>
                  <a:cubicBezTo>
                    <a:pt x="225" y="419"/>
                    <a:pt x="234" y="418"/>
                    <a:pt x="241" y="421"/>
                  </a:cubicBezTo>
                  <a:cubicBezTo>
                    <a:pt x="249" y="425"/>
                    <a:pt x="254" y="432"/>
                    <a:pt x="255" y="440"/>
                  </a:cubicBezTo>
                  <a:lnTo>
                    <a:pt x="276" y="599"/>
                  </a:lnTo>
                  <a:lnTo>
                    <a:pt x="229" y="595"/>
                  </a:lnTo>
                  <a:lnTo>
                    <a:pt x="283" y="418"/>
                  </a:lnTo>
                  <a:cubicBezTo>
                    <a:pt x="286" y="409"/>
                    <a:pt x="294" y="402"/>
                    <a:pt x="304" y="401"/>
                  </a:cubicBezTo>
                  <a:cubicBezTo>
                    <a:pt x="313" y="400"/>
                    <a:pt x="322" y="405"/>
                    <a:pt x="327" y="413"/>
                  </a:cubicBezTo>
                  <a:lnTo>
                    <a:pt x="400" y="541"/>
                  </a:lnTo>
                  <a:lnTo>
                    <a:pt x="355" y="549"/>
                  </a:lnTo>
                  <a:lnTo>
                    <a:pt x="376" y="409"/>
                  </a:lnTo>
                  <a:cubicBezTo>
                    <a:pt x="377" y="400"/>
                    <a:pt x="383" y="392"/>
                    <a:pt x="391" y="389"/>
                  </a:cubicBezTo>
                  <a:cubicBezTo>
                    <a:pt x="399" y="386"/>
                    <a:pt x="409" y="388"/>
                    <a:pt x="415" y="394"/>
                  </a:cubicBezTo>
                  <a:lnTo>
                    <a:pt x="525" y="491"/>
                  </a:lnTo>
                  <a:lnTo>
                    <a:pt x="486" y="515"/>
                  </a:lnTo>
                  <a:lnTo>
                    <a:pt x="451" y="377"/>
                  </a:lnTo>
                  <a:cubicBezTo>
                    <a:pt x="449" y="370"/>
                    <a:pt x="451" y="362"/>
                    <a:pt x="456" y="356"/>
                  </a:cubicBezTo>
                  <a:cubicBezTo>
                    <a:pt x="461" y="350"/>
                    <a:pt x="469" y="347"/>
                    <a:pt x="476" y="348"/>
                  </a:cubicBezTo>
                  <a:lnTo>
                    <a:pt x="603" y="357"/>
                  </a:lnTo>
                  <a:lnTo>
                    <a:pt x="588" y="400"/>
                  </a:lnTo>
                  <a:lnTo>
                    <a:pt x="481" y="325"/>
                  </a:lnTo>
                  <a:cubicBezTo>
                    <a:pt x="475" y="321"/>
                    <a:pt x="471" y="313"/>
                    <a:pt x="471" y="306"/>
                  </a:cubicBezTo>
                  <a:cubicBezTo>
                    <a:pt x="471" y="298"/>
                    <a:pt x="475" y="290"/>
                    <a:pt x="482" y="286"/>
                  </a:cubicBezTo>
                  <a:lnTo>
                    <a:pt x="575" y="224"/>
                  </a:lnTo>
                  <a:lnTo>
                    <a:pt x="584" y="267"/>
                  </a:lnTo>
                  <a:lnTo>
                    <a:pt x="466" y="245"/>
                  </a:lnTo>
                  <a:cubicBezTo>
                    <a:pt x="459" y="244"/>
                    <a:pt x="452" y="239"/>
                    <a:pt x="449" y="231"/>
                  </a:cubicBezTo>
                  <a:cubicBezTo>
                    <a:pt x="446" y="224"/>
                    <a:pt x="446" y="216"/>
                    <a:pt x="450" y="209"/>
                  </a:cubicBezTo>
                  <a:lnTo>
                    <a:pt x="495" y="133"/>
                  </a:lnTo>
                  <a:lnTo>
                    <a:pt x="520" y="169"/>
                  </a:lnTo>
                  <a:lnTo>
                    <a:pt x="408" y="192"/>
                  </a:lnTo>
                  <a:cubicBezTo>
                    <a:pt x="400" y="193"/>
                    <a:pt x="393" y="191"/>
                    <a:pt x="387" y="187"/>
                  </a:cubicBezTo>
                  <a:cubicBezTo>
                    <a:pt x="381" y="182"/>
                    <a:pt x="378" y="174"/>
                    <a:pt x="379" y="167"/>
                  </a:cubicBezTo>
                  <a:lnTo>
                    <a:pt x="389" y="25"/>
                  </a:lnTo>
                  <a:lnTo>
                    <a:pt x="433" y="39"/>
                  </a:lnTo>
                  <a:lnTo>
                    <a:pt x="334" y="194"/>
                  </a:lnTo>
                  <a:cubicBezTo>
                    <a:pt x="329" y="201"/>
                    <a:pt x="322" y="205"/>
                    <a:pt x="314" y="205"/>
                  </a:cubicBezTo>
                  <a:cubicBezTo>
                    <a:pt x="306" y="205"/>
                    <a:pt x="298" y="201"/>
                    <a:pt x="294" y="195"/>
                  </a:cubicBezTo>
                  <a:lnTo>
                    <a:pt x="229" y="101"/>
                  </a:lnTo>
                  <a:close/>
                </a:path>
              </a:pathLst>
            </a:custGeom>
            <a:solidFill>
              <a:srgbClr val="FFFF00"/>
            </a:solidFill>
            <a:ln w="0">
              <a:solidFill>
                <a:srgbClr val="FFFF00"/>
              </a:solidFill>
              <a:round/>
              <a:headEnd/>
              <a:tailEnd/>
            </a:ln>
          </p:spPr>
          <p:txBody>
            <a:bodyPr/>
            <a:lstStyle/>
            <a:p>
              <a:endParaRPr lang="ru-RU"/>
            </a:p>
          </p:txBody>
        </p:sp>
        <p:sp>
          <p:nvSpPr>
            <p:cNvPr id="28834" name="Freeform 279"/>
            <p:cNvSpPr>
              <a:spLocks/>
            </p:cNvSpPr>
            <p:nvPr/>
          </p:nvSpPr>
          <p:spPr bwMode="auto">
            <a:xfrm>
              <a:off x="304" y="963"/>
              <a:ext cx="285" cy="270"/>
            </a:xfrm>
            <a:custGeom>
              <a:avLst/>
              <a:gdLst>
                <a:gd name="T0" fmla="*/ 133 w 285"/>
                <a:gd name="T1" fmla="*/ 80 h 270"/>
                <a:gd name="T2" fmla="*/ 153 w 285"/>
                <a:gd name="T3" fmla="*/ 0 h 270"/>
                <a:gd name="T4" fmla="*/ 169 w 285"/>
                <a:gd name="T5" fmla="*/ 62 h 270"/>
                <a:gd name="T6" fmla="*/ 214 w 285"/>
                <a:gd name="T7" fmla="*/ 35 h 270"/>
                <a:gd name="T8" fmla="*/ 206 w 285"/>
                <a:gd name="T9" fmla="*/ 74 h 270"/>
                <a:gd name="T10" fmla="*/ 259 w 285"/>
                <a:gd name="T11" fmla="*/ 66 h 270"/>
                <a:gd name="T12" fmla="*/ 229 w 285"/>
                <a:gd name="T13" fmla="*/ 107 h 270"/>
                <a:gd name="T14" fmla="*/ 285 w 285"/>
                <a:gd name="T15" fmla="*/ 123 h 270"/>
                <a:gd name="T16" fmla="*/ 230 w 285"/>
                <a:gd name="T17" fmla="*/ 138 h 270"/>
                <a:gd name="T18" fmla="*/ 264 w 285"/>
                <a:gd name="T19" fmla="*/ 191 h 270"/>
                <a:gd name="T20" fmla="*/ 204 w 285"/>
                <a:gd name="T21" fmla="*/ 166 h 270"/>
                <a:gd name="T22" fmla="*/ 215 w 285"/>
                <a:gd name="T23" fmla="*/ 229 h 270"/>
                <a:gd name="T24" fmla="*/ 166 w 285"/>
                <a:gd name="T25" fmla="*/ 186 h 270"/>
                <a:gd name="T26" fmla="*/ 168 w 285"/>
                <a:gd name="T27" fmla="*/ 270 h 270"/>
                <a:gd name="T28" fmla="*/ 136 w 285"/>
                <a:gd name="T29" fmla="*/ 205 h 270"/>
                <a:gd name="T30" fmla="*/ 111 w 285"/>
                <a:gd name="T31" fmla="*/ 239 h 270"/>
                <a:gd name="T32" fmla="*/ 106 w 285"/>
                <a:gd name="T33" fmla="*/ 193 h 270"/>
                <a:gd name="T34" fmla="*/ 46 w 285"/>
                <a:gd name="T35" fmla="*/ 222 h 270"/>
                <a:gd name="T36" fmla="*/ 76 w 285"/>
                <a:gd name="T37" fmla="*/ 176 h 270"/>
                <a:gd name="T38" fmla="*/ 21 w 285"/>
                <a:gd name="T39" fmla="*/ 155 h 270"/>
                <a:gd name="T40" fmla="*/ 70 w 285"/>
                <a:gd name="T41" fmla="*/ 125 h 270"/>
                <a:gd name="T42" fmla="*/ 0 w 285"/>
                <a:gd name="T43" fmla="*/ 81 h 270"/>
                <a:gd name="T44" fmla="*/ 95 w 285"/>
                <a:gd name="T45" fmla="*/ 100 h 270"/>
                <a:gd name="T46" fmla="*/ 91 w 285"/>
                <a:gd name="T47" fmla="*/ 50 h 270"/>
                <a:gd name="T48" fmla="*/ 133 w 285"/>
                <a:gd name="T49" fmla="*/ 80 h 2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5"/>
                <a:gd name="T76" fmla="*/ 0 h 270"/>
                <a:gd name="T77" fmla="*/ 285 w 285"/>
                <a:gd name="T78" fmla="*/ 270 h 27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5" h="270">
                  <a:moveTo>
                    <a:pt x="133" y="80"/>
                  </a:moveTo>
                  <a:lnTo>
                    <a:pt x="153" y="0"/>
                  </a:lnTo>
                  <a:lnTo>
                    <a:pt x="169" y="62"/>
                  </a:lnTo>
                  <a:lnTo>
                    <a:pt x="214" y="35"/>
                  </a:lnTo>
                  <a:lnTo>
                    <a:pt x="206" y="74"/>
                  </a:lnTo>
                  <a:lnTo>
                    <a:pt x="259" y="66"/>
                  </a:lnTo>
                  <a:lnTo>
                    <a:pt x="229" y="107"/>
                  </a:lnTo>
                  <a:lnTo>
                    <a:pt x="285" y="123"/>
                  </a:lnTo>
                  <a:lnTo>
                    <a:pt x="230" y="138"/>
                  </a:lnTo>
                  <a:lnTo>
                    <a:pt x="264" y="191"/>
                  </a:lnTo>
                  <a:lnTo>
                    <a:pt x="204" y="166"/>
                  </a:lnTo>
                  <a:lnTo>
                    <a:pt x="215" y="229"/>
                  </a:lnTo>
                  <a:lnTo>
                    <a:pt x="166" y="186"/>
                  </a:lnTo>
                  <a:lnTo>
                    <a:pt x="168" y="270"/>
                  </a:lnTo>
                  <a:lnTo>
                    <a:pt x="136" y="205"/>
                  </a:lnTo>
                  <a:lnTo>
                    <a:pt x="111" y="239"/>
                  </a:lnTo>
                  <a:lnTo>
                    <a:pt x="106" y="193"/>
                  </a:lnTo>
                  <a:lnTo>
                    <a:pt x="46" y="222"/>
                  </a:lnTo>
                  <a:lnTo>
                    <a:pt x="76" y="176"/>
                  </a:lnTo>
                  <a:lnTo>
                    <a:pt x="21" y="155"/>
                  </a:lnTo>
                  <a:lnTo>
                    <a:pt x="70" y="125"/>
                  </a:lnTo>
                  <a:lnTo>
                    <a:pt x="0" y="81"/>
                  </a:lnTo>
                  <a:lnTo>
                    <a:pt x="95" y="100"/>
                  </a:lnTo>
                  <a:lnTo>
                    <a:pt x="91" y="50"/>
                  </a:lnTo>
                  <a:lnTo>
                    <a:pt x="133" y="80"/>
                  </a:lnTo>
                  <a:close/>
                </a:path>
              </a:pathLst>
            </a:custGeom>
            <a:solidFill>
              <a:srgbClr val="EE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ru-RU"/>
            </a:p>
          </p:txBody>
        </p:sp>
        <p:sp>
          <p:nvSpPr>
            <p:cNvPr id="28835" name="Freeform 280"/>
            <p:cNvSpPr>
              <a:spLocks noEditPoints="1"/>
            </p:cNvSpPr>
            <p:nvPr/>
          </p:nvSpPr>
          <p:spPr bwMode="auto">
            <a:xfrm>
              <a:off x="294" y="953"/>
              <a:ext cx="305" cy="290"/>
            </a:xfrm>
            <a:custGeom>
              <a:avLst/>
              <a:gdLst>
                <a:gd name="T0" fmla="*/ 0 w 676"/>
                <a:gd name="T1" fmla="*/ 0 h 642"/>
                <a:gd name="T2" fmla="*/ 0 w 676"/>
                <a:gd name="T3" fmla="*/ 0 h 642"/>
                <a:gd name="T4" fmla="*/ 0 w 676"/>
                <a:gd name="T5" fmla="*/ 0 h 642"/>
                <a:gd name="T6" fmla="*/ 0 w 676"/>
                <a:gd name="T7" fmla="*/ 0 h 642"/>
                <a:gd name="T8" fmla="*/ 0 w 676"/>
                <a:gd name="T9" fmla="*/ 0 h 642"/>
                <a:gd name="T10" fmla="*/ 0 w 676"/>
                <a:gd name="T11" fmla="*/ 0 h 642"/>
                <a:gd name="T12" fmla="*/ 0 w 676"/>
                <a:gd name="T13" fmla="*/ 0 h 642"/>
                <a:gd name="T14" fmla="*/ 0 w 676"/>
                <a:gd name="T15" fmla="*/ 0 h 642"/>
                <a:gd name="T16" fmla="*/ 0 w 676"/>
                <a:gd name="T17" fmla="*/ 0 h 642"/>
                <a:gd name="T18" fmla="*/ 0 w 676"/>
                <a:gd name="T19" fmla="*/ 0 h 642"/>
                <a:gd name="T20" fmla="*/ 0 w 676"/>
                <a:gd name="T21" fmla="*/ 0 h 642"/>
                <a:gd name="T22" fmla="*/ 0 w 676"/>
                <a:gd name="T23" fmla="*/ 0 h 642"/>
                <a:gd name="T24" fmla="*/ 0 w 676"/>
                <a:gd name="T25" fmla="*/ 0 h 642"/>
                <a:gd name="T26" fmla="*/ 0 w 676"/>
                <a:gd name="T27" fmla="*/ 0 h 642"/>
                <a:gd name="T28" fmla="*/ 0 w 676"/>
                <a:gd name="T29" fmla="*/ 0 h 642"/>
                <a:gd name="T30" fmla="*/ 0 w 676"/>
                <a:gd name="T31" fmla="*/ 0 h 642"/>
                <a:gd name="T32" fmla="*/ 0 w 676"/>
                <a:gd name="T33" fmla="*/ 0 h 642"/>
                <a:gd name="T34" fmla="*/ 0 w 676"/>
                <a:gd name="T35" fmla="*/ 0 h 642"/>
                <a:gd name="T36" fmla="*/ 0 w 676"/>
                <a:gd name="T37" fmla="*/ 0 h 642"/>
                <a:gd name="T38" fmla="*/ 0 w 676"/>
                <a:gd name="T39" fmla="*/ 0 h 642"/>
                <a:gd name="T40" fmla="*/ 0 w 676"/>
                <a:gd name="T41" fmla="*/ 0 h 642"/>
                <a:gd name="T42" fmla="*/ 0 w 676"/>
                <a:gd name="T43" fmla="*/ 0 h 642"/>
                <a:gd name="T44" fmla="*/ 0 w 676"/>
                <a:gd name="T45" fmla="*/ 0 h 642"/>
                <a:gd name="T46" fmla="*/ 0 w 676"/>
                <a:gd name="T47" fmla="*/ 0 h 642"/>
                <a:gd name="T48" fmla="*/ 0 w 676"/>
                <a:gd name="T49" fmla="*/ 0 h 642"/>
                <a:gd name="T50" fmla="*/ 0 w 676"/>
                <a:gd name="T51" fmla="*/ 0 h 642"/>
                <a:gd name="T52" fmla="*/ 0 w 676"/>
                <a:gd name="T53" fmla="*/ 0 h 642"/>
                <a:gd name="T54" fmla="*/ 0 w 676"/>
                <a:gd name="T55" fmla="*/ 0 h 642"/>
                <a:gd name="T56" fmla="*/ 0 w 676"/>
                <a:gd name="T57" fmla="*/ 0 h 642"/>
                <a:gd name="T58" fmla="*/ 0 w 676"/>
                <a:gd name="T59" fmla="*/ 0 h 642"/>
                <a:gd name="T60" fmla="*/ 0 w 676"/>
                <a:gd name="T61" fmla="*/ 0 h 642"/>
                <a:gd name="T62" fmla="*/ 0 w 676"/>
                <a:gd name="T63" fmla="*/ 0 h 642"/>
                <a:gd name="T64" fmla="*/ 0 w 676"/>
                <a:gd name="T65" fmla="*/ 0 h 642"/>
                <a:gd name="T66" fmla="*/ 0 w 676"/>
                <a:gd name="T67" fmla="*/ 0 h 642"/>
                <a:gd name="T68" fmla="*/ 0 w 676"/>
                <a:gd name="T69" fmla="*/ 0 h 642"/>
                <a:gd name="T70" fmla="*/ 0 w 676"/>
                <a:gd name="T71" fmla="*/ 0 h 642"/>
                <a:gd name="T72" fmla="*/ 0 w 676"/>
                <a:gd name="T73" fmla="*/ 0 h 642"/>
                <a:gd name="T74" fmla="*/ 0 w 676"/>
                <a:gd name="T75" fmla="*/ 0 h 642"/>
                <a:gd name="T76" fmla="*/ 0 w 676"/>
                <a:gd name="T77" fmla="*/ 0 h 642"/>
                <a:gd name="T78" fmla="*/ 0 w 676"/>
                <a:gd name="T79" fmla="*/ 0 h 642"/>
                <a:gd name="T80" fmla="*/ 0 w 676"/>
                <a:gd name="T81" fmla="*/ 0 h 642"/>
                <a:gd name="T82" fmla="*/ 0 w 676"/>
                <a:gd name="T83" fmla="*/ 0 h 642"/>
                <a:gd name="T84" fmla="*/ 0 w 676"/>
                <a:gd name="T85" fmla="*/ 0 h 642"/>
                <a:gd name="T86" fmla="*/ 0 w 676"/>
                <a:gd name="T87" fmla="*/ 0 h 642"/>
                <a:gd name="T88" fmla="*/ 0 w 676"/>
                <a:gd name="T89" fmla="*/ 0 h 642"/>
                <a:gd name="T90" fmla="*/ 0 w 676"/>
                <a:gd name="T91" fmla="*/ 0 h 642"/>
                <a:gd name="T92" fmla="*/ 0 w 676"/>
                <a:gd name="T93" fmla="*/ 0 h 642"/>
                <a:gd name="T94" fmla="*/ 0 w 676"/>
                <a:gd name="T95" fmla="*/ 0 h 642"/>
                <a:gd name="T96" fmla="*/ 0 w 676"/>
                <a:gd name="T97" fmla="*/ 0 h 642"/>
                <a:gd name="T98" fmla="*/ 0 w 676"/>
                <a:gd name="T99" fmla="*/ 0 h 642"/>
                <a:gd name="T100" fmla="*/ 0 w 676"/>
                <a:gd name="T101" fmla="*/ 0 h 642"/>
                <a:gd name="T102" fmla="*/ 0 w 676"/>
                <a:gd name="T103" fmla="*/ 0 h 642"/>
                <a:gd name="T104" fmla="*/ 0 w 676"/>
                <a:gd name="T105" fmla="*/ 0 h 642"/>
                <a:gd name="T106" fmla="*/ 0 w 676"/>
                <a:gd name="T107" fmla="*/ 0 h 642"/>
                <a:gd name="T108" fmla="*/ 0 w 676"/>
                <a:gd name="T109" fmla="*/ 0 h 642"/>
                <a:gd name="T110" fmla="*/ 0 w 676"/>
                <a:gd name="T111" fmla="*/ 0 h 642"/>
                <a:gd name="T112" fmla="*/ 0 w 676"/>
                <a:gd name="T113" fmla="*/ 0 h 642"/>
                <a:gd name="T114" fmla="*/ 0 w 676"/>
                <a:gd name="T115" fmla="*/ 0 h 642"/>
                <a:gd name="T116" fmla="*/ 0 w 676"/>
                <a:gd name="T117" fmla="*/ 0 h 642"/>
                <a:gd name="T118" fmla="*/ 0 w 676"/>
                <a:gd name="T119" fmla="*/ 0 h 642"/>
                <a:gd name="T120" fmla="*/ 0 w 676"/>
                <a:gd name="T121" fmla="*/ 0 h 6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76"/>
                <a:gd name="T184" fmla="*/ 0 h 642"/>
                <a:gd name="T185" fmla="*/ 676 w 676"/>
                <a:gd name="T186" fmla="*/ 642 h 6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76" h="642">
                  <a:moveTo>
                    <a:pt x="330" y="183"/>
                  </a:moveTo>
                  <a:lnTo>
                    <a:pt x="297" y="195"/>
                  </a:lnTo>
                  <a:lnTo>
                    <a:pt x="340" y="16"/>
                  </a:lnTo>
                  <a:cubicBezTo>
                    <a:pt x="342" y="7"/>
                    <a:pt x="351" y="0"/>
                    <a:pt x="360" y="0"/>
                  </a:cubicBezTo>
                  <a:cubicBezTo>
                    <a:pt x="370" y="0"/>
                    <a:pt x="379" y="7"/>
                    <a:pt x="381" y="16"/>
                  </a:cubicBezTo>
                  <a:lnTo>
                    <a:pt x="418" y="153"/>
                  </a:lnTo>
                  <a:lnTo>
                    <a:pt x="387" y="141"/>
                  </a:lnTo>
                  <a:lnTo>
                    <a:pt x="486" y="82"/>
                  </a:lnTo>
                  <a:cubicBezTo>
                    <a:pt x="493" y="78"/>
                    <a:pt x="502" y="78"/>
                    <a:pt x="509" y="83"/>
                  </a:cubicBezTo>
                  <a:cubicBezTo>
                    <a:pt x="516" y="88"/>
                    <a:pt x="519" y="96"/>
                    <a:pt x="518" y="105"/>
                  </a:cubicBezTo>
                  <a:lnTo>
                    <a:pt x="500" y="191"/>
                  </a:lnTo>
                  <a:lnTo>
                    <a:pt x="476" y="166"/>
                  </a:lnTo>
                  <a:lnTo>
                    <a:pt x="594" y="148"/>
                  </a:lnTo>
                  <a:cubicBezTo>
                    <a:pt x="603" y="147"/>
                    <a:pt x="611" y="151"/>
                    <a:pt x="616" y="159"/>
                  </a:cubicBezTo>
                  <a:cubicBezTo>
                    <a:pt x="620" y="166"/>
                    <a:pt x="619" y="175"/>
                    <a:pt x="614" y="182"/>
                  </a:cubicBezTo>
                  <a:lnTo>
                    <a:pt x="547" y="272"/>
                  </a:lnTo>
                  <a:lnTo>
                    <a:pt x="536" y="238"/>
                  </a:lnTo>
                  <a:lnTo>
                    <a:pt x="661" y="274"/>
                  </a:lnTo>
                  <a:cubicBezTo>
                    <a:pt x="670" y="277"/>
                    <a:pt x="676" y="286"/>
                    <a:pt x="676" y="295"/>
                  </a:cubicBezTo>
                  <a:cubicBezTo>
                    <a:pt x="676" y="305"/>
                    <a:pt x="669" y="313"/>
                    <a:pt x="660" y="316"/>
                  </a:cubicBezTo>
                  <a:lnTo>
                    <a:pt x="537" y="348"/>
                  </a:lnTo>
                  <a:lnTo>
                    <a:pt x="549" y="316"/>
                  </a:lnTo>
                  <a:lnTo>
                    <a:pt x="627" y="434"/>
                  </a:lnTo>
                  <a:cubicBezTo>
                    <a:pt x="632" y="442"/>
                    <a:pt x="632" y="453"/>
                    <a:pt x="626" y="460"/>
                  </a:cubicBezTo>
                  <a:cubicBezTo>
                    <a:pt x="620" y="467"/>
                    <a:pt x="610" y="469"/>
                    <a:pt x="601" y="466"/>
                  </a:cubicBezTo>
                  <a:lnTo>
                    <a:pt x="466" y="410"/>
                  </a:lnTo>
                  <a:lnTo>
                    <a:pt x="495" y="386"/>
                  </a:lnTo>
                  <a:lnTo>
                    <a:pt x="521" y="526"/>
                  </a:lnTo>
                  <a:cubicBezTo>
                    <a:pt x="523" y="535"/>
                    <a:pt x="519" y="544"/>
                    <a:pt x="511" y="549"/>
                  </a:cubicBezTo>
                  <a:cubicBezTo>
                    <a:pt x="503" y="553"/>
                    <a:pt x="493" y="552"/>
                    <a:pt x="486" y="546"/>
                  </a:cubicBezTo>
                  <a:lnTo>
                    <a:pt x="376" y="449"/>
                  </a:lnTo>
                  <a:lnTo>
                    <a:pt x="411" y="432"/>
                  </a:lnTo>
                  <a:lnTo>
                    <a:pt x="418" y="618"/>
                  </a:lnTo>
                  <a:cubicBezTo>
                    <a:pt x="418" y="628"/>
                    <a:pt x="411" y="637"/>
                    <a:pt x="402" y="639"/>
                  </a:cubicBezTo>
                  <a:cubicBezTo>
                    <a:pt x="392" y="642"/>
                    <a:pt x="382" y="637"/>
                    <a:pt x="377" y="628"/>
                  </a:cubicBezTo>
                  <a:lnTo>
                    <a:pt x="306" y="484"/>
                  </a:lnTo>
                  <a:lnTo>
                    <a:pt x="342" y="487"/>
                  </a:lnTo>
                  <a:lnTo>
                    <a:pt x="285" y="563"/>
                  </a:lnTo>
                  <a:cubicBezTo>
                    <a:pt x="280" y="570"/>
                    <a:pt x="271" y="573"/>
                    <a:pt x="262" y="571"/>
                  </a:cubicBezTo>
                  <a:cubicBezTo>
                    <a:pt x="254" y="569"/>
                    <a:pt x="247" y="561"/>
                    <a:pt x="247" y="552"/>
                  </a:cubicBezTo>
                  <a:lnTo>
                    <a:pt x="237" y="452"/>
                  </a:lnTo>
                  <a:lnTo>
                    <a:pt x="268" y="469"/>
                  </a:lnTo>
                  <a:lnTo>
                    <a:pt x="134" y="534"/>
                  </a:lnTo>
                  <a:cubicBezTo>
                    <a:pt x="126" y="538"/>
                    <a:pt x="115" y="536"/>
                    <a:pt x="109" y="528"/>
                  </a:cubicBezTo>
                  <a:cubicBezTo>
                    <a:pt x="103" y="521"/>
                    <a:pt x="102" y="511"/>
                    <a:pt x="107" y="503"/>
                  </a:cubicBezTo>
                  <a:lnTo>
                    <a:pt x="173" y="401"/>
                  </a:lnTo>
                  <a:lnTo>
                    <a:pt x="183" y="432"/>
                  </a:lnTo>
                  <a:lnTo>
                    <a:pt x="62" y="385"/>
                  </a:lnTo>
                  <a:cubicBezTo>
                    <a:pt x="54" y="382"/>
                    <a:pt x="49" y="375"/>
                    <a:pt x="48" y="367"/>
                  </a:cubicBezTo>
                  <a:cubicBezTo>
                    <a:pt x="48" y="359"/>
                    <a:pt x="52" y="351"/>
                    <a:pt x="58" y="347"/>
                  </a:cubicBezTo>
                  <a:lnTo>
                    <a:pt x="166" y="281"/>
                  </a:lnTo>
                  <a:lnTo>
                    <a:pt x="166" y="318"/>
                  </a:lnTo>
                  <a:lnTo>
                    <a:pt x="13" y="220"/>
                  </a:lnTo>
                  <a:cubicBezTo>
                    <a:pt x="4" y="215"/>
                    <a:pt x="0" y="204"/>
                    <a:pt x="4" y="195"/>
                  </a:cubicBezTo>
                  <a:cubicBezTo>
                    <a:pt x="8" y="185"/>
                    <a:pt x="18" y="180"/>
                    <a:pt x="28" y="181"/>
                  </a:cubicBezTo>
                  <a:lnTo>
                    <a:pt x="238" y="223"/>
                  </a:lnTo>
                  <a:lnTo>
                    <a:pt x="213" y="245"/>
                  </a:lnTo>
                  <a:lnTo>
                    <a:pt x="204" y="135"/>
                  </a:lnTo>
                  <a:cubicBezTo>
                    <a:pt x="203" y="126"/>
                    <a:pt x="207" y="118"/>
                    <a:pt x="215" y="114"/>
                  </a:cubicBezTo>
                  <a:cubicBezTo>
                    <a:pt x="222" y="110"/>
                    <a:pt x="231" y="111"/>
                    <a:pt x="238" y="116"/>
                  </a:cubicBezTo>
                  <a:lnTo>
                    <a:pt x="330" y="183"/>
                  </a:lnTo>
                  <a:close/>
                  <a:moveTo>
                    <a:pt x="213" y="150"/>
                  </a:moveTo>
                  <a:lnTo>
                    <a:pt x="246" y="131"/>
                  </a:lnTo>
                  <a:lnTo>
                    <a:pt x="255" y="242"/>
                  </a:lnTo>
                  <a:cubicBezTo>
                    <a:pt x="256" y="248"/>
                    <a:pt x="253" y="255"/>
                    <a:pt x="248" y="259"/>
                  </a:cubicBezTo>
                  <a:cubicBezTo>
                    <a:pt x="243" y="264"/>
                    <a:pt x="236" y="266"/>
                    <a:pt x="230" y="264"/>
                  </a:cubicBezTo>
                  <a:lnTo>
                    <a:pt x="20" y="223"/>
                  </a:lnTo>
                  <a:lnTo>
                    <a:pt x="35" y="184"/>
                  </a:lnTo>
                  <a:lnTo>
                    <a:pt x="189" y="282"/>
                  </a:lnTo>
                  <a:cubicBezTo>
                    <a:pt x="195" y="285"/>
                    <a:pt x="199" y="292"/>
                    <a:pt x="199" y="300"/>
                  </a:cubicBezTo>
                  <a:cubicBezTo>
                    <a:pt x="199" y="307"/>
                    <a:pt x="195" y="314"/>
                    <a:pt x="189" y="318"/>
                  </a:cubicBezTo>
                  <a:lnTo>
                    <a:pt x="81" y="383"/>
                  </a:lnTo>
                  <a:lnTo>
                    <a:pt x="77" y="345"/>
                  </a:lnTo>
                  <a:lnTo>
                    <a:pt x="199" y="392"/>
                  </a:lnTo>
                  <a:cubicBezTo>
                    <a:pt x="205" y="395"/>
                    <a:pt x="209" y="400"/>
                    <a:pt x="211" y="406"/>
                  </a:cubicBezTo>
                  <a:cubicBezTo>
                    <a:pt x="213" y="412"/>
                    <a:pt x="212" y="418"/>
                    <a:pt x="209" y="424"/>
                  </a:cubicBezTo>
                  <a:lnTo>
                    <a:pt x="143" y="526"/>
                  </a:lnTo>
                  <a:lnTo>
                    <a:pt x="116" y="495"/>
                  </a:lnTo>
                  <a:lnTo>
                    <a:pt x="249" y="431"/>
                  </a:lnTo>
                  <a:cubicBezTo>
                    <a:pt x="256" y="428"/>
                    <a:pt x="263" y="428"/>
                    <a:pt x="269" y="431"/>
                  </a:cubicBezTo>
                  <a:cubicBezTo>
                    <a:pt x="275" y="435"/>
                    <a:pt x="279" y="441"/>
                    <a:pt x="280" y="448"/>
                  </a:cubicBezTo>
                  <a:lnTo>
                    <a:pt x="289" y="549"/>
                  </a:lnTo>
                  <a:lnTo>
                    <a:pt x="251" y="538"/>
                  </a:lnTo>
                  <a:lnTo>
                    <a:pt x="308" y="462"/>
                  </a:lnTo>
                  <a:cubicBezTo>
                    <a:pt x="312" y="456"/>
                    <a:pt x="320" y="453"/>
                    <a:pt x="327" y="453"/>
                  </a:cubicBezTo>
                  <a:cubicBezTo>
                    <a:pt x="334" y="454"/>
                    <a:pt x="341" y="459"/>
                    <a:pt x="344" y="465"/>
                  </a:cubicBezTo>
                  <a:lnTo>
                    <a:pt x="415" y="609"/>
                  </a:lnTo>
                  <a:lnTo>
                    <a:pt x="375" y="619"/>
                  </a:lnTo>
                  <a:lnTo>
                    <a:pt x="369" y="433"/>
                  </a:lnTo>
                  <a:cubicBezTo>
                    <a:pt x="368" y="425"/>
                    <a:pt x="373" y="417"/>
                    <a:pt x="381" y="413"/>
                  </a:cubicBezTo>
                  <a:cubicBezTo>
                    <a:pt x="389" y="410"/>
                    <a:pt x="398" y="411"/>
                    <a:pt x="404" y="417"/>
                  </a:cubicBezTo>
                  <a:lnTo>
                    <a:pt x="514" y="514"/>
                  </a:lnTo>
                  <a:lnTo>
                    <a:pt x="479" y="534"/>
                  </a:lnTo>
                  <a:lnTo>
                    <a:pt x="453" y="394"/>
                  </a:lnTo>
                  <a:cubicBezTo>
                    <a:pt x="451" y="387"/>
                    <a:pt x="454" y="379"/>
                    <a:pt x="460" y="374"/>
                  </a:cubicBezTo>
                  <a:cubicBezTo>
                    <a:pt x="466" y="369"/>
                    <a:pt x="475" y="368"/>
                    <a:pt x="482" y="371"/>
                  </a:cubicBezTo>
                  <a:lnTo>
                    <a:pt x="618" y="426"/>
                  </a:lnTo>
                  <a:lnTo>
                    <a:pt x="592" y="458"/>
                  </a:lnTo>
                  <a:lnTo>
                    <a:pt x="514" y="339"/>
                  </a:lnTo>
                  <a:cubicBezTo>
                    <a:pt x="510" y="334"/>
                    <a:pt x="509" y="326"/>
                    <a:pt x="512" y="320"/>
                  </a:cubicBezTo>
                  <a:cubicBezTo>
                    <a:pt x="514" y="314"/>
                    <a:pt x="520" y="309"/>
                    <a:pt x="526" y="307"/>
                  </a:cubicBezTo>
                  <a:lnTo>
                    <a:pt x="649" y="274"/>
                  </a:lnTo>
                  <a:lnTo>
                    <a:pt x="649" y="315"/>
                  </a:lnTo>
                  <a:lnTo>
                    <a:pt x="524" y="279"/>
                  </a:lnTo>
                  <a:cubicBezTo>
                    <a:pt x="517" y="277"/>
                    <a:pt x="512" y="272"/>
                    <a:pt x="509" y="265"/>
                  </a:cubicBezTo>
                  <a:cubicBezTo>
                    <a:pt x="507" y="259"/>
                    <a:pt x="508" y="251"/>
                    <a:pt x="513" y="246"/>
                  </a:cubicBezTo>
                  <a:lnTo>
                    <a:pt x="580" y="157"/>
                  </a:lnTo>
                  <a:lnTo>
                    <a:pt x="600" y="191"/>
                  </a:lnTo>
                  <a:lnTo>
                    <a:pt x="482" y="208"/>
                  </a:lnTo>
                  <a:cubicBezTo>
                    <a:pt x="476" y="209"/>
                    <a:pt x="469" y="207"/>
                    <a:pt x="464" y="202"/>
                  </a:cubicBezTo>
                  <a:cubicBezTo>
                    <a:pt x="459" y="197"/>
                    <a:pt x="457" y="190"/>
                    <a:pt x="458" y="183"/>
                  </a:cubicBezTo>
                  <a:lnTo>
                    <a:pt x="476" y="96"/>
                  </a:lnTo>
                  <a:lnTo>
                    <a:pt x="508" y="119"/>
                  </a:lnTo>
                  <a:lnTo>
                    <a:pt x="409" y="177"/>
                  </a:lnTo>
                  <a:cubicBezTo>
                    <a:pt x="403" y="181"/>
                    <a:pt x="396" y="181"/>
                    <a:pt x="390" y="179"/>
                  </a:cubicBezTo>
                  <a:cubicBezTo>
                    <a:pt x="384" y="176"/>
                    <a:pt x="379" y="171"/>
                    <a:pt x="377" y="164"/>
                  </a:cubicBezTo>
                  <a:lnTo>
                    <a:pt x="340" y="27"/>
                  </a:lnTo>
                  <a:lnTo>
                    <a:pt x="381" y="27"/>
                  </a:lnTo>
                  <a:lnTo>
                    <a:pt x="338" y="205"/>
                  </a:lnTo>
                  <a:cubicBezTo>
                    <a:pt x="336" y="212"/>
                    <a:pt x="331" y="218"/>
                    <a:pt x="325" y="220"/>
                  </a:cubicBezTo>
                  <a:cubicBezTo>
                    <a:pt x="318" y="223"/>
                    <a:pt x="311" y="222"/>
                    <a:pt x="305" y="217"/>
                  </a:cubicBezTo>
                  <a:lnTo>
                    <a:pt x="213" y="150"/>
                  </a:lnTo>
                  <a:close/>
                </a:path>
              </a:pathLst>
            </a:custGeom>
            <a:solidFill>
              <a:srgbClr val="FFFF00"/>
            </a:solidFill>
            <a:ln w="0">
              <a:solidFill>
                <a:srgbClr val="FFFF00"/>
              </a:solidFill>
              <a:round/>
              <a:headEnd/>
              <a:tailEnd/>
            </a:ln>
          </p:spPr>
          <p:txBody>
            <a:bodyPr/>
            <a:lstStyle/>
            <a:p>
              <a:endParaRPr lang="ru-RU"/>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Box 18"/>
          <p:cNvSpPr txBox="1">
            <a:spLocks noChangeArrowheads="1"/>
          </p:cNvSpPr>
          <p:nvPr/>
        </p:nvSpPr>
        <p:spPr bwMode="auto">
          <a:xfrm>
            <a:off x="182563" y="139700"/>
            <a:ext cx="8710612" cy="479425"/>
          </a:xfrm>
          <a:prstGeom prst="rect">
            <a:avLst/>
          </a:prstGeom>
          <a:noFill/>
          <a:ln w="9525">
            <a:noFill/>
            <a:miter lim="800000"/>
            <a:headEnd/>
            <a:tailEnd/>
          </a:ln>
          <a:effectLst/>
        </p:spPr>
        <p:txBody>
          <a:bodyPr>
            <a:spAutoFit/>
          </a:bodyPr>
          <a:lstStyle/>
          <a:p>
            <a:pPr algn="ctr">
              <a:lnSpc>
                <a:spcPct val="90000"/>
              </a:lnSpc>
              <a:defRPr/>
            </a:pPr>
            <a:r>
              <a:rPr lang="en-US" sz="2800" dirty="0">
                <a:effectLst>
                  <a:outerShdw blurRad="38100" dist="38100" dir="2700000" algn="tl">
                    <a:srgbClr val="FFFFFF"/>
                  </a:outerShdw>
                </a:effectLst>
                <a:latin typeface="Arial" charset="0"/>
                <a:cs typeface="+mn-cs"/>
              </a:rPr>
              <a:t>New </a:t>
            </a:r>
            <a:r>
              <a:rPr lang="en-US" sz="2800" dirty="0">
                <a:effectLst>
                  <a:outerShdw blurRad="38100" dist="38100" dir="2700000" algn="tl">
                    <a:srgbClr val="FFFFFF"/>
                  </a:outerShdw>
                </a:effectLst>
                <a:latin typeface="Arial" charset="0"/>
                <a:cs typeface="+mn-cs"/>
              </a:rPr>
              <a:t>“kimberlite emplacement” </a:t>
            </a:r>
            <a:r>
              <a:rPr lang="en-US" sz="2800" dirty="0">
                <a:effectLst>
                  <a:outerShdw blurRad="38100" dist="38100" dir="2700000" algn="tl">
                    <a:srgbClr val="FFFFFF"/>
                  </a:outerShdw>
                </a:effectLst>
                <a:latin typeface="Arial" charset="0"/>
                <a:cs typeface="+mn-cs"/>
              </a:rPr>
              <a:t>model: </a:t>
            </a:r>
            <a:r>
              <a:rPr lang="en-US" sz="2800" dirty="0">
                <a:effectLst>
                  <a:outerShdw blurRad="38100" dist="38100" dir="2700000" algn="tl">
                    <a:srgbClr val="FFFFFF"/>
                  </a:outerShdw>
                </a:effectLst>
                <a:latin typeface="Arial" charset="0"/>
                <a:cs typeface="+mn-cs"/>
              </a:rPr>
              <a:t>a storyline</a:t>
            </a:r>
            <a:endParaRPr lang="en-US" dirty="0">
              <a:effectLst>
                <a:outerShdw blurRad="38100" dist="38100" dir="2700000" algn="tl">
                  <a:srgbClr val="FFFFFF"/>
                </a:outerShdw>
              </a:effectLst>
              <a:latin typeface="Arial" charset="0"/>
              <a:cs typeface="+mn-cs"/>
            </a:endParaRPr>
          </a:p>
        </p:txBody>
      </p:sp>
      <p:pic>
        <p:nvPicPr>
          <p:cNvPr id="4" name="Eruption.wmv">
            <a:hlinkClick r:id="" action="ppaction://media"/>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9938" y="814388"/>
            <a:ext cx="7780337"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a:grpSpLocks/>
          </p:cNvGrpSpPr>
          <p:nvPr/>
        </p:nvGrpSpPr>
        <p:grpSpPr bwMode="auto">
          <a:xfrm>
            <a:off x="192088" y="2455863"/>
            <a:ext cx="8732837" cy="3421062"/>
            <a:chOff x="192088" y="2455863"/>
            <a:chExt cx="8732386" cy="3420961"/>
          </a:xfrm>
        </p:grpSpPr>
        <p:grpSp>
          <p:nvGrpSpPr>
            <p:cNvPr id="5132" name="Group 10"/>
            <p:cNvGrpSpPr>
              <a:grpSpLocks/>
            </p:cNvGrpSpPr>
            <p:nvPr/>
          </p:nvGrpSpPr>
          <p:grpSpPr bwMode="auto">
            <a:xfrm>
              <a:off x="192088" y="2455863"/>
              <a:ext cx="8732386" cy="3420961"/>
              <a:chOff x="192088" y="2041525"/>
              <a:chExt cx="8143992" cy="3420962"/>
            </a:xfrm>
          </p:grpSpPr>
          <p:sp>
            <p:nvSpPr>
              <p:cNvPr id="5134" name="Text Box 10"/>
              <p:cNvSpPr txBox="1">
                <a:spLocks noChangeArrowheads="1"/>
              </p:cNvSpPr>
              <p:nvPr/>
            </p:nvSpPr>
            <p:spPr bwMode="auto">
              <a:xfrm>
                <a:off x="5695870" y="5185488"/>
                <a:ext cx="264021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latin typeface="Tahoma" panose="020B0604030504040204" pitchFamily="34" charset="0"/>
                  </a:rPr>
                  <a:t>Unnamed kimberlite from Antarctica</a:t>
                </a:r>
              </a:p>
            </p:txBody>
          </p:sp>
          <p:sp>
            <p:nvSpPr>
              <p:cNvPr id="13" name="Text Box 11"/>
              <p:cNvSpPr txBox="1">
                <a:spLocks noChangeArrowheads="1"/>
              </p:cNvSpPr>
              <p:nvPr/>
            </p:nvSpPr>
            <p:spPr bwMode="auto">
              <a:xfrm>
                <a:off x="192088" y="2522523"/>
                <a:ext cx="5388862" cy="2862179"/>
              </a:xfrm>
              <a:prstGeom prst="rect">
                <a:avLst/>
              </a:prstGeom>
              <a:noFill/>
              <a:ln w="12700">
                <a:noFill/>
                <a:miter lim="800000"/>
                <a:headEnd/>
                <a:tailEnd/>
              </a:ln>
              <a:effectLst/>
            </p:spPr>
            <p:txBody>
              <a:bodyPr>
                <a:spAutoFit/>
              </a:bodyPr>
              <a:lstStyle/>
              <a:p>
                <a:pPr marL="457200" indent="-457200" eaLnBrk="0" hangingPunct="0">
                  <a:defRPr/>
                </a:pPr>
                <a:r>
                  <a:rPr lang="en-US" b="0" dirty="0">
                    <a:effectLst>
                      <a:outerShdw blurRad="38100" dist="38100" dir="2700000" algn="tl">
                        <a:srgbClr val="000000"/>
                      </a:outerShdw>
                    </a:effectLst>
                    <a:latin typeface="Tahoma" charset="0"/>
                    <a:cs typeface="+mn-cs"/>
                  </a:rPr>
                  <a:t>1. </a:t>
                </a:r>
                <a:r>
                  <a:rPr lang="en-US" b="0" dirty="0" err="1">
                    <a:effectLst>
                      <a:outerShdw blurRad="38100" dist="38100" dir="2700000" algn="tl">
                        <a:srgbClr val="000000"/>
                      </a:outerShdw>
                    </a:effectLst>
                    <a:latin typeface="Tahoma" charset="0"/>
                    <a:cs typeface="+mn-cs"/>
                  </a:rPr>
                  <a:t>Ultramafic</a:t>
                </a:r>
                <a:r>
                  <a:rPr lang="en-US" b="0" dirty="0">
                    <a:effectLst>
                      <a:outerShdw blurRad="38100" dist="38100" dir="2700000" algn="tl">
                        <a:srgbClr val="000000"/>
                      </a:outerShdw>
                    </a:effectLst>
                    <a:latin typeface="Tahoma" charset="0"/>
                    <a:cs typeface="+mn-cs"/>
                  </a:rPr>
                  <a:t> (</a:t>
                </a:r>
                <a:r>
                  <a:rPr lang="en-US" b="0" dirty="0" err="1">
                    <a:effectLst>
                      <a:outerShdw blurRad="38100" dist="38100" dir="2700000" algn="tl">
                        <a:srgbClr val="000000"/>
                      </a:outerShdw>
                    </a:effectLst>
                    <a:latin typeface="Tahoma" charset="0"/>
                    <a:cs typeface="+mn-cs"/>
                  </a:rPr>
                  <a:t>MgO</a:t>
                </a:r>
                <a:r>
                  <a:rPr lang="en-US" b="0" dirty="0">
                    <a:effectLst>
                      <a:outerShdw blurRad="38100" dist="38100" dir="2700000" algn="tl">
                        <a:srgbClr val="000000"/>
                      </a:outerShdw>
                    </a:effectLst>
                    <a:latin typeface="Tahoma" charset="0"/>
                    <a:cs typeface="+mn-cs"/>
                  </a:rPr>
                  <a:t>&gt; 22 wt%; Mg# &gt; 85);</a:t>
                </a:r>
              </a:p>
              <a:p>
                <a:pPr marL="457200" indent="-457200" eaLnBrk="0" hangingPunct="0">
                  <a:defRPr/>
                </a:pPr>
                <a:r>
                  <a:rPr lang="en-US" b="0" dirty="0">
                    <a:effectLst>
                      <a:outerShdw blurRad="38100" dist="38100" dir="2700000" algn="tl">
                        <a:srgbClr val="000000"/>
                      </a:outerShdw>
                    </a:effectLst>
                    <a:latin typeface="Tahoma" charset="0"/>
                    <a:cs typeface="+mn-cs"/>
                  </a:rPr>
                  <a:t>2. High-</a:t>
                </a:r>
                <a:r>
                  <a:rPr lang="en-US" b="0" dirty="0" err="1">
                    <a:effectLst>
                      <a:outerShdw blurRad="38100" dist="38100" dir="2700000" algn="tl">
                        <a:srgbClr val="000000"/>
                      </a:outerShdw>
                    </a:effectLst>
                    <a:latin typeface="Tahoma" charset="0"/>
                    <a:cs typeface="+mn-cs"/>
                  </a:rPr>
                  <a:t>Fo</a:t>
                </a:r>
                <a:r>
                  <a:rPr lang="en-US" b="0" dirty="0">
                    <a:effectLst>
                      <a:outerShdw blurRad="38100" dist="38100" dir="2700000" algn="tl">
                        <a:srgbClr val="000000"/>
                      </a:outerShdw>
                    </a:effectLst>
                    <a:latin typeface="Tahoma" charset="0"/>
                    <a:cs typeface="+mn-cs"/>
                  </a:rPr>
                  <a:t> olivine cumulate, rare other minerals, no </a:t>
                </a:r>
                <a:r>
                  <a:rPr lang="en-US" b="0" dirty="0" err="1">
                    <a:effectLst>
                      <a:outerShdw blurRad="38100" dist="38100" dir="2700000" algn="tl">
                        <a:srgbClr val="000000"/>
                      </a:outerShdw>
                    </a:effectLst>
                    <a:latin typeface="Tahoma" charset="0"/>
                    <a:cs typeface="+mn-cs"/>
                  </a:rPr>
                  <a:t>liquidus</a:t>
                </a:r>
                <a:r>
                  <a:rPr lang="en-US" b="0" dirty="0">
                    <a:effectLst>
                      <a:outerShdw blurRad="38100" dist="38100" dir="2700000" algn="tl">
                        <a:srgbClr val="000000"/>
                      </a:outerShdw>
                    </a:effectLst>
                    <a:latin typeface="Tahoma" charset="0"/>
                    <a:cs typeface="+mn-cs"/>
                  </a:rPr>
                  <a:t> pyroxenes;</a:t>
                </a:r>
              </a:p>
              <a:p>
                <a:pPr marL="457200" indent="-457200" eaLnBrk="0" hangingPunct="0">
                  <a:defRPr/>
                </a:pPr>
                <a:r>
                  <a:rPr lang="en-US" b="0" dirty="0">
                    <a:effectLst>
                      <a:outerShdw blurRad="38100" dist="38100" dir="2700000" algn="tl">
                        <a:srgbClr val="000000"/>
                      </a:outerShdw>
                    </a:effectLst>
                    <a:latin typeface="Tahoma" charset="0"/>
                    <a:cs typeface="+mn-cs"/>
                  </a:rPr>
                  <a:t>3. Low “basaltic” component:</a:t>
                </a:r>
              </a:p>
              <a:p>
                <a:pPr marL="457200" indent="-457200" eaLnBrk="0" hangingPunct="0">
                  <a:defRPr/>
                </a:pPr>
                <a:r>
                  <a:rPr lang="en-US" b="0" dirty="0">
                    <a:effectLst>
                      <a:outerShdw blurRad="38100" dist="38100" dir="2700000" algn="tl">
                        <a:srgbClr val="000000"/>
                      </a:outerShdw>
                    </a:effectLst>
                    <a:latin typeface="Tahoma" charset="0"/>
                    <a:cs typeface="+mn-cs"/>
                  </a:rPr>
                  <a:t>    high SiO</a:t>
                </a:r>
                <a:r>
                  <a:rPr lang="en-US" b="0" baseline="-25000" dirty="0">
                    <a:effectLst>
                      <a:outerShdw blurRad="38100" dist="38100" dir="2700000" algn="tl">
                        <a:srgbClr val="000000"/>
                      </a:outerShdw>
                    </a:effectLst>
                    <a:latin typeface="Tahoma" charset="0"/>
                    <a:cs typeface="+mn-cs"/>
                  </a:rPr>
                  <a:t>2</a:t>
                </a:r>
                <a:r>
                  <a:rPr lang="en-US" b="0" dirty="0">
                    <a:effectLst>
                      <a:outerShdw blurRad="38100" dist="38100" dir="2700000" algn="tl">
                        <a:srgbClr val="000000"/>
                      </a:outerShdw>
                    </a:effectLst>
                    <a:latin typeface="Tahoma" charset="0"/>
                    <a:cs typeface="+mn-cs"/>
                  </a:rPr>
                  <a:t>/Al</a:t>
                </a:r>
                <a:r>
                  <a:rPr lang="en-US" b="0" baseline="-25000" dirty="0">
                    <a:effectLst>
                      <a:outerShdw blurRad="38100" dist="38100" dir="2700000" algn="tl">
                        <a:srgbClr val="000000"/>
                      </a:outerShdw>
                    </a:effectLst>
                    <a:latin typeface="Tahoma" charset="0"/>
                    <a:cs typeface="+mn-cs"/>
                  </a:rPr>
                  <a:t>2</a:t>
                </a:r>
                <a:r>
                  <a:rPr lang="en-US" b="0" dirty="0">
                    <a:effectLst>
                      <a:outerShdw blurRad="38100" dist="38100" dir="2700000" algn="tl">
                        <a:srgbClr val="000000"/>
                      </a:outerShdw>
                    </a:effectLst>
                    <a:latin typeface="Tahoma" charset="0"/>
                    <a:cs typeface="+mn-cs"/>
                  </a:rPr>
                  <a:t>O</a:t>
                </a:r>
                <a:r>
                  <a:rPr lang="en-US" b="0" baseline="-25000" dirty="0">
                    <a:effectLst>
                      <a:outerShdw blurRad="38100" dist="38100" dir="2700000" algn="tl">
                        <a:srgbClr val="000000"/>
                      </a:outerShdw>
                    </a:effectLst>
                    <a:latin typeface="Tahoma" charset="0"/>
                    <a:cs typeface="+mn-cs"/>
                  </a:rPr>
                  <a:t>3</a:t>
                </a:r>
                <a:r>
                  <a:rPr lang="en-US" b="0" dirty="0">
                    <a:effectLst>
                      <a:outerShdw blurRad="38100" dist="38100" dir="2700000" algn="tl">
                        <a:srgbClr val="000000"/>
                      </a:outerShdw>
                    </a:effectLst>
                    <a:latin typeface="Tahoma" charset="0"/>
                    <a:cs typeface="+mn-cs"/>
                  </a:rPr>
                  <a:t>&gt;8, low Na</a:t>
                </a:r>
                <a:r>
                  <a:rPr lang="en-US" b="0" baseline="-25000" dirty="0">
                    <a:effectLst>
                      <a:outerShdw blurRad="38100" dist="38100" dir="2700000" algn="tl">
                        <a:srgbClr val="000000"/>
                      </a:outerShdw>
                    </a:effectLst>
                    <a:latin typeface="Tahoma" charset="0"/>
                    <a:cs typeface="+mn-cs"/>
                  </a:rPr>
                  <a:t>2</a:t>
                </a:r>
                <a:r>
                  <a:rPr lang="en-US" b="0" dirty="0">
                    <a:effectLst>
                      <a:outerShdw blurRad="38100" dist="38100" dir="2700000" algn="tl">
                        <a:srgbClr val="000000"/>
                      </a:outerShdw>
                    </a:effectLst>
                    <a:latin typeface="Tahoma" charset="0"/>
                    <a:cs typeface="+mn-cs"/>
                  </a:rPr>
                  <a:t>O &lt; 0.2 wt%;</a:t>
                </a:r>
              </a:p>
              <a:p>
                <a:pPr marL="457200" indent="-457200" eaLnBrk="0" hangingPunct="0">
                  <a:defRPr/>
                </a:pPr>
                <a:r>
                  <a:rPr lang="en-US" b="0" dirty="0">
                    <a:effectLst>
                      <a:outerShdw blurRad="38100" dist="38100" dir="2700000" algn="tl">
                        <a:srgbClr val="000000"/>
                      </a:outerShdw>
                    </a:effectLst>
                    <a:latin typeface="Tahoma" charset="0"/>
                    <a:cs typeface="+mn-cs"/>
                  </a:rPr>
                  <a:t>4. Strong and variable hydration &gt;2.7 wt% H</a:t>
                </a:r>
                <a:r>
                  <a:rPr lang="en-US" b="0" baseline="-25000" dirty="0">
                    <a:effectLst>
                      <a:outerShdw blurRad="38100" dist="38100" dir="2700000" algn="tl">
                        <a:srgbClr val="000000"/>
                      </a:outerShdw>
                    </a:effectLst>
                    <a:latin typeface="Tahoma" charset="0"/>
                    <a:cs typeface="+mn-cs"/>
                  </a:rPr>
                  <a:t>2</a:t>
                </a:r>
                <a:r>
                  <a:rPr lang="en-US" b="0" dirty="0">
                    <a:effectLst>
                      <a:outerShdw blurRad="38100" dist="38100" dir="2700000" algn="tl">
                        <a:srgbClr val="000000"/>
                      </a:outerShdw>
                    </a:effectLst>
                    <a:latin typeface="Tahoma" charset="0"/>
                    <a:cs typeface="+mn-cs"/>
                  </a:rPr>
                  <a:t>O (serpentine</a:t>
                </a:r>
                <a:r>
                  <a:rPr lang="en-US" b="0">
                    <a:effectLst>
                      <a:outerShdw blurRad="38100" dist="38100" dir="2700000" algn="tl">
                        <a:srgbClr val="000000"/>
                      </a:outerShdw>
                    </a:effectLst>
                    <a:latin typeface="Tahoma" charset="0"/>
                    <a:cs typeface="+mn-cs"/>
                  </a:rPr>
                  <a:t>), H</a:t>
                </a:r>
                <a:r>
                  <a:rPr lang="en-US" b="0" baseline="-25000">
                    <a:effectLst>
                      <a:outerShdw blurRad="38100" dist="38100" dir="2700000" algn="tl">
                        <a:srgbClr val="000000"/>
                      </a:outerShdw>
                    </a:effectLst>
                    <a:latin typeface="Tahoma" charset="0"/>
                    <a:cs typeface="+mn-cs"/>
                  </a:rPr>
                  <a:t>2</a:t>
                </a:r>
                <a:r>
                  <a:rPr lang="en-US" b="0">
                    <a:effectLst>
                      <a:outerShdw blurRad="38100" dist="38100" dir="2700000" algn="tl">
                        <a:srgbClr val="000000"/>
                      </a:outerShdw>
                    </a:effectLst>
                    <a:latin typeface="Tahoma" charset="0"/>
                    <a:cs typeface="+mn-cs"/>
                  </a:rPr>
                  <a:t>O/CO</a:t>
                </a:r>
                <a:r>
                  <a:rPr lang="en-US" b="0" baseline="-25000">
                    <a:effectLst>
                      <a:outerShdw blurRad="38100" dist="38100" dir="2700000" algn="tl">
                        <a:srgbClr val="000000"/>
                      </a:outerShdw>
                    </a:effectLst>
                    <a:latin typeface="Tahoma" charset="0"/>
                    <a:cs typeface="+mn-cs"/>
                  </a:rPr>
                  <a:t>2</a:t>
                </a:r>
                <a:r>
                  <a:rPr lang="en-US" b="0">
                    <a:effectLst>
                      <a:outerShdw blurRad="38100" dist="38100" dir="2700000" algn="tl">
                        <a:srgbClr val="000000"/>
                      </a:outerShdw>
                    </a:effectLst>
                    <a:latin typeface="Tahoma" charset="0"/>
                    <a:cs typeface="+mn-cs"/>
                  </a:rPr>
                  <a:t> </a:t>
                </a:r>
                <a:r>
                  <a:rPr lang="en-US" b="0" dirty="0">
                    <a:effectLst>
                      <a:outerShdw blurRad="38100" dist="38100" dir="2700000" algn="tl">
                        <a:srgbClr val="000000"/>
                      </a:outerShdw>
                    </a:effectLst>
                    <a:latin typeface="Tahoma" charset="0"/>
                    <a:cs typeface="+mn-cs"/>
                  </a:rPr>
                  <a:t>&gt;1;</a:t>
                </a:r>
              </a:p>
              <a:p>
                <a:pPr marL="457200" indent="-457200" eaLnBrk="0" hangingPunct="0">
                  <a:defRPr/>
                </a:pPr>
                <a:r>
                  <a:rPr lang="en-US" b="0" dirty="0">
                    <a:effectLst>
                      <a:outerShdw blurRad="38100" dist="38100" dir="2700000" algn="tl">
                        <a:srgbClr val="000000"/>
                      </a:outerShdw>
                    </a:effectLst>
                    <a:latin typeface="Tahoma" charset="0"/>
                    <a:cs typeface="+mn-cs"/>
                  </a:rPr>
                  <a:t>5. Exceptional enrichment in incompatible trace elements and depletion in HREE</a:t>
                </a:r>
              </a:p>
            </p:txBody>
          </p:sp>
          <p:sp>
            <p:nvSpPr>
              <p:cNvPr id="16" name="TextBox 15"/>
              <p:cNvSpPr txBox="1"/>
              <p:nvPr/>
            </p:nvSpPr>
            <p:spPr bwMode="auto">
              <a:xfrm>
                <a:off x="431922" y="2041525"/>
                <a:ext cx="6553981" cy="523860"/>
              </a:xfrm>
              <a:prstGeom prst="rect">
                <a:avLst/>
              </a:prstGeom>
              <a:noFill/>
            </p:spPr>
            <p:txBody>
              <a:bodyPr wrap="none">
                <a:spAutoFit/>
              </a:bodyPr>
              <a:lstStyle/>
              <a:p>
                <a:pPr>
                  <a:defRPr/>
                </a:pPr>
                <a:r>
                  <a:rPr lang="en-AU" sz="2800" dirty="0">
                    <a:solidFill>
                      <a:schemeClr val="accent2"/>
                    </a:solidFill>
                    <a:effectLst>
                      <a:outerShdw blurRad="38100" dist="38100" dir="2700000" algn="tl">
                        <a:srgbClr val="000000"/>
                      </a:outerShdw>
                    </a:effectLst>
                    <a:latin typeface="Comic Sans MS" pitchFamily="66" charset="0"/>
                    <a:cs typeface="+mn-cs"/>
                  </a:rPr>
                  <a:t>Hypabyssal group-I kimberlites are:</a:t>
                </a:r>
              </a:p>
            </p:txBody>
          </p:sp>
        </p:grpSp>
        <p:pic>
          <p:nvPicPr>
            <p:cNvPr id="5133" name="Picture 17" descr="C:\Users\Dima.Kamenetsky\Documents\1Maya\KIMBERLITE\Geoff\Photos\AntKimb-77063_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15668" y="2886756"/>
              <a:ext cx="2662741" cy="2765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9" name="Text Box 7"/>
          <p:cNvSpPr txBox="1">
            <a:spLocks noChangeArrowheads="1"/>
          </p:cNvSpPr>
          <p:nvPr/>
        </p:nvSpPr>
        <p:spPr bwMode="auto">
          <a:xfrm>
            <a:off x="63500" y="63500"/>
            <a:ext cx="8991600" cy="584200"/>
          </a:xfrm>
          <a:prstGeom prst="rect">
            <a:avLst/>
          </a:prstGeom>
          <a:noFill/>
          <a:ln w="9525">
            <a:noFill/>
            <a:miter lim="800000"/>
            <a:headEnd/>
            <a:tailEnd/>
          </a:ln>
          <a:effectLst>
            <a:outerShdw blurRad="50800" dist="50800" dir="5400000" sx="34000" sy="34000" algn="ctr" rotWithShape="0">
              <a:srgbClr val="FFFF00">
                <a:alpha val="43000"/>
              </a:srgbClr>
            </a:outerShdw>
          </a:effectLst>
        </p:spPr>
        <p:txBody>
          <a:bodyPr>
            <a:spAutoFit/>
          </a:bodyPr>
          <a:lstStyle/>
          <a:p>
            <a:pPr algn="ctr">
              <a:defRPr/>
            </a:pPr>
            <a:r>
              <a:rPr lang="en-US" sz="3200" dirty="0" err="1">
                <a:latin typeface="Arial" charset="0"/>
                <a:cs typeface="+mn-cs"/>
              </a:rPr>
              <a:t>Kimberlite</a:t>
            </a:r>
            <a:r>
              <a:rPr lang="en-US" sz="3200" dirty="0">
                <a:latin typeface="Arial" charset="0"/>
                <a:cs typeface="+mn-cs"/>
              </a:rPr>
              <a:t> Parental Melt: existing dogma</a:t>
            </a:r>
            <a:endParaRPr lang="en-US" sz="2800" dirty="0">
              <a:latin typeface="Arial" charset="0"/>
              <a:cs typeface="+mn-cs"/>
            </a:endParaRPr>
          </a:p>
        </p:txBody>
      </p:sp>
      <p:sp>
        <p:nvSpPr>
          <p:cNvPr id="9" name="Text Box 6"/>
          <p:cNvSpPr txBox="1">
            <a:spLocks noChangeArrowheads="1"/>
          </p:cNvSpPr>
          <p:nvPr/>
        </p:nvSpPr>
        <p:spPr bwMode="auto">
          <a:xfrm>
            <a:off x="152400" y="5681663"/>
            <a:ext cx="8991600" cy="1127125"/>
          </a:xfrm>
          <a:prstGeom prst="rect">
            <a:avLst/>
          </a:prstGeom>
          <a:noFill/>
          <a:ln w="9525">
            <a:noFill/>
            <a:miter lim="800000"/>
            <a:headEnd/>
            <a:tailEnd/>
          </a:ln>
          <a:effectLst/>
        </p:spPr>
        <p:txBody>
          <a:bodyPr lIns="384962" tIns="192481" rIns="384962" bIns="192481">
            <a:spAutoFit/>
          </a:bodyPr>
          <a:lstStyle/>
          <a:p>
            <a:pPr defTabSz="3849688" eaLnBrk="0" hangingPunct="0">
              <a:defRPr/>
            </a:pPr>
            <a:r>
              <a:rPr lang="en-US" sz="2800" dirty="0">
                <a:solidFill>
                  <a:schemeClr val="accent2"/>
                </a:solidFill>
                <a:effectLst>
                  <a:outerShdw blurRad="38100" dist="38100" dir="2700000" algn="tl">
                    <a:srgbClr val="000000"/>
                  </a:outerShdw>
                </a:effectLst>
                <a:latin typeface="Comic Sans MS" pitchFamily="66" charset="0"/>
                <a:cs typeface="+mn-cs"/>
              </a:rPr>
              <a:t>Problem:</a:t>
            </a:r>
            <a:r>
              <a:rPr lang="en-US" sz="2800" dirty="0">
                <a:effectLst>
                  <a:outerShdw blurRad="38100" dist="38100" dir="2700000" algn="tl">
                    <a:srgbClr val="FFFFFF"/>
                  </a:outerShdw>
                </a:effectLst>
                <a:latin typeface="Comic Sans MS" pitchFamily="66" charset="0"/>
                <a:cs typeface="+mn-cs"/>
              </a:rPr>
              <a:t> </a:t>
            </a:r>
            <a:r>
              <a:rPr lang="en-AU" b="0" dirty="0">
                <a:effectLst>
                  <a:outerShdw blurRad="38100" dist="38100" dir="2700000" algn="tl">
                    <a:srgbClr val="FFFFFF"/>
                  </a:outerShdw>
                </a:effectLst>
                <a:latin typeface="Comic Sans MS" pitchFamily="66" charset="0"/>
                <a:cs typeface="+mn-cs"/>
              </a:rPr>
              <a:t>“…the kimberlitic rock is both a </a:t>
            </a:r>
            <a:r>
              <a:rPr lang="en-AU" dirty="0">
                <a:effectLst>
                  <a:outerShdw blurRad="38100" dist="38100" dir="2700000" algn="tl">
                    <a:srgbClr val="FFFFFF"/>
                  </a:outerShdw>
                </a:effectLst>
                <a:latin typeface="Comic Sans MS" pitchFamily="66" charset="0"/>
                <a:cs typeface="+mn-cs"/>
              </a:rPr>
              <a:t>contaminated and altered</a:t>
            </a:r>
            <a:r>
              <a:rPr lang="en-AU" b="0" dirty="0">
                <a:effectLst>
                  <a:outerShdw blurRad="38100" dist="38100" dir="2700000" algn="tl">
                    <a:srgbClr val="FFFFFF"/>
                  </a:outerShdw>
                </a:effectLst>
                <a:latin typeface="Comic Sans MS" pitchFamily="66" charset="0"/>
                <a:cs typeface="+mn-cs"/>
              </a:rPr>
              <a:t> sample of its parent melt”</a:t>
            </a:r>
            <a:r>
              <a:rPr lang="en-US" b="0" dirty="0">
                <a:effectLst>
                  <a:outerShdw blurRad="38100" dist="38100" dir="2700000" algn="tl">
                    <a:srgbClr val="FFFFFF"/>
                  </a:outerShdw>
                </a:effectLst>
                <a:latin typeface="Comic Sans MS" pitchFamily="66" charset="0"/>
                <a:cs typeface="+mn-cs"/>
              </a:rPr>
              <a:t> (J. D. </a:t>
            </a:r>
            <a:r>
              <a:rPr lang="en-US" b="0" dirty="0" err="1">
                <a:effectLst>
                  <a:outerShdw blurRad="38100" dist="38100" dir="2700000" algn="tl">
                    <a:srgbClr val="FFFFFF"/>
                  </a:outerShdw>
                </a:effectLst>
                <a:latin typeface="Comic Sans MS" pitchFamily="66" charset="0"/>
                <a:cs typeface="+mn-cs"/>
              </a:rPr>
              <a:t>Pasteris</a:t>
            </a:r>
            <a:r>
              <a:rPr lang="en-US" b="0" dirty="0">
                <a:effectLst>
                  <a:outerShdw blurRad="38100" dist="38100" dir="2700000" algn="tl">
                    <a:srgbClr val="FFFFFF"/>
                  </a:outerShdw>
                </a:effectLst>
                <a:latin typeface="Comic Sans MS" pitchFamily="66" charset="0"/>
                <a:cs typeface="+mn-cs"/>
              </a:rPr>
              <a:t>, 1984)</a:t>
            </a:r>
            <a:endParaRPr lang="en-US" sz="2400" b="0" dirty="0">
              <a:effectLst>
                <a:outerShdw blurRad="38100" dist="38100" dir="2700000" algn="tl">
                  <a:srgbClr val="FFFFFF"/>
                </a:outerShdw>
              </a:effectLst>
              <a:latin typeface="Comic Sans MS" pitchFamily="66" charset="0"/>
              <a:cs typeface="+mn-cs"/>
            </a:endParaRPr>
          </a:p>
        </p:txBody>
      </p:sp>
      <p:sp>
        <p:nvSpPr>
          <p:cNvPr id="10" name="Text Box 8"/>
          <p:cNvSpPr txBox="1">
            <a:spLocks noChangeArrowheads="1"/>
          </p:cNvSpPr>
          <p:nvPr/>
        </p:nvSpPr>
        <p:spPr bwMode="auto">
          <a:xfrm>
            <a:off x="95250" y="1308100"/>
            <a:ext cx="8991600" cy="1127125"/>
          </a:xfrm>
          <a:prstGeom prst="rect">
            <a:avLst/>
          </a:prstGeom>
          <a:noFill/>
          <a:ln w="9525">
            <a:noFill/>
            <a:miter lim="800000"/>
            <a:headEnd/>
            <a:tailEnd/>
          </a:ln>
          <a:effectLst/>
        </p:spPr>
        <p:txBody>
          <a:bodyPr lIns="384962" tIns="192481" rIns="384962" bIns="192481">
            <a:spAutoFit/>
          </a:bodyPr>
          <a:lstStyle/>
          <a:p>
            <a:pPr defTabSz="3849688" eaLnBrk="0" hangingPunct="0">
              <a:defRPr/>
            </a:pPr>
            <a:r>
              <a:rPr lang="en-US" sz="2800" dirty="0">
                <a:solidFill>
                  <a:schemeClr val="accent2"/>
                </a:solidFill>
                <a:effectLst>
                  <a:outerShdw blurRad="38100" dist="38100" dir="2700000" algn="tl">
                    <a:srgbClr val="000000"/>
                  </a:outerShdw>
                </a:effectLst>
                <a:latin typeface="Comic Sans MS" pitchFamily="66" charset="0"/>
                <a:cs typeface="+mn-cs"/>
              </a:rPr>
              <a:t>Definition:</a:t>
            </a:r>
            <a:r>
              <a:rPr lang="en-US" sz="2800" dirty="0">
                <a:effectLst>
                  <a:outerShdw blurRad="38100" dist="38100" dir="2700000" algn="tl">
                    <a:srgbClr val="FFFFFF"/>
                  </a:outerShdw>
                </a:effectLst>
                <a:latin typeface="Comic Sans MS" pitchFamily="66" charset="0"/>
                <a:cs typeface="+mn-cs"/>
              </a:rPr>
              <a:t> </a:t>
            </a:r>
            <a:r>
              <a:rPr lang="en-AU" b="0" dirty="0">
                <a:effectLst>
                  <a:outerShdw blurRad="38100" dist="38100" dir="2700000" algn="tl">
                    <a:srgbClr val="FFFFFF"/>
                  </a:outerShdw>
                </a:effectLst>
                <a:latin typeface="Comic Sans MS" pitchFamily="66" charset="0"/>
                <a:cs typeface="+mn-cs"/>
              </a:rPr>
              <a:t>“Kimberlites are a clan of volatile-rich (dominantly CO</a:t>
            </a:r>
            <a:r>
              <a:rPr lang="en-AU" b="0" baseline="-25000" dirty="0">
                <a:effectLst>
                  <a:outerShdw blurRad="38100" dist="38100" dir="2700000" algn="tl">
                    <a:srgbClr val="FFFFFF"/>
                  </a:outerShdw>
                </a:effectLst>
                <a:latin typeface="Comic Sans MS" pitchFamily="66" charset="0"/>
                <a:cs typeface="+mn-cs"/>
              </a:rPr>
              <a:t>2</a:t>
            </a:r>
            <a:r>
              <a:rPr lang="en-AU" b="0" dirty="0">
                <a:effectLst>
                  <a:outerShdw blurRad="38100" dist="38100" dir="2700000" algn="tl">
                    <a:srgbClr val="FFFFFF"/>
                  </a:outerShdw>
                </a:effectLst>
                <a:latin typeface="Comic Sans MS" pitchFamily="66" charset="0"/>
                <a:cs typeface="+mn-cs"/>
              </a:rPr>
              <a:t>) </a:t>
            </a:r>
            <a:r>
              <a:rPr lang="en-AU" dirty="0" err="1">
                <a:effectLst>
                  <a:outerShdw blurRad="38100" dist="38100" dir="2700000" algn="tl">
                    <a:srgbClr val="FFFFFF"/>
                  </a:outerShdw>
                </a:effectLst>
                <a:latin typeface="Comic Sans MS" pitchFamily="66" charset="0"/>
                <a:cs typeface="+mn-cs"/>
              </a:rPr>
              <a:t>potassic</a:t>
            </a:r>
            <a:r>
              <a:rPr lang="en-AU" dirty="0">
                <a:effectLst>
                  <a:outerShdw blurRad="38100" dist="38100" dir="2700000" algn="tl">
                    <a:srgbClr val="FFFFFF"/>
                  </a:outerShdw>
                </a:effectLst>
                <a:latin typeface="Comic Sans MS" pitchFamily="66" charset="0"/>
                <a:cs typeface="+mn-cs"/>
              </a:rPr>
              <a:t> </a:t>
            </a:r>
            <a:r>
              <a:rPr lang="en-AU" dirty="0" err="1">
                <a:effectLst>
                  <a:outerShdw blurRad="38100" dist="38100" dir="2700000" algn="tl">
                    <a:srgbClr val="FFFFFF"/>
                  </a:outerShdw>
                </a:effectLst>
                <a:latin typeface="Comic Sans MS" pitchFamily="66" charset="0"/>
                <a:cs typeface="+mn-cs"/>
              </a:rPr>
              <a:t>ultrabasic</a:t>
            </a:r>
            <a:r>
              <a:rPr lang="en-AU" b="0" dirty="0">
                <a:effectLst>
                  <a:outerShdw blurRad="38100" dist="38100" dir="2700000" algn="tl">
                    <a:srgbClr val="FFFFFF"/>
                  </a:outerShdw>
                </a:effectLst>
                <a:latin typeface="Comic Sans MS" pitchFamily="66" charset="0"/>
                <a:cs typeface="+mn-cs"/>
              </a:rPr>
              <a:t> rocks….”</a:t>
            </a:r>
            <a:r>
              <a:rPr lang="en-US" b="0" dirty="0">
                <a:effectLst>
                  <a:outerShdw blurRad="38100" dist="38100" dir="2700000" algn="tl">
                    <a:srgbClr val="FFFFFF"/>
                  </a:outerShdw>
                </a:effectLst>
                <a:latin typeface="Comic Sans MS" pitchFamily="66" charset="0"/>
                <a:cs typeface="+mn-cs"/>
              </a:rPr>
              <a:t> (R. H. Mitchell, 1986)</a:t>
            </a:r>
            <a:endParaRPr lang="en-US" sz="2400" b="0" dirty="0">
              <a:effectLst>
                <a:outerShdw blurRad="38100" dist="38100" dir="2700000" algn="tl">
                  <a:srgbClr val="FFFFFF"/>
                </a:outerShdw>
              </a:effectLst>
              <a:latin typeface="Comic Sans MS" pitchFamily="66" charset="0"/>
              <a:cs typeface="+mn-cs"/>
            </a:endParaRPr>
          </a:p>
        </p:txBody>
      </p:sp>
      <p:grpSp>
        <p:nvGrpSpPr>
          <p:cNvPr id="5126" name="Group 16"/>
          <p:cNvGrpSpPr>
            <a:grpSpLocks/>
          </p:cNvGrpSpPr>
          <p:nvPr/>
        </p:nvGrpSpPr>
        <p:grpSpPr bwMode="auto">
          <a:xfrm>
            <a:off x="336550" y="658813"/>
            <a:ext cx="8540750" cy="830262"/>
            <a:chOff x="336550" y="659219"/>
            <a:chExt cx="8540270" cy="829340"/>
          </a:xfrm>
        </p:grpSpPr>
        <p:sp>
          <p:nvSpPr>
            <p:cNvPr id="15" name="Equal 14"/>
            <p:cNvSpPr/>
            <p:nvPr/>
          </p:nvSpPr>
          <p:spPr bwMode="auto">
            <a:xfrm>
              <a:off x="4444769" y="659219"/>
              <a:ext cx="1946166" cy="829340"/>
            </a:xfrm>
            <a:prstGeom prst="mathEqual">
              <a:avLst/>
            </a:prstGeom>
            <a:solidFill>
              <a:schemeClr val="accent6"/>
            </a:solidFill>
            <a:ln w="12700" cap="flat" cmpd="sng" algn="ctr">
              <a:noFill/>
              <a:prstDash val="solid"/>
              <a:round/>
              <a:headEnd type="none" w="med" len="med"/>
              <a:tailEnd type="none" w="med" len="med"/>
            </a:ln>
            <a:effectLst/>
          </p:spPr>
          <p:txBody>
            <a:bodyPr/>
            <a:lstStyle/>
            <a:p>
              <a:pPr>
                <a:defRPr/>
              </a:pPr>
              <a:endParaRPr lang="en-AU">
                <a:solidFill>
                  <a:schemeClr val="accent6">
                    <a:lumMod val="75000"/>
                  </a:schemeClr>
                </a:solidFill>
                <a:latin typeface="Tahoma" charset="0"/>
                <a:cs typeface="Arial" charset="0"/>
              </a:endParaRPr>
            </a:p>
          </p:txBody>
        </p:sp>
        <p:grpSp>
          <p:nvGrpSpPr>
            <p:cNvPr id="5129" name="Group 20"/>
            <p:cNvGrpSpPr>
              <a:grpSpLocks/>
            </p:cNvGrpSpPr>
            <p:nvPr/>
          </p:nvGrpSpPr>
          <p:grpSpPr bwMode="auto">
            <a:xfrm>
              <a:off x="336550" y="760115"/>
              <a:ext cx="8540270" cy="566380"/>
              <a:chOff x="337131" y="759367"/>
              <a:chExt cx="8539231" cy="567968"/>
            </a:xfrm>
          </p:grpSpPr>
          <p:sp>
            <p:nvSpPr>
              <p:cNvPr id="3080" name="TextBox 11"/>
              <p:cNvSpPr txBox="1">
                <a:spLocks noChangeArrowheads="1"/>
              </p:cNvSpPr>
              <p:nvPr/>
            </p:nvSpPr>
            <p:spPr bwMode="auto">
              <a:xfrm>
                <a:off x="337131" y="759960"/>
                <a:ext cx="4310883" cy="524760"/>
              </a:xfrm>
              <a:prstGeom prst="rect">
                <a:avLst/>
              </a:prstGeom>
              <a:noFill/>
              <a:ln w="9525">
                <a:noFill/>
                <a:miter lim="800000"/>
                <a:headEnd/>
                <a:tailEnd/>
              </a:ln>
            </p:spPr>
            <p:txBody>
              <a:bodyPr wrap="none">
                <a:spAutoFit/>
              </a:bodyPr>
              <a:lstStyle/>
              <a:p>
                <a:pPr>
                  <a:defRPr/>
                </a:pPr>
                <a:r>
                  <a:rPr lang="en-AU" sz="2800" dirty="0" err="1">
                    <a:solidFill>
                      <a:schemeClr val="accent6">
                        <a:lumMod val="75000"/>
                      </a:schemeClr>
                    </a:solidFill>
                    <a:cs typeface="Arial" charset="0"/>
                  </a:rPr>
                  <a:t>Aphanitic</a:t>
                </a:r>
                <a:r>
                  <a:rPr lang="en-AU" sz="2800" dirty="0">
                    <a:solidFill>
                      <a:schemeClr val="accent6">
                        <a:lumMod val="75000"/>
                      </a:schemeClr>
                    </a:solidFill>
                    <a:cs typeface="Arial" charset="0"/>
                  </a:rPr>
                  <a:t> Whole Rocks</a:t>
                </a:r>
              </a:p>
            </p:txBody>
          </p:sp>
          <p:sp>
            <p:nvSpPr>
              <p:cNvPr id="3" name="TextBox 13"/>
              <p:cNvSpPr txBox="1">
                <a:spLocks noChangeArrowheads="1"/>
              </p:cNvSpPr>
              <p:nvPr/>
            </p:nvSpPr>
            <p:spPr bwMode="auto">
              <a:xfrm>
                <a:off x="6273325" y="802894"/>
                <a:ext cx="2603037" cy="524760"/>
              </a:xfrm>
              <a:prstGeom prst="rect">
                <a:avLst/>
              </a:prstGeom>
              <a:noFill/>
              <a:ln w="9525">
                <a:noFill/>
                <a:miter lim="800000"/>
                <a:headEnd/>
                <a:tailEnd/>
              </a:ln>
            </p:spPr>
            <p:txBody>
              <a:bodyPr wrap="none">
                <a:spAutoFit/>
              </a:bodyPr>
              <a:lstStyle/>
              <a:p>
                <a:pPr>
                  <a:defRPr/>
                </a:pPr>
                <a:r>
                  <a:rPr lang="en-AU" sz="2800" dirty="0">
                    <a:solidFill>
                      <a:schemeClr val="accent6">
                        <a:lumMod val="75000"/>
                      </a:schemeClr>
                    </a:solidFill>
                    <a:cs typeface="Arial" charset="0"/>
                  </a:rPr>
                  <a:t>Parental Melt</a:t>
                </a:r>
              </a:p>
            </p:txBody>
          </p:sp>
        </p:grpSp>
      </p:grpSp>
      <p:sp>
        <p:nvSpPr>
          <p:cNvPr id="22" name="Multiply 21"/>
          <p:cNvSpPr>
            <a:spLocks noChangeAspect="1"/>
          </p:cNvSpPr>
          <p:nvPr/>
        </p:nvSpPr>
        <p:spPr bwMode="auto">
          <a:xfrm>
            <a:off x="7570788" y="5486400"/>
            <a:ext cx="1573212" cy="1573213"/>
          </a:xfrm>
          <a:prstGeom prst="mathMultiply">
            <a:avLst/>
          </a:prstGeom>
          <a:solidFill>
            <a:srgbClr val="FF0000"/>
          </a:solidFill>
          <a:ln w="12700" cap="flat" cmpd="sng" algn="ctr">
            <a:solidFill>
              <a:srgbClr val="FF0000"/>
            </a:solidFill>
            <a:prstDash val="solid"/>
            <a:round/>
            <a:headEnd type="none" w="med" len="med"/>
            <a:tailEnd type="none" w="med" len="med"/>
          </a:ln>
          <a:effectLst/>
        </p:spPr>
        <p:txBody>
          <a:bodyPr/>
          <a:lstStyle/>
          <a:p>
            <a:pPr>
              <a:defRPr/>
            </a:pPr>
            <a:endParaRPr lang="en-AU">
              <a:latin typeface="Tahoma"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amond(i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checkerboard(across)">
                                      <p:cBhvr>
                                        <p:cTn id="21" dur="500"/>
                                        <p:tgtEl>
                                          <p:spTgt spid="22"/>
                                        </p:tgtEl>
                                      </p:cBhvr>
                                    </p:animEffect>
                                  </p:childTnLst>
                                </p:cTn>
                              </p:par>
                            </p:childTnLst>
                          </p:cTn>
                        </p:par>
                        <p:par>
                          <p:cTn id="22" fill="hold" nodeType="afterGroup">
                            <p:stCondLst>
                              <p:cond delay="500"/>
                            </p:stCondLst>
                            <p:childTnLst>
                              <p:par>
                                <p:cTn id="23" presetID="41" presetClass="path" presetSubtype="0" accel="50000" decel="50000" fill="hold" nodeType="afterEffect">
                                  <p:stCondLst>
                                    <p:cond delay="0"/>
                                  </p:stCondLst>
                                  <p:childTnLst>
                                    <p:animMotion origin="layout" path="M -2.5E-6 -1.48148E-6 C -0.00034 -0.01805 -0.01093 -0.07222 -0.0158 -0.09236 C -0.04739 -0.20926 -0.13455 -0.30486 -0.19062 -0.27801 C -0.16267 -0.29097 -0.15069 -0.36528 -0.16545 -0.42268 C -0.18142 -0.4831 -0.22517 -0.52662 -0.25278 -0.51458 C -0.23854 -0.52083 -0.23229 -0.55741 -0.23993 -0.58889 C -0.24843 -0.61829 -0.27031 -0.64236 -0.28455 -0.63542 C -0.2776 -0.63935 -0.27482 -0.65856 -0.2783 -0.67222 C -0.28264 -0.68773 -0.29375 -0.6993 -0.30052 -0.69606 C -0.2967 -0.69768 -0.29548 -0.70787 -0.29739 -0.71458 C -0.29826 -0.71852 -0.30503 -0.72824 -0.30833 -0.72616 C -0.30642 -0.72685 -0.30607 -0.73264 -0.30712 -0.73634 C -0.30659 -0.73657 -0.31076 -0.74329 -0.3125 -0.74282 C -0.3118 -0.74329 -0.31076 -0.74329 -0.31198 -0.74745 C -0.31284 -0.74653 -0.31389 -0.75092 -0.31458 -0.74954 C -0.31389 -0.75046 -0.31389 -0.75092 -0.31371 -0.75092 C -0.31475 -0.75509 -0.31493 -0.75463 -0.3151 -0.75463 C -0.31614 -0.75879 -0.31614 -0.75741 -0.31562 -0.75879 C -0.31649 -0.76111 -0.31718 -0.76065 -0.31736 -0.76065 " pathEditMode="relative" rAng="4242090" ptsTypes="fffffffffffffffffff">
                                      <p:cBhvr>
                                        <p:cTn id="24" dur="2000" fill="hold"/>
                                        <p:tgtEl>
                                          <p:spTgt spid="22"/>
                                        </p:tgtEl>
                                        <p:attrNameLst>
                                          <p:attrName>ppt_x</p:attrName>
                                          <p:attrName>ppt_y</p:attrName>
                                        </p:attrNameLst>
                                      </p:cBhvr>
                                      <p:rCtr x="-15503" y="-382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Text Box 2"/>
          <p:cNvSpPr txBox="1">
            <a:spLocks noChangeArrowheads="1"/>
          </p:cNvSpPr>
          <p:nvPr/>
        </p:nvSpPr>
        <p:spPr bwMode="auto">
          <a:xfrm>
            <a:off x="0" y="430213"/>
            <a:ext cx="8991600" cy="1447800"/>
          </a:xfrm>
          <a:prstGeom prst="rect">
            <a:avLst/>
          </a:prstGeom>
          <a:noFill/>
          <a:ln w="9525">
            <a:noFill/>
            <a:miter lim="800000"/>
            <a:headEnd/>
            <a:tailEnd/>
          </a:ln>
          <a:effectLst/>
        </p:spPr>
        <p:txBody>
          <a:bodyPr lIns="384962" tIns="192481" rIns="384962" bIns="192481">
            <a:spAutoFit/>
          </a:bodyPr>
          <a:lstStyle/>
          <a:p>
            <a:pPr defTabSz="3849688" eaLnBrk="0" hangingPunct="0">
              <a:lnSpc>
                <a:spcPct val="20000"/>
              </a:lnSpc>
              <a:defRPr/>
            </a:pPr>
            <a:endParaRPr lang="en-US" sz="2400" b="0" dirty="0">
              <a:effectLst>
                <a:outerShdw blurRad="38100" dist="38100" dir="2700000" algn="tl">
                  <a:srgbClr val="FFFFFF"/>
                </a:outerShdw>
              </a:effectLst>
              <a:latin typeface="Comic Sans MS" pitchFamily="66" charset="0"/>
              <a:cs typeface="+mn-cs"/>
            </a:endParaRPr>
          </a:p>
          <a:p>
            <a:pPr defTabSz="3849688" eaLnBrk="0" hangingPunct="0">
              <a:defRPr/>
            </a:pPr>
            <a:r>
              <a:rPr lang="en-US" sz="2400" dirty="0" err="1">
                <a:solidFill>
                  <a:schemeClr val="accent2"/>
                </a:solidFill>
                <a:effectLst>
                  <a:outerShdw blurRad="38100" dist="38100" dir="2700000" algn="tl">
                    <a:srgbClr val="000000"/>
                  </a:outerShdw>
                </a:effectLst>
                <a:latin typeface="Comic Sans MS" pitchFamily="66" charset="0"/>
                <a:cs typeface="+mn-cs"/>
              </a:rPr>
              <a:t>Phenocrysts</a:t>
            </a:r>
            <a:r>
              <a:rPr lang="en-US" sz="2400" dirty="0">
                <a:solidFill>
                  <a:schemeClr val="accent2"/>
                </a:solidFill>
                <a:effectLst>
                  <a:outerShdw blurRad="38100" dist="38100" dir="2700000" algn="tl">
                    <a:srgbClr val="000000"/>
                  </a:outerShdw>
                </a:effectLst>
                <a:latin typeface="Comic Sans MS" pitchFamily="66" charset="0"/>
                <a:cs typeface="+mn-cs"/>
              </a:rPr>
              <a:t> assemblage:</a:t>
            </a:r>
            <a:r>
              <a:rPr lang="en-US" sz="2400" b="0" dirty="0">
                <a:effectLst>
                  <a:outerShdw blurRad="38100" dist="38100" dir="2700000" algn="tl">
                    <a:srgbClr val="FFFFFF"/>
                  </a:outerShdw>
                </a:effectLst>
                <a:latin typeface="Comic Sans MS" pitchFamily="66" charset="0"/>
                <a:cs typeface="+mn-cs"/>
              </a:rPr>
              <a:t>  </a:t>
            </a:r>
            <a:r>
              <a:rPr lang="en-US" b="0" dirty="0">
                <a:effectLst>
                  <a:outerShdw blurRad="38100" dist="38100" dir="2700000" algn="tl">
                    <a:srgbClr val="FFFFFF"/>
                  </a:outerShdw>
                </a:effectLst>
                <a:latin typeface="Comic Sans MS" pitchFamily="66" charset="0"/>
                <a:cs typeface="+mn-cs"/>
              </a:rPr>
              <a:t>olivine </a:t>
            </a:r>
            <a:r>
              <a:rPr lang="en-US" b="0" dirty="0" err="1">
                <a:effectLst>
                  <a:outerShdw blurRad="38100" dist="38100" dir="2700000" algn="tl">
                    <a:srgbClr val="FFFFFF"/>
                  </a:outerShdw>
                </a:effectLst>
                <a:latin typeface="Comic Sans MS" pitchFamily="66" charset="0"/>
                <a:cs typeface="+mn-cs"/>
              </a:rPr>
              <a:t>phenocrysts</a:t>
            </a:r>
            <a:r>
              <a:rPr lang="en-US" b="0" dirty="0">
                <a:effectLst>
                  <a:outerShdw blurRad="38100" dist="38100" dir="2700000" algn="tl">
                    <a:srgbClr val="FFFFFF"/>
                  </a:outerShdw>
                </a:effectLst>
                <a:latin typeface="Comic Sans MS" pitchFamily="66" charset="0"/>
                <a:cs typeface="+mn-cs"/>
              </a:rPr>
              <a:t> only, “melt”-olivine disequilibrium, no other common </a:t>
            </a:r>
            <a:r>
              <a:rPr lang="en-US" b="0" dirty="0" err="1">
                <a:effectLst>
                  <a:outerShdw blurRad="38100" dist="38100" dir="2700000" algn="tl">
                    <a:srgbClr val="FFFFFF"/>
                  </a:outerShdw>
                </a:effectLst>
                <a:latin typeface="Comic Sans MS" pitchFamily="66" charset="0"/>
                <a:cs typeface="+mn-cs"/>
              </a:rPr>
              <a:t>phenocrysts</a:t>
            </a:r>
            <a:r>
              <a:rPr lang="en-US" b="0" dirty="0">
                <a:effectLst>
                  <a:outerShdw blurRad="38100" dist="38100" dir="2700000" algn="tl">
                    <a:srgbClr val="FFFFFF"/>
                  </a:outerShdw>
                </a:effectLst>
                <a:latin typeface="Comic Sans MS" pitchFamily="66" charset="0"/>
                <a:cs typeface="+mn-cs"/>
              </a:rPr>
              <a:t> (pyroxenes &amp; plagioclase;</a:t>
            </a:r>
          </a:p>
        </p:txBody>
      </p:sp>
      <p:sp>
        <p:nvSpPr>
          <p:cNvPr id="124931" name="Text Box 3"/>
          <p:cNvSpPr txBox="1">
            <a:spLocks noChangeArrowheads="1"/>
          </p:cNvSpPr>
          <p:nvPr/>
        </p:nvSpPr>
        <p:spPr bwMode="auto">
          <a:xfrm>
            <a:off x="192088" y="0"/>
            <a:ext cx="8826500" cy="584200"/>
          </a:xfrm>
          <a:prstGeom prst="rect">
            <a:avLst/>
          </a:prstGeom>
          <a:noFill/>
          <a:ln w="9525">
            <a:noFill/>
            <a:miter lim="800000"/>
            <a:headEnd/>
            <a:tailEnd/>
          </a:ln>
          <a:effectLst/>
        </p:spPr>
        <p:txBody>
          <a:bodyPr>
            <a:spAutoFit/>
          </a:bodyPr>
          <a:lstStyle/>
          <a:p>
            <a:pPr algn="ctr">
              <a:defRPr/>
            </a:pPr>
            <a:r>
              <a:rPr lang="en-US" sz="3200" dirty="0">
                <a:effectLst>
                  <a:outerShdw blurRad="38100" dist="38100" dir="2700000" algn="tl">
                    <a:srgbClr val="FFFFFF"/>
                  </a:outerShdw>
                </a:effectLst>
                <a:latin typeface="Arial" charset="0"/>
                <a:cs typeface="+mn-cs"/>
              </a:rPr>
              <a:t>What is wrong with an </a:t>
            </a:r>
            <a:r>
              <a:rPr lang="en-US" sz="3200" dirty="0" err="1">
                <a:effectLst>
                  <a:outerShdw blurRad="38100" dist="38100" dir="2700000" algn="tl">
                    <a:srgbClr val="FFFFFF"/>
                  </a:outerShdw>
                </a:effectLst>
                <a:latin typeface="Arial" charset="0"/>
                <a:cs typeface="+mn-cs"/>
              </a:rPr>
              <a:t>ultrabasic</a:t>
            </a:r>
            <a:r>
              <a:rPr lang="en-US" sz="3200" dirty="0">
                <a:effectLst>
                  <a:outerShdw blurRad="38100" dist="38100" dir="2700000" algn="tl">
                    <a:srgbClr val="FFFFFF"/>
                  </a:outerShdw>
                </a:effectLst>
                <a:latin typeface="Arial" charset="0"/>
                <a:cs typeface="+mn-cs"/>
              </a:rPr>
              <a:t> melt…?  </a:t>
            </a:r>
            <a:endParaRPr lang="en-US" sz="2800" dirty="0">
              <a:effectLst>
                <a:outerShdw blurRad="38100" dist="38100" dir="2700000" algn="tl">
                  <a:srgbClr val="FFFFFF"/>
                </a:outerShdw>
              </a:effectLst>
              <a:latin typeface="Arial" charset="0"/>
              <a:cs typeface="+mn-cs"/>
            </a:endParaRPr>
          </a:p>
        </p:txBody>
      </p:sp>
      <p:sp>
        <p:nvSpPr>
          <p:cNvPr id="124932" name="Text Box 4"/>
          <p:cNvSpPr txBox="1">
            <a:spLocks noChangeArrowheads="1"/>
          </p:cNvSpPr>
          <p:nvPr/>
        </p:nvSpPr>
        <p:spPr bwMode="auto">
          <a:xfrm>
            <a:off x="0" y="2508250"/>
            <a:ext cx="8991600" cy="1139825"/>
          </a:xfrm>
          <a:prstGeom prst="rect">
            <a:avLst/>
          </a:prstGeom>
          <a:noFill/>
          <a:ln w="9525">
            <a:noFill/>
            <a:miter lim="800000"/>
            <a:headEnd/>
            <a:tailEnd/>
          </a:ln>
          <a:effectLst/>
        </p:spPr>
        <p:txBody>
          <a:bodyPr lIns="384962" tIns="192481" rIns="384962" bIns="192481">
            <a:spAutoFit/>
          </a:bodyPr>
          <a:lstStyle/>
          <a:p>
            <a:pPr defTabSz="3849688" eaLnBrk="0" hangingPunct="0">
              <a:lnSpc>
                <a:spcPct val="20000"/>
              </a:lnSpc>
              <a:defRPr/>
            </a:pPr>
            <a:endParaRPr lang="en-US" sz="2400" b="0" dirty="0">
              <a:effectLst>
                <a:outerShdw blurRad="38100" dist="38100" dir="2700000" algn="tl">
                  <a:srgbClr val="FFFFFF"/>
                </a:outerShdw>
              </a:effectLst>
              <a:latin typeface="Comic Sans MS" pitchFamily="66" charset="0"/>
              <a:cs typeface="+mn-cs"/>
            </a:endParaRPr>
          </a:p>
          <a:p>
            <a:pPr defTabSz="3849688" eaLnBrk="0" hangingPunct="0">
              <a:defRPr/>
            </a:pPr>
            <a:r>
              <a:rPr lang="en-US" sz="2400" dirty="0">
                <a:solidFill>
                  <a:schemeClr val="accent2"/>
                </a:solidFill>
                <a:effectLst>
                  <a:outerShdw blurRad="38100" dist="38100" dir="2700000" algn="tl">
                    <a:srgbClr val="000000"/>
                  </a:outerShdw>
                </a:effectLst>
                <a:latin typeface="Comic Sans MS" pitchFamily="66" charset="0"/>
                <a:cs typeface="+mn-cs"/>
              </a:rPr>
              <a:t>Composition:</a:t>
            </a:r>
            <a:r>
              <a:rPr lang="en-US" sz="2400" b="0" dirty="0">
                <a:effectLst>
                  <a:outerShdw blurRad="38100" dist="38100" dir="2700000" algn="tl">
                    <a:srgbClr val="FFFFFF"/>
                  </a:outerShdw>
                </a:effectLst>
                <a:latin typeface="Comic Sans MS" pitchFamily="66" charset="0"/>
                <a:cs typeface="+mn-cs"/>
              </a:rPr>
              <a:t>  </a:t>
            </a:r>
            <a:r>
              <a:rPr lang="en-US" b="0" dirty="0">
                <a:effectLst>
                  <a:outerShdw blurRad="38100" dist="38100" dir="2700000" algn="tl">
                    <a:srgbClr val="FFFFFF"/>
                  </a:outerShdw>
                </a:effectLst>
                <a:latin typeface="Comic Sans MS" pitchFamily="66" charset="0"/>
                <a:cs typeface="+mn-cs"/>
              </a:rPr>
              <a:t>mismatch high Mg# (high-F) and trace/volatile elements enrichment </a:t>
            </a:r>
            <a:r>
              <a:rPr lang="en-US" b="0" dirty="0">
                <a:effectLst>
                  <a:outerShdw blurRad="38100" dist="38100" dir="2700000" algn="tl">
                    <a:srgbClr val="FFFFFF"/>
                  </a:outerShdw>
                </a:effectLst>
                <a:latin typeface="Comic Sans MS" pitchFamily="66" charset="0"/>
                <a:cs typeface="+mn-cs"/>
                <a:sym typeface="Wingdings" pitchFamily="2" charset="2"/>
              </a:rPr>
              <a:t>(</a:t>
            </a:r>
            <a:r>
              <a:rPr lang="en-US" b="0" dirty="0">
                <a:effectLst>
                  <a:outerShdw blurRad="38100" dist="38100" dir="2700000" algn="tl">
                    <a:srgbClr val="FFFFFF"/>
                  </a:outerShdw>
                </a:effectLst>
                <a:latin typeface="Comic Sans MS" pitchFamily="66" charset="0"/>
                <a:cs typeface="+mn-cs"/>
              </a:rPr>
              <a:t>low-F);</a:t>
            </a:r>
          </a:p>
        </p:txBody>
      </p:sp>
      <p:sp>
        <p:nvSpPr>
          <p:cNvPr id="124933" name="Text Box 5"/>
          <p:cNvSpPr txBox="1">
            <a:spLocks noChangeArrowheads="1"/>
          </p:cNvSpPr>
          <p:nvPr/>
        </p:nvSpPr>
        <p:spPr bwMode="auto">
          <a:xfrm>
            <a:off x="0" y="1630363"/>
            <a:ext cx="8991600" cy="1127125"/>
          </a:xfrm>
          <a:prstGeom prst="rect">
            <a:avLst/>
          </a:prstGeom>
          <a:noFill/>
          <a:ln w="9525">
            <a:noFill/>
            <a:miter lim="800000"/>
            <a:headEnd/>
            <a:tailEnd/>
          </a:ln>
          <a:effectLst/>
        </p:spPr>
        <p:txBody>
          <a:bodyPr lIns="384962" tIns="192481" rIns="384962" bIns="192481">
            <a:spAutoFit/>
          </a:bodyPr>
          <a:lstStyle/>
          <a:p>
            <a:pPr defTabSz="3849688" eaLnBrk="0" hangingPunct="0">
              <a:lnSpc>
                <a:spcPct val="20000"/>
              </a:lnSpc>
              <a:defRPr/>
            </a:pPr>
            <a:endParaRPr lang="en-US" sz="2400" b="0">
              <a:effectLst>
                <a:outerShdw blurRad="38100" dist="38100" dir="2700000" algn="tl">
                  <a:srgbClr val="FFFFFF"/>
                </a:outerShdw>
              </a:effectLst>
              <a:latin typeface="Comic Sans MS" pitchFamily="66" charset="0"/>
              <a:cs typeface="+mn-cs"/>
            </a:endParaRPr>
          </a:p>
          <a:p>
            <a:pPr defTabSz="3849688" eaLnBrk="0" hangingPunct="0">
              <a:defRPr/>
            </a:pPr>
            <a:r>
              <a:rPr lang="en-US" sz="2400">
                <a:solidFill>
                  <a:schemeClr val="accent2"/>
                </a:solidFill>
                <a:effectLst>
                  <a:outerShdw blurRad="38100" dist="38100" dir="2700000" algn="tl">
                    <a:srgbClr val="000000"/>
                  </a:outerShdw>
                </a:effectLst>
                <a:latin typeface="Comic Sans MS" pitchFamily="66" charset="0"/>
                <a:cs typeface="+mn-cs"/>
              </a:rPr>
              <a:t>Composition:</a:t>
            </a:r>
            <a:r>
              <a:rPr lang="en-US" sz="2400" b="0">
                <a:effectLst>
                  <a:outerShdw blurRad="38100" dist="38100" dir="2700000" algn="tl">
                    <a:srgbClr val="FFFFFF"/>
                  </a:outerShdw>
                </a:effectLst>
                <a:latin typeface="Comic Sans MS" pitchFamily="66" charset="0"/>
                <a:cs typeface="+mn-cs"/>
              </a:rPr>
              <a:t>  </a:t>
            </a:r>
            <a:r>
              <a:rPr lang="en-US" b="0">
                <a:effectLst>
                  <a:outerShdw blurRad="38100" dist="38100" dir="2700000" algn="tl">
                    <a:srgbClr val="FFFFFF"/>
                  </a:outerShdw>
                </a:effectLst>
                <a:latin typeface="Comic Sans MS" pitchFamily="66" charset="0"/>
                <a:cs typeface="+mn-cs"/>
              </a:rPr>
              <a:t>mismatch between low-Al, low-Na kimberlite and other silicate magmas;</a:t>
            </a:r>
          </a:p>
        </p:txBody>
      </p:sp>
      <p:sp>
        <p:nvSpPr>
          <p:cNvPr id="124934" name="Text Box 6"/>
          <p:cNvSpPr txBox="1">
            <a:spLocks noChangeArrowheads="1"/>
          </p:cNvSpPr>
          <p:nvPr/>
        </p:nvSpPr>
        <p:spPr bwMode="auto">
          <a:xfrm>
            <a:off x="-39688" y="3400425"/>
            <a:ext cx="8991601" cy="1139825"/>
          </a:xfrm>
          <a:prstGeom prst="rect">
            <a:avLst/>
          </a:prstGeom>
          <a:noFill/>
          <a:ln w="9525">
            <a:noFill/>
            <a:miter lim="800000"/>
            <a:headEnd/>
            <a:tailEnd/>
          </a:ln>
          <a:effectLst/>
        </p:spPr>
        <p:txBody>
          <a:bodyPr lIns="384962" tIns="192481" rIns="384962" bIns="192481">
            <a:spAutoFit/>
          </a:bodyPr>
          <a:lstStyle/>
          <a:p>
            <a:pPr defTabSz="3849688" eaLnBrk="0" hangingPunct="0">
              <a:lnSpc>
                <a:spcPct val="20000"/>
              </a:lnSpc>
              <a:defRPr/>
            </a:pPr>
            <a:endParaRPr lang="en-US" sz="2400" b="0" dirty="0">
              <a:effectLst>
                <a:outerShdw blurRad="38100" dist="38100" dir="2700000" algn="tl">
                  <a:srgbClr val="FFFFFF"/>
                </a:outerShdw>
              </a:effectLst>
              <a:latin typeface="Comic Sans MS" pitchFamily="66" charset="0"/>
              <a:cs typeface="+mn-cs"/>
            </a:endParaRPr>
          </a:p>
          <a:p>
            <a:pPr defTabSz="3849688" eaLnBrk="0" hangingPunct="0">
              <a:defRPr/>
            </a:pPr>
            <a:r>
              <a:rPr lang="en-US" sz="2400" dirty="0">
                <a:solidFill>
                  <a:schemeClr val="accent2"/>
                </a:solidFill>
                <a:effectLst>
                  <a:outerShdw blurRad="38100" dist="38100" dir="2700000" algn="tl">
                    <a:srgbClr val="000000"/>
                  </a:outerShdw>
                </a:effectLst>
                <a:latin typeface="Comic Sans MS" pitchFamily="66" charset="0"/>
                <a:cs typeface="+mn-cs"/>
              </a:rPr>
              <a:t>Temperature:</a:t>
            </a:r>
            <a:r>
              <a:rPr lang="en-US" sz="2400" b="0" dirty="0">
                <a:effectLst>
                  <a:outerShdw blurRad="38100" dist="38100" dir="2700000" algn="tl">
                    <a:srgbClr val="FFFFFF"/>
                  </a:outerShdw>
                </a:effectLst>
                <a:latin typeface="Comic Sans MS" pitchFamily="66" charset="0"/>
                <a:cs typeface="+mn-cs"/>
              </a:rPr>
              <a:t>  </a:t>
            </a:r>
            <a:r>
              <a:rPr lang="en-US" b="0" dirty="0">
                <a:effectLst>
                  <a:outerShdw blurRad="38100" dist="38100" dir="2700000" algn="tl">
                    <a:srgbClr val="FFFFFF"/>
                  </a:outerShdw>
                </a:effectLst>
                <a:latin typeface="Comic Sans MS" pitchFamily="66" charset="0"/>
                <a:cs typeface="+mn-cs"/>
              </a:rPr>
              <a:t>mismatch between calculated temperatures calculated (&gt;1350</a:t>
            </a:r>
            <a:r>
              <a:rPr lang="en-US" b="0" baseline="30000" dirty="0">
                <a:effectLst>
                  <a:outerShdw blurRad="38100" dist="38100" dir="2700000" algn="tl">
                    <a:srgbClr val="FFFFFF"/>
                  </a:outerShdw>
                </a:effectLst>
                <a:latin typeface="Comic Sans MS" pitchFamily="66" charset="0"/>
                <a:cs typeface="+mn-cs"/>
              </a:rPr>
              <a:t>o</a:t>
            </a:r>
            <a:r>
              <a:rPr lang="en-US" b="0" dirty="0">
                <a:effectLst>
                  <a:outerShdw blurRad="38100" dist="38100" dir="2700000" algn="tl">
                    <a:srgbClr val="FFFFFF"/>
                  </a:outerShdw>
                </a:effectLst>
                <a:latin typeface="Comic Sans MS" pitchFamily="66" charset="0"/>
                <a:cs typeface="+mn-cs"/>
              </a:rPr>
              <a:t>C) and “recorded” temperatures (&lt;800</a:t>
            </a:r>
            <a:r>
              <a:rPr lang="en-US" b="0" baseline="30000" dirty="0">
                <a:effectLst>
                  <a:outerShdw blurRad="38100" dist="38100" dir="2700000" algn="tl">
                    <a:srgbClr val="FFFFFF"/>
                  </a:outerShdw>
                </a:effectLst>
                <a:latin typeface="Comic Sans MS" pitchFamily="66" charset="0"/>
                <a:cs typeface="+mn-cs"/>
              </a:rPr>
              <a:t>o</a:t>
            </a:r>
            <a:r>
              <a:rPr lang="en-US" b="0" dirty="0">
                <a:effectLst>
                  <a:outerShdw blurRad="38100" dist="38100" dir="2700000" algn="tl">
                    <a:srgbClr val="FFFFFF"/>
                  </a:outerShdw>
                </a:effectLst>
                <a:latin typeface="Comic Sans MS" pitchFamily="66" charset="0"/>
                <a:cs typeface="+mn-cs"/>
              </a:rPr>
              <a:t>C);</a:t>
            </a:r>
          </a:p>
        </p:txBody>
      </p:sp>
      <p:sp>
        <p:nvSpPr>
          <p:cNvPr id="124935" name="Text Box 7"/>
          <p:cNvSpPr txBox="1">
            <a:spLocks noChangeArrowheads="1"/>
          </p:cNvSpPr>
          <p:nvPr/>
        </p:nvSpPr>
        <p:spPr bwMode="auto">
          <a:xfrm>
            <a:off x="0" y="4292600"/>
            <a:ext cx="8991600" cy="1446213"/>
          </a:xfrm>
          <a:prstGeom prst="rect">
            <a:avLst/>
          </a:prstGeom>
          <a:noFill/>
          <a:ln w="9525">
            <a:noFill/>
            <a:miter lim="800000"/>
            <a:headEnd/>
            <a:tailEnd/>
          </a:ln>
          <a:effectLst/>
        </p:spPr>
        <p:txBody>
          <a:bodyPr lIns="384962" tIns="192481" rIns="384962" bIns="192481">
            <a:spAutoFit/>
          </a:bodyPr>
          <a:lstStyle/>
          <a:p>
            <a:pPr defTabSz="3849688" eaLnBrk="0" hangingPunct="0">
              <a:lnSpc>
                <a:spcPct val="20000"/>
              </a:lnSpc>
              <a:defRPr/>
            </a:pPr>
            <a:endParaRPr lang="en-US" sz="2400" b="0" dirty="0">
              <a:effectLst>
                <a:outerShdw blurRad="38100" dist="38100" dir="2700000" algn="tl">
                  <a:srgbClr val="FFFFFF"/>
                </a:outerShdw>
              </a:effectLst>
              <a:latin typeface="Comic Sans MS" pitchFamily="66" charset="0"/>
              <a:cs typeface="+mn-cs"/>
            </a:endParaRPr>
          </a:p>
          <a:p>
            <a:pPr defTabSz="3849688" eaLnBrk="0" hangingPunct="0">
              <a:defRPr/>
            </a:pPr>
            <a:r>
              <a:rPr lang="en-US" sz="2400" dirty="0" err="1">
                <a:solidFill>
                  <a:schemeClr val="accent2"/>
                </a:solidFill>
                <a:effectLst>
                  <a:outerShdw blurRad="38100" dist="38100" dir="2700000" algn="tl">
                    <a:srgbClr val="000000"/>
                  </a:outerShdw>
                </a:effectLst>
                <a:latin typeface="Comic Sans MS" pitchFamily="66" charset="0"/>
                <a:cs typeface="+mn-cs"/>
              </a:rPr>
              <a:t>Rheology</a:t>
            </a:r>
            <a:r>
              <a:rPr lang="en-US" sz="2400" dirty="0">
                <a:solidFill>
                  <a:schemeClr val="accent2"/>
                </a:solidFill>
                <a:effectLst>
                  <a:outerShdw blurRad="38100" dist="38100" dir="2700000" algn="tl">
                    <a:srgbClr val="000000"/>
                  </a:outerShdw>
                </a:effectLst>
                <a:latin typeface="Comic Sans MS" pitchFamily="66" charset="0"/>
                <a:cs typeface="+mn-cs"/>
              </a:rPr>
              <a:t>:</a:t>
            </a:r>
            <a:r>
              <a:rPr lang="en-US" sz="2400" b="0" dirty="0">
                <a:effectLst>
                  <a:outerShdw blurRad="38100" dist="38100" dir="2700000" algn="tl">
                    <a:srgbClr val="FFFFFF"/>
                  </a:outerShdw>
                </a:effectLst>
                <a:latin typeface="Comic Sans MS" pitchFamily="66" charset="0"/>
                <a:cs typeface="+mn-cs"/>
              </a:rPr>
              <a:t>  </a:t>
            </a:r>
            <a:r>
              <a:rPr lang="en-US" b="0" dirty="0">
                <a:effectLst>
                  <a:outerShdw blurRad="38100" dist="38100" dir="2700000" algn="tl">
                    <a:srgbClr val="FFFFFF"/>
                  </a:outerShdw>
                </a:effectLst>
                <a:latin typeface="Comic Sans MS" pitchFamily="66" charset="0"/>
                <a:cs typeface="+mn-cs"/>
              </a:rPr>
              <a:t>mismatch between inferred mush of </a:t>
            </a:r>
            <a:r>
              <a:rPr lang="en-US" b="0" dirty="0" err="1">
                <a:effectLst>
                  <a:outerShdw blurRad="38100" dist="38100" dir="2700000" algn="tl">
                    <a:srgbClr val="FFFFFF"/>
                  </a:outerShdw>
                </a:effectLst>
                <a:latin typeface="Comic Sans MS" pitchFamily="66" charset="0"/>
                <a:cs typeface="+mn-cs"/>
              </a:rPr>
              <a:t>ultramafic</a:t>
            </a:r>
            <a:r>
              <a:rPr lang="en-US" b="0" dirty="0">
                <a:effectLst>
                  <a:outerShdw blurRad="38100" dist="38100" dir="2700000" algn="tl">
                    <a:srgbClr val="FFFFFF"/>
                  </a:outerShdw>
                </a:effectLst>
                <a:latin typeface="Comic Sans MS" pitchFamily="66" charset="0"/>
                <a:cs typeface="+mn-cs"/>
              </a:rPr>
              <a:t> melt + abundant solids (crystals/xenoliths) and low viscosity – low density - high buoyancy; </a:t>
            </a:r>
          </a:p>
        </p:txBody>
      </p:sp>
      <p:sp>
        <p:nvSpPr>
          <p:cNvPr id="124937" name="Text Box 9"/>
          <p:cNvSpPr txBox="1">
            <a:spLocks noChangeArrowheads="1"/>
          </p:cNvSpPr>
          <p:nvPr/>
        </p:nvSpPr>
        <p:spPr bwMode="auto">
          <a:xfrm>
            <a:off x="0" y="5491163"/>
            <a:ext cx="8991600" cy="1139825"/>
          </a:xfrm>
          <a:prstGeom prst="rect">
            <a:avLst/>
          </a:prstGeom>
          <a:noFill/>
          <a:ln w="9525">
            <a:noFill/>
            <a:miter lim="800000"/>
            <a:headEnd/>
            <a:tailEnd/>
          </a:ln>
          <a:effectLst/>
        </p:spPr>
        <p:txBody>
          <a:bodyPr lIns="384962" tIns="192481" rIns="384962" bIns="192481">
            <a:spAutoFit/>
          </a:bodyPr>
          <a:lstStyle/>
          <a:p>
            <a:pPr defTabSz="3849688" eaLnBrk="0" hangingPunct="0">
              <a:lnSpc>
                <a:spcPct val="20000"/>
              </a:lnSpc>
              <a:defRPr/>
            </a:pPr>
            <a:endParaRPr lang="en-US" sz="2400" b="0" dirty="0">
              <a:effectLst>
                <a:outerShdw blurRad="38100" dist="38100" dir="2700000" algn="tl">
                  <a:srgbClr val="FFFFFF"/>
                </a:outerShdw>
              </a:effectLst>
              <a:latin typeface="Comic Sans MS" pitchFamily="66" charset="0"/>
              <a:cs typeface="+mn-cs"/>
            </a:endParaRPr>
          </a:p>
          <a:p>
            <a:pPr defTabSz="3849688" eaLnBrk="0" hangingPunct="0">
              <a:defRPr/>
            </a:pPr>
            <a:r>
              <a:rPr lang="en-US" sz="2400" dirty="0">
                <a:solidFill>
                  <a:schemeClr val="accent2"/>
                </a:solidFill>
                <a:effectLst>
                  <a:outerShdw blurRad="38100" dist="38100" dir="2700000" algn="tl">
                    <a:srgbClr val="000000"/>
                  </a:outerShdw>
                </a:effectLst>
                <a:latin typeface="Comic Sans MS" pitchFamily="66" charset="0"/>
                <a:cs typeface="+mn-cs"/>
              </a:rPr>
              <a:t>Unique </a:t>
            </a:r>
            <a:r>
              <a:rPr lang="en-US" sz="2400" dirty="0" err="1">
                <a:solidFill>
                  <a:schemeClr val="accent2"/>
                </a:solidFill>
                <a:effectLst>
                  <a:outerShdw blurRad="38100" dist="38100" dir="2700000" algn="tl">
                    <a:srgbClr val="000000"/>
                  </a:outerShdw>
                </a:effectLst>
                <a:latin typeface="Comic Sans MS" pitchFamily="66" charset="0"/>
                <a:cs typeface="+mn-cs"/>
              </a:rPr>
              <a:t>explosivity</a:t>
            </a:r>
            <a:r>
              <a:rPr lang="en-US" sz="2400" dirty="0">
                <a:solidFill>
                  <a:schemeClr val="accent2"/>
                </a:solidFill>
                <a:effectLst>
                  <a:outerShdw blurRad="38100" dist="38100" dir="2700000" algn="tl">
                    <a:srgbClr val="000000"/>
                  </a:outerShdw>
                </a:effectLst>
                <a:latin typeface="Comic Sans MS" pitchFamily="66" charset="0"/>
                <a:cs typeface="+mn-cs"/>
              </a:rPr>
              <a:t> style:</a:t>
            </a:r>
            <a:r>
              <a:rPr lang="en-US" sz="2400" b="0" dirty="0">
                <a:effectLst>
                  <a:outerShdw blurRad="38100" dist="38100" dir="2700000" algn="tl">
                    <a:srgbClr val="FFFFFF"/>
                  </a:outerShdw>
                </a:effectLst>
                <a:latin typeface="Comic Sans MS" pitchFamily="66" charset="0"/>
                <a:cs typeface="+mn-cs"/>
              </a:rPr>
              <a:t>  </a:t>
            </a:r>
            <a:r>
              <a:rPr lang="en-US" b="0" dirty="0">
                <a:effectLst>
                  <a:outerShdw blurRad="38100" dist="38100" dir="2700000" algn="tl">
                    <a:srgbClr val="FFFFFF"/>
                  </a:outerShdw>
                </a:effectLst>
                <a:latin typeface="Comic Sans MS" pitchFamily="66" charset="0"/>
                <a:cs typeface="+mn-cs"/>
              </a:rPr>
              <a:t>what explodes in the </a:t>
            </a:r>
            <a:r>
              <a:rPr lang="en-US" b="0" dirty="0" err="1">
                <a:effectLst>
                  <a:outerShdw blurRad="38100" dist="38100" dir="2700000" algn="tl">
                    <a:srgbClr val="FFFFFF"/>
                  </a:outerShdw>
                </a:effectLst>
                <a:latin typeface="Comic Sans MS" pitchFamily="66" charset="0"/>
                <a:cs typeface="+mn-cs"/>
              </a:rPr>
              <a:t>ultramafic</a:t>
            </a:r>
            <a:r>
              <a:rPr lang="en-US" b="0" dirty="0">
                <a:effectLst>
                  <a:outerShdw blurRad="38100" dist="38100" dir="2700000" algn="tl">
                    <a:srgbClr val="FFFFFF"/>
                  </a:outerShdw>
                </a:effectLst>
                <a:latin typeface="Comic Sans MS" pitchFamily="66" charset="0"/>
                <a:cs typeface="+mn-cs"/>
              </a:rPr>
              <a:t> magma?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4933"/>
                                        </p:tgtEl>
                                        <p:attrNameLst>
                                          <p:attrName>style.visibility</p:attrName>
                                        </p:attrNameLst>
                                      </p:cBhvr>
                                      <p:to>
                                        <p:strVal val="visible"/>
                                      </p:to>
                                    </p:set>
                                    <p:animEffect transition="in" filter="blinds(horizontal)">
                                      <p:cBhvr>
                                        <p:cTn id="7" dur="500"/>
                                        <p:tgtEl>
                                          <p:spTgt spid="1249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4932"/>
                                        </p:tgtEl>
                                        <p:attrNameLst>
                                          <p:attrName>style.visibility</p:attrName>
                                        </p:attrNameLst>
                                      </p:cBhvr>
                                      <p:to>
                                        <p:strVal val="visible"/>
                                      </p:to>
                                    </p:set>
                                    <p:animEffect transition="in" filter="blinds(horizontal)">
                                      <p:cBhvr>
                                        <p:cTn id="12" dur="500"/>
                                        <p:tgtEl>
                                          <p:spTgt spid="1249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4934"/>
                                        </p:tgtEl>
                                        <p:attrNameLst>
                                          <p:attrName>style.visibility</p:attrName>
                                        </p:attrNameLst>
                                      </p:cBhvr>
                                      <p:to>
                                        <p:strVal val="visible"/>
                                      </p:to>
                                    </p:set>
                                    <p:animEffect transition="in" filter="blinds(horizontal)">
                                      <p:cBhvr>
                                        <p:cTn id="17" dur="500"/>
                                        <p:tgtEl>
                                          <p:spTgt spid="1249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4935"/>
                                        </p:tgtEl>
                                        <p:attrNameLst>
                                          <p:attrName>style.visibility</p:attrName>
                                        </p:attrNameLst>
                                      </p:cBhvr>
                                      <p:to>
                                        <p:strVal val="visible"/>
                                      </p:to>
                                    </p:set>
                                    <p:animEffect transition="in" filter="blinds(horizontal)">
                                      <p:cBhvr>
                                        <p:cTn id="22" dur="500"/>
                                        <p:tgtEl>
                                          <p:spTgt spid="12493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4937"/>
                                        </p:tgtEl>
                                        <p:attrNameLst>
                                          <p:attrName>style.visibility</p:attrName>
                                        </p:attrNameLst>
                                      </p:cBhvr>
                                      <p:to>
                                        <p:strVal val="visible"/>
                                      </p:to>
                                    </p:set>
                                    <p:animEffect transition="in" filter="blinds(horizontal)">
                                      <p:cBhvr>
                                        <p:cTn id="27" dur="500"/>
                                        <p:tgtEl>
                                          <p:spTgt spid="124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2" grpId="0"/>
      <p:bldP spid="124933" grpId="0"/>
      <p:bldP spid="124934" grpId="0"/>
      <p:bldP spid="124935" grpId="0"/>
      <p:bldP spid="12493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1" name="Text Box 3"/>
          <p:cNvSpPr txBox="1">
            <a:spLocks noChangeArrowheads="1"/>
          </p:cNvSpPr>
          <p:nvPr/>
        </p:nvSpPr>
        <p:spPr bwMode="auto">
          <a:xfrm>
            <a:off x="192088" y="0"/>
            <a:ext cx="8826500" cy="584200"/>
          </a:xfrm>
          <a:prstGeom prst="rect">
            <a:avLst/>
          </a:prstGeom>
          <a:noFill/>
          <a:ln w="9525">
            <a:noFill/>
            <a:miter lim="800000"/>
            <a:headEnd/>
            <a:tailEnd/>
          </a:ln>
          <a:effectLst/>
        </p:spPr>
        <p:txBody>
          <a:bodyPr>
            <a:spAutoFit/>
          </a:bodyPr>
          <a:lstStyle/>
          <a:p>
            <a:pPr algn="ctr">
              <a:defRPr/>
            </a:pPr>
            <a:r>
              <a:rPr lang="en-US" sz="3200" dirty="0">
                <a:effectLst>
                  <a:outerShdw blurRad="38100" dist="38100" dir="2700000" algn="tl">
                    <a:srgbClr val="FFFFFF"/>
                  </a:outerShdw>
                </a:effectLst>
                <a:latin typeface="Arial" charset="0"/>
                <a:cs typeface="+mn-cs"/>
              </a:rPr>
              <a:t>Our approach to </a:t>
            </a:r>
            <a:r>
              <a:rPr lang="en-US" sz="3200" dirty="0" err="1">
                <a:effectLst>
                  <a:outerShdw blurRad="38100" dist="38100" dir="2700000" algn="tl">
                    <a:srgbClr val="FFFFFF"/>
                  </a:outerShdw>
                </a:effectLst>
                <a:latin typeface="Arial" charset="0"/>
                <a:cs typeface="+mn-cs"/>
              </a:rPr>
              <a:t>kimberlite</a:t>
            </a:r>
            <a:r>
              <a:rPr lang="en-US" sz="3200" dirty="0">
                <a:effectLst>
                  <a:outerShdw blurRad="38100" dist="38100" dir="2700000" algn="tl">
                    <a:srgbClr val="FFFFFF"/>
                  </a:outerShdw>
                </a:effectLst>
                <a:latin typeface="Arial" charset="0"/>
                <a:cs typeface="+mn-cs"/>
              </a:rPr>
              <a:t> parental melt  </a:t>
            </a:r>
            <a:endParaRPr lang="en-US" sz="2800" dirty="0">
              <a:effectLst>
                <a:outerShdw blurRad="38100" dist="38100" dir="2700000" algn="tl">
                  <a:srgbClr val="FFFFFF"/>
                </a:outerShdw>
              </a:effectLst>
              <a:latin typeface="Arial" charset="0"/>
              <a:cs typeface="+mn-cs"/>
            </a:endParaRPr>
          </a:p>
        </p:txBody>
      </p:sp>
      <p:sp>
        <p:nvSpPr>
          <p:cNvPr id="9" name="TextBox 8"/>
          <p:cNvSpPr txBox="1"/>
          <p:nvPr/>
        </p:nvSpPr>
        <p:spPr>
          <a:xfrm>
            <a:off x="1339850" y="658813"/>
            <a:ext cx="7678738" cy="2271712"/>
          </a:xfrm>
          <a:prstGeom prst="rect">
            <a:avLst/>
          </a:prstGeom>
          <a:noFill/>
          <a:ln w="66675">
            <a:solidFill>
              <a:schemeClr val="accent2">
                <a:lumMod val="50000"/>
              </a:schemeClr>
            </a:solidFill>
          </a:ln>
        </p:spPr>
        <p:txBody>
          <a:bodyPr>
            <a:spAutoFit/>
          </a:bodyPr>
          <a:lstStyle/>
          <a:p>
            <a:pPr>
              <a:lnSpc>
                <a:spcPts val="3400"/>
              </a:lnSpc>
              <a:buSzPts val="2400"/>
              <a:buFont typeface="Comic Sans MS"/>
              <a:buChar char="•"/>
              <a:defRPr/>
            </a:pPr>
            <a:r>
              <a:rPr lang="en-AU" sz="2400" dirty="0">
                <a:solidFill>
                  <a:srgbClr val="3333CC"/>
                </a:solidFill>
                <a:effectLst>
                  <a:outerShdw blurRad="38100" dist="38100" dir="2700000" algn="tl">
                    <a:srgbClr val="000000">
                      <a:alpha val="43137"/>
                    </a:srgbClr>
                  </a:outerShdw>
                </a:effectLst>
                <a:latin typeface="Comic Sans MS"/>
                <a:cs typeface="Arial" charset="0"/>
              </a:rPr>
              <a:t>Study of least altered kimberlite samples;</a:t>
            </a:r>
          </a:p>
          <a:p>
            <a:pPr>
              <a:lnSpc>
                <a:spcPts val="3400"/>
              </a:lnSpc>
              <a:buSzPts val="2400"/>
              <a:buFont typeface="Comic Sans MS"/>
              <a:buChar char="•"/>
              <a:defRPr/>
            </a:pPr>
            <a:r>
              <a:rPr lang="en-US" sz="2400" dirty="0">
                <a:solidFill>
                  <a:schemeClr val="accent1">
                    <a:lumMod val="50000"/>
                  </a:schemeClr>
                </a:solidFill>
                <a:effectLst>
                  <a:outerShdw blurRad="38100" dist="38100" dir="2700000" algn="tl">
                    <a:srgbClr val="000000">
                      <a:alpha val="43137"/>
                    </a:srgbClr>
                  </a:outerShdw>
                </a:effectLst>
                <a:latin typeface="Comic Sans MS"/>
                <a:cs typeface="Arial" charset="0"/>
              </a:rPr>
              <a:t>Study of groundmass assemblage;</a:t>
            </a:r>
          </a:p>
          <a:p>
            <a:pPr>
              <a:lnSpc>
                <a:spcPts val="3400"/>
              </a:lnSpc>
              <a:buSzPts val="2400"/>
              <a:buFont typeface="Comic Sans MS"/>
              <a:buChar char="•"/>
              <a:defRPr/>
            </a:pPr>
            <a:r>
              <a:rPr lang="en-US" sz="2400" dirty="0">
                <a:solidFill>
                  <a:srgbClr val="3333CC"/>
                </a:solidFill>
                <a:effectLst>
                  <a:outerShdw blurRad="38100" dist="38100" dir="2700000" algn="tl">
                    <a:srgbClr val="000000">
                      <a:alpha val="43137"/>
                    </a:srgbClr>
                  </a:outerShdw>
                </a:effectLst>
                <a:latin typeface="Comic Sans MS"/>
                <a:cs typeface="Arial" charset="0"/>
              </a:rPr>
              <a:t>Study of olivine </a:t>
            </a:r>
            <a:r>
              <a:rPr lang="en-US" sz="2400" dirty="0" err="1">
                <a:solidFill>
                  <a:srgbClr val="3333CC"/>
                </a:solidFill>
                <a:effectLst>
                  <a:outerShdw blurRad="38100" dist="38100" dir="2700000" algn="tl">
                    <a:srgbClr val="000000">
                      <a:alpha val="43137"/>
                    </a:srgbClr>
                  </a:outerShdw>
                </a:effectLst>
                <a:latin typeface="Comic Sans MS"/>
                <a:cs typeface="Arial" charset="0"/>
              </a:rPr>
              <a:t>phenocrysts</a:t>
            </a:r>
            <a:r>
              <a:rPr lang="en-US" sz="2400" dirty="0">
                <a:solidFill>
                  <a:srgbClr val="3333CC"/>
                </a:solidFill>
                <a:effectLst>
                  <a:outerShdw blurRad="38100" dist="38100" dir="2700000" algn="tl">
                    <a:srgbClr val="000000">
                      <a:alpha val="43137"/>
                    </a:srgbClr>
                  </a:outerShdw>
                </a:effectLst>
                <a:latin typeface="Comic Sans MS"/>
                <a:cs typeface="Arial" charset="0"/>
              </a:rPr>
              <a:t>;</a:t>
            </a:r>
          </a:p>
          <a:p>
            <a:pPr>
              <a:lnSpc>
                <a:spcPts val="3400"/>
              </a:lnSpc>
              <a:buSzPts val="2400"/>
              <a:buFont typeface="Comic Sans MS"/>
              <a:buChar char="•"/>
              <a:defRPr/>
            </a:pPr>
            <a:r>
              <a:rPr lang="en-AU" sz="2400" dirty="0">
                <a:solidFill>
                  <a:schemeClr val="accent1">
                    <a:lumMod val="50000"/>
                  </a:schemeClr>
                </a:solidFill>
                <a:effectLst>
                  <a:outerShdw blurRad="38100" dist="38100" dir="2700000" algn="tl">
                    <a:srgbClr val="000000">
                      <a:alpha val="43137"/>
                    </a:srgbClr>
                  </a:outerShdw>
                </a:effectLst>
                <a:latin typeface="Comic Sans MS"/>
                <a:cs typeface="Arial" charset="0"/>
              </a:rPr>
              <a:t>Study of </a:t>
            </a:r>
            <a:r>
              <a:rPr lang="en-AU" sz="2400" dirty="0">
                <a:solidFill>
                  <a:schemeClr val="accent1">
                    <a:lumMod val="50000"/>
                  </a:schemeClr>
                </a:solidFill>
                <a:effectLst>
                  <a:outerShdw blurRad="38100" dist="38100" dir="2700000" algn="tl">
                    <a:srgbClr val="000000">
                      <a:alpha val="43137"/>
                    </a:srgbClr>
                  </a:outerShdw>
                </a:effectLst>
                <a:latin typeface="Comic Sans MS"/>
                <a:cs typeface="Arial" charset="0"/>
              </a:rPr>
              <a:t>melt inclusions in olivine, Cr-spinel, perovskite, apatite, monticellite, </a:t>
            </a:r>
            <a:r>
              <a:rPr lang="en-AU" sz="2400" dirty="0" err="1">
                <a:solidFill>
                  <a:schemeClr val="accent1">
                    <a:lumMod val="50000"/>
                  </a:schemeClr>
                </a:solidFill>
                <a:effectLst>
                  <a:outerShdw blurRad="38100" dist="38100" dir="2700000" algn="tl">
                    <a:srgbClr val="000000">
                      <a:alpha val="43137"/>
                    </a:srgbClr>
                  </a:outerShdw>
                </a:effectLst>
                <a:latin typeface="Comic Sans MS"/>
                <a:cs typeface="Arial" charset="0"/>
              </a:rPr>
              <a:t>phlogopite</a:t>
            </a:r>
            <a:r>
              <a:rPr lang="en-AU" sz="2400" dirty="0">
                <a:solidFill>
                  <a:schemeClr val="accent1">
                    <a:lumMod val="50000"/>
                  </a:schemeClr>
                </a:solidFill>
                <a:effectLst>
                  <a:outerShdw blurRad="38100" dist="38100" dir="2700000" algn="tl">
                    <a:srgbClr val="000000">
                      <a:alpha val="43137"/>
                    </a:srgbClr>
                  </a:outerShdw>
                </a:effectLst>
                <a:latin typeface="Comic Sans MS"/>
                <a:cs typeface="Arial" charset="0"/>
              </a:rPr>
              <a:t> </a:t>
            </a:r>
            <a:r>
              <a:rPr lang="en-AU" sz="2400" dirty="0" err="1">
                <a:solidFill>
                  <a:schemeClr val="accent1">
                    <a:lumMod val="50000"/>
                  </a:schemeClr>
                </a:solidFill>
                <a:effectLst>
                  <a:outerShdw blurRad="38100" dist="38100" dir="2700000" algn="tl">
                    <a:srgbClr val="000000">
                      <a:alpha val="43137"/>
                    </a:srgbClr>
                  </a:outerShdw>
                </a:effectLst>
                <a:latin typeface="Comic Sans MS"/>
                <a:cs typeface="Arial" charset="0"/>
              </a:rPr>
              <a:t>etc</a:t>
            </a:r>
            <a:endParaRPr lang="en-AU" sz="2400" dirty="0">
              <a:solidFill>
                <a:schemeClr val="accent1">
                  <a:lumMod val="50000"/>
                </a:schemeClr>
              </a:solidFill>
              <a:effectLst>
                <a:outerShdw blurRad="38100" dist="38100" dir="2700000" algn="tl">
                  <a:srgbClr val="000000">
                    <a:alpha val="43137"/>
                  </a:srgbClr>
                </a:outerShdw>
              </a:effectLst>
              <a:latin typeface="Comic Sans MS"/>
              <a:cs typeface="Arial" charset="0"/>
            </a:endParaRPr>
          </a:p>
        </p:txBody>
      </p:sp>
      <p:grpSp>
        <p:nvGrpSpPr>
          <p:cNvPr id="2" name="Group 91"/>
          <p:cNvGrpSpPr>
            <a:grpSpLocks/>
          </p:cNvGrpSpPr>
          <p:nvPr/>
        </p:nvGrpSpPr>
        <p:grpSpPr bwMode="auto">
          <a:xfrm>
            <a:off x="0" y="723900"/>
            <a:ext cx="8991600" cy="3886200"/>
            <a:chOff x="0" y="723784"/>
            <a:chExt cx="8991600" cy="3885928"/>
          </a:xfrm>
        </p:grpSpPr>
        <p:sp>
          <p:nvSpPr>
            <p:cNvPr id="124930" name="Text Box 2"/>
            <p:cNvSpPr txBox="1">
              <a:spLocks noChangeArrowheads="1"/>
            </p:cNvSpPr>
            <p:nvPr/>
          </p:nvSpPr>
          <p:spPr bwMode="auto">
            <a:xfrm>
              <a:off x="0" y="2854060"/>
              <a:ext cx="8991600" cy="1755652"/>
            </a:xfrm>
            <a:prstGeom prst="rect">
              <a:avLst/>
            </a:prstGeom>
            <a:noFill/>
            <a:ln w="9525">
              <a:noFill/>
              <a:miter lim="800000"/>
              <a:headEnd/>
              <a:tailEnd/>
            </a:ln>
            <a:effectLst/>
          </p:spPr>
          <p:txBody>
            <a:bodyPr lIns="384962" tIns="192481" rIns="384962" bIns="192481">
              <a:spAutoFit/>
            </a:bodyPr>
            <a:lstStyle/>
            <a:p>
              <a:pPr defTabSz="3849688" eaLnBrk="0" hangingPunct="0">
                <a:lnSpc>
                  <a:spcPct val="20000"/>
                </a:lnSpc>
                <a:defRPr/>
              </a:pPr>
              <a:endParaRPr lang="en-US" sz="2400" b="0" dirty="0">
                <a:effectLst>
                  <a:outerShdw blurRad="38100" dist="38100" dir="2700000" algn="tl">
                    <a:srgbClr val="FFFFFF"/>
                  </a:outerShdw>
                </a:effectLst>
                <a:latin typeface="Comic Sans MS" pitchFamily="66" charset="0"/>
                <a:cs typeface="+mn-cs"/>
              </a:endParaRPr>
            </a:p>
            <a:p>
              <a:pPr defTabSz="3849688" eaLnBrk="0" hangingPunct="0">
                <a:defRPr/>
              </a:pPr>
              <a:r>
                <a:rPr lang="en-US" dirty="0">
                  <a:solidFill>
                    <a:schemeClr val="accent2"/>
                  </a:solidFill>
                  <a:effectLst>
                    <a:outerShdw blurRad="38100" dist="38100" dir="2700000" algn="tl">
                      <a:srgbClr val="000000"/>
                    </a:outerShdw>
                  </a:effectLst>
                  <a:latin typeface="Comic Sans MS" pitchFamily="66" charset="0"/>
                  <a:cs typeface="+mn-cs"/>
                </a:rPr>
                <a:t>Prerequisite:</a:t>
              </a:r>
              <a:r>
                <a:rPr lang="en-US" sz="2400" b="0" dirty="0">
                  <a:effectLst>
                    <a:outerShdw blurRad="38100" dist="38100" dir="2700000" algn="tl">
                      <a:srgbClr val="FFFFFF"/>
                    </a:outerShdw>
                  </a:effectLst>
                  <a:latin typeface="Comic Sans MS" pitchFamily="66" charset="0"/>
                  <a:cs typeface="+mn-cs"/>
                </a:rPr>
                <a:t>  </a:t>
              </a:r>
              <a:r>
                <a:rPr lang="en-US" dirty="0">
                  <a:effectLst>
                    <a:outerShdw blurRad="38100" dist="38100" dir="2700000" algn="tl">
                      <a:srgbClr val="FFFFFF"/>
                    </a:outerShdw>
                  </a:effectLst>
                  <a:latin typeface="Comic Sans MS" pitchFamily="66" charset="0"/>
                  <a:cs typeface="+mn-cs"/>
                </a:rPr>
                <a:t>kimberlites from Udachnaya-East (Siberia), EKATI cluster</a:t>
              </a:r>
              <a:r>
                <a:rPr lang="en-US" dirty="0">
                  <a:effectLst>
                    <a:outerShdw blurRad="38100" dist="38100" dir="2700000" algn="tl">
                      <a:srgbClr val="FFFFFF"/>
                    </a:outerShdw>
                  </a:effectLst>
                  <a:latin typeface="Comic Sans MS" pitchFamily="66" charset="0"/>
                  <a:cs typeface="+mn-cs"/>
                </a:rPr>
                <a:t>, </a:t>
              </a:r>
              <a:r>
                <a:rPr lang="en-US" dirty="0" err="1">
                  <a:effectLst>
                    <a:outerShdw blurRad="38100" dist="38100" dir="2700000" algn="tl">
                      <a:srgbClr val="FFFFFF"/>
                    </a:outerShdw>
                  </a:effectLst>
                  <a:latin typeface="Comic Sans MS" pitchFamily="66" charset="0"/>
                  <a:cs typeface="+mn-cs"/>
                </a:rPr>
                <a:t>Gahcho</a:t>
              </a:r>
              <a:r>
                <a:rPr lang="en-US" dirty="0">
                  <a:effectLst>
                    <a:outerShdw blurRad="38100" dist="38100" dir="2700000" algn="tl">
                      <a:srgbClr val="FFFFFF"/>
                    </a:outerShdw>
                  </a:effectLst>
                  <a:latin typeface="Comic Sans MS" pitchFamily="66" charset="0"/>
                  <a:cs typeface="+mn-cs"/>
                </a:rPr>
                <a:t> </a:t>
              </a:r>
              <a:r>
                <a:rPr lang="en-US" dirty="0" err="1">
                  <a:effectLst>
                    <a:outerShdw blurRad="38100" dist="38100" dir="2700000" algn="tl">
                      <a:srgbClr val="FFFFFF"/>
                    </a:outerShdw>
                  </a:effectLst>
                  <a:latin typeface="Comic Sans MS" pitchFamily="66" charset="0"/>
                  <a:cs typeface="+mn-cs"/>
                </a:rPr>
                <a:t>Kué</a:t>
              </a:r>
              <a:r>
                <a:rPr lang="en-US" dirty="0">
                  <a:effectLst>
                    <a:outerShdw blurRad="38100" dist="38100" dir="2700000" algn="tl">
                      <a:srgbClr val="FFFFFF"/>
                    </a:outerShdw>
                  </a:effectLst>
                  <a:latin typeface="Comic Sans MS" pitchFamily="66" charset="0"/>
                  <a:cs typeface="+mn-cs"/>
                </a:rPr>
                <a:t>, </a:t>
              </a:r>
              <a:r>
                <a:rPr lang="en-US" dirty="0" err="1">
                  <a:effectLst>
                    <a:outerShdw blurRad="38100" dist="38100" dir="2700000" algn="tl">
                      <a:srgbClr val="FFFFFF"/>
                    </a:outerShdw>
                  </a:effectLst>
                  <a:latin typeface="Comic Sans MS" pitchFamily="66" charset="0"/>
                  <a:cs typeface="+mn-cs"/>
                </a:rPr>
                <a:t>Diavik</a:t>
              </a:r>
              <a:r>
                <a:rPr lang="en-US" dirty="0">
                  <a:effectLst>
                    <a:outerShdw blurRad="38100" dist="38100" dir="2700000" algn="tl">
                      <a:srgbClr val="FFFFFF"/>
                    </a:outerShdw>
                  </a:effectLst>
                  <a:latin typeface="Comic Sans MS" pitchFamily="66" charset="0"/>
                  <a:cs typeface="+mn-cs"/>
                </a:rPr>
                <a:t>, Jericho (Canada), </a:t>
              </a:r>
              <a:r>
                <a:rPr lang="en-US" dirty="0" err="1">
                  <a:effectLst>
                    <a:outerShdw blurRad="38100" dist="38100" dir="2700000" algn="tl">
                      <a:srgbClr val="FFFFFF"/>
                    </a:outerShdw>
                  </a:effectLst>
                  <a:latin typeface="Comic Sans MS" pitchFamily="66" charset="0"/>
                  <a:cs typeface="+mn-cs"/>
                </a:rPr>
                <a:t>Majuagaa</a:t>
              </a:r>
              <a:r>
                <a:rPr lang="en-US" dirty="0">
                  <a:effectLst>
                    <a:outerShdw blurRad="38100" dist="38100" dir="2700000" algn="tl">
                      <a:srgbClr val="FFFFFF"/>
                    </a:outerShdw>
                  </a:effectLst>
                  <a:latin typeface="Comic Sans MS" pitchFamily="66" charset="0"/>
                  <a:cs typeface="+mn-cs"/>
                </a:rPr>
                <a:t> (W. Greenland</a:t>
              </a:r>
              <a:r>
                <a:rPr lang="en-US" dirty="0">
                  <a:effectLst>
                    <a:outerShdw blurRad="38100" dist="38100" dir="2700000" algn="tl">
                      <a:srgbClr val="FFFFFF"/>
                    </a:outerShdw>
                  </a:effectLst>
                  <a:latin typeface="Comic Sans MS" pitchFamily="66" charset="0"/>
                  <a:cs typeface="+mn-cs"/>
                </a:rPr>
                <a:t>), </a:t>
              </a:r>
              <a:r>
                <a:rPr lang="en-US" dirty="0" err="1">
                  <a:effectLst>
                    <a:outerShdw blurRad="38100" dist="38100" dir="2700000" algn="tl">
                      <a:srgbClr val="FFFFFF"/>
                    </a:outerShdw>
                  </a:effectLst>
                  <a:latin typeface="Comic Sans MS" pitchFamily="66" charset="0"/>
                  <a:cs typeface="+mn-cs"/>
                </a:rPr>
                <a:t>Wesselton</a:t>
              </a:r>
              <a:r>
                <a:rPr lang="en-US" dirty="0">
                  <a:effectLst>
                    <a:outerShdw blurRad="38100" dist="38100" dir="2700000" algn="tl">
                      <a:srgbClr val="FFFFFF"/>
                    </a:outerShdw>
                  </a:effectLst>
                  <a:latin typeface="Comic Sans MS" pitchFamily="66" charset="0"/>
                  <a:cs typeface="+mn-cs"/>
                </a:rPr>
                <a:t>, </a:t>
              </a:r>
              <a:r>
                <a:rPr lang="en-US" dirty="0" err="1">
                  <a:effectLst>
                    <a:outerShdw blurRad="38100" dist="38100" dir="2700000" algn="tl">
                      <a:srgbClr val="FFFFFF"/>
                    </a:outerShdw>
                  </a:effectLst>
                  <a:latin typeface="Comic Sans MS" pitchFamily="66" charset="0"/>
                  <a:cs typeface="+mn-cs"/>
                </a:rPr>
                <a:t>Bultfontein</a:t>
              </a:r>
              <a:r>
                <a:rPr lang="en-US" dirty="0">
                  <a:effectLst>
                    <a:outerShdw blurRad="38100" dist="38100" dir="2700000" algn="tl">
                      <a:srgbClr val="FFFFFF"/>
                    </a:outerShdw>
                  </a:effectLst>
                  <a:latin typeface="Comic Sans MS" pitchFamily="66" charset="0"/>
                  <a:cs typeface="+mn-cs"/>
                </a:rPr>
                <a:t>, Venetia (S. Africa</a:t>
              </a:r>
              <a:r>
                <a:rPr lang="en-US" dirty="0">
                  <a:effectLst>
                    <a:outerShdw blurRad="38100" dist="38100" dir="2700000" algn="tl">
                      <a:srgbClr val="FFFFFF"/>
                    </a:outerShdw>
                  </a:effectLst>
                  <a:latin typeface="Comic Sans MS" pitchFamily="66" charset="0"/>
                  <a:cs typeface="+mn-cs"/>
                </a:rPr>
                <a:t>), pipe #1 (Finland</a:t>
              </a:r>
              <a:r>
                <a:rPr lang="en-US" dirty="0">
                  <a:effectLst>
                    <a:outerShdw blurRad="38100" dist="38100" dir="2700000" algn="tl">
                      <a:srgbClr val="FFFFFF"/>
                    </a:outerShdw>
                  </a:effectLst>
                  <a:latin typeface="Comic Sans MS" pitchFamily="66" charset="0"/>
                  <a:cs typeface="+mn-cs"/>
                </a:rPr>
                <a:t>) and Antarctica.</a:t>
              </a:r>
              <a:endParaRPr lang="en-US" dirty="0">
                <a:effectLst>
                  <a:outerShdw blurRad="38100" dist="38100" dir="2700000" algn="tl">
                    <a:srgbClr val="FFFFFF"/>
                  </a:outerShdw>
                </a:effectLst>
                <a:latin typeface="Comic Sans MS" pitchFamily="66" charset="0"/>
                <a:cs typeface="+mn-cs"/>
              </a:endParaRPr>
            </a:p>
          </p:txBody>
        </p:sp>
        <p:sp>
          <p:nvSpPr>
            <p:cNvPr id="7177" name="Curved Right Arrow 89"/>
            <p:cNvSpPr>
              <a:spLocks noChangeArrowheads="1"/>
            </p:cNvSpPr>
            <p:nvPr/>
          </p:nvSpPr>
          <p:spPr bwMode="auto">
            <a:xfrm rot="750886">
              <a:off x="327020" y="723784"/>
              <a:ext cx="693435" cy="2520784"/>
            </a:xfrm>
            <a:prstGeom prst="curvedRightArrow">
              <a:avLst>
                <a:gd name="adj1" fmla="val 24992"/>
                <a:gd name="adj2" fmla="val 50001"/>
                <a:gd name="adj3" fmla="val 25000"/>
              </a:avLst>
            </a:prstGeom>
            <a:solidFill>
              <a:schemeClr val="accent1"/>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grpSp>
      <p:pic>
        <p:nvPicPr>
          <p:cNvPr id="7173" name="Picture 92" descr="C:\Users\Dima.Kamenetsky\Documents\1Maya\KIMBERLITE\Kopylova\Crusade\from_AVG\Rock_photos\Foto 31_PK-noSal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6863" y="4527550"/>
            <a:ext cx="2770187"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93" descr="C:\Users\Dima.Kamenetsky\Documents\1Maya\KIMBERLITE\BHP_samples\Matveev_Ekati\Grizzly_m573-1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4413" y="4527550"/>
            <a:ext cx="2897187"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431" descr="K24-05_03-05_16x.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51200" y="4527550"/>
            <a:ext cx="2640013"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1772" name="Group 156"/>
          <p:cNvGraphicFramePr>
            <a:graphicFrameLocks noGrp="1"/>
          </p:cNvGraphicFramePr>
          <p:nvPr/>
        </p:nvGraphicFramePr>
        <p:xfrm>
          <a:off x="92075" y="876300"/>
          <a:ext cx="1677988" cy="5857875"/>
        </p:xfrm>
        <a:graphic>
          <a:graphicData uri="http://schemas.openxmlformats.org/drawingml/2006/table">
            <a:tbl>
              <a:tblPr/>
              <a:tblGrid>
                <a:gridCol w="844550"/>
                <a:gridCol w="833438"/>
              </a:tblGrid>
              <a:tr h="306933">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ru-RU" sz="1400" b="1" i="0" u="none" strike="noStrike" cap="none" normalizeH="0" baseline="-25000" dirty="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chemeClr val="tx1"/>
                          </a:solidFill>
                          <a:effectLst/>
                          <a:latin typeface="Tahoma" charset="0"/>
                        </a:rPr>
                        <a:t>wt</a:t>
                      </a:r>
                      <a:r>
                        <a:rPr kumimoji="0" lang="en-US" sz="1400" b="1" i="0" u="none" strike="noStrike" cap="none" normalizeH="0" baseline="0" dirty="0" smtClean="0">
                          <a:ln>
                            <a:noFill/>
                          </a:ln>
                          <a:solidFill>
                            <a:schemeClr val="tx1"/>
                          </a:solidFill>
                          <a:effectLst/>
                          <a:latin typeface="Tahoma" charset="0"/>
                        </a:rPr>
                        <a:t>%</a:t>
                      </a:r>
                      <a:endParaRPr kumimoji="0" lang="ru-RU" sz="1400" b="1" i="0" u="none" strike="noStrike" cap="none" normalizeH="0" baseline="0" dirty="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93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ahoma" charset="0"/>
                          <a:cs typeface="Arial" charset="0"/>
                        </a:rPr>
                        <a:t>SiO</a:t>
                      </a:r>
                      <a:r>
                        <a:rPr kumimoji="0" lang="ru-RU" sz="1400" b="1" i="0" u="none" strike="noStrike" cap="none" normalizeH="0" baseline="-25000" dirty="0" smtClean="0">
                          <a:ln>
                            <a:noFill/>
                          </a:ln>
                          <a:solidFill>
                            <a:schemeClr val="tx1"/>
                          </a:solidFill>
                          <a:effectLst/>
                          <a:latin typeface="Tahoma" charset="0"/>
                          <a:cs typeface="Arial" charset="0"/>
                        </a:rPr>
                        <a:t>2</a:t>
                      </a:r>
                      <a:endParaRPr kumimoji="0" lang="ru-RU" sz="1400" b="1" i="0" u="none" strike="noStrike" cap="none" normalizeH="0" baseline="-25000" dirty="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ahoma" charset="0"/>
                          <a:cs typeface="Arial" charset="0"/>
                        </a:rPr>
                        <a:t>26.</a:t>
                      </a:r>
                      <a:r>
                        <a:rPr kumimoji="0" lang="en-AU" sz="1400" b="1" i="0" u="none" strike="noStrike" cap="none" normalizeH="0" baseline="0" dirty="0" smtClean="0">
                          <a:ln>
                            <a:noFill/>
                          </a:ln>
                          <a:solidFill>
                            <a:schemeClr val="tx1"/>
                          </a:solidFill>
                          <a:effectLst/>
                          <a:latin typeface="Tahoma" charset="0"/>
                          <a:cs typeface="Arial" charset="0"/>
                        </a:rPr>
                        <a:t>71</a:t>
                      </a:r>
                      <a:endParaRPr kumimoji="0" lang="ru-RU" sz="1400" b="1" i="0" u="none" strike="noStrike" cap="none" normalizeH="0" baseline="0" dirty="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93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ahoma" charset="0"/>
                          <a:cs typeface="Arial" charset="0"/>
                        </a:rPr>
                        <a:t>TiO</a:t>
                      </a:r>
                      <a:r>
                        <a:rPr kumimoji="0" lang="ru-RU" sz="1400" b="1" i="0" u="none" strike="noStrike" cap="none" normalizeH="0" baseline="-25000" smtClean="0">
                          <a:ln>
                            <a:noFill/>
                          </a:ln>
                          <a:solidFill>
                            <a:schemeClr val="tx1"/>
                          </a:solidFill>
                          <a:effectLst/>
                          <a:latin typeface="Tahoma" charset="0"/>
                          <a:cs typeface="Arial" charset="0"/>
                        </a:rPr>
                        <a:t>2</a:t>
                      </a:r>
                      <a:endParaRPr kumimoji="0" lang="ru-RU" sz="1400" b="1" i="0" u="none" strike="noStrike" cap="none" normalizeH="0" baseline="-2500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ahoma" charset="0"/>
                          <a:cs typeface="Arial" charset="0"/>
                        </a:rPr>
                        <a:t>1.25</a:t>
                      </a:r>
                      <a:endParaRPr kumimoji="0" lang="ru-RU" sz="1400" b="1" i="0" u="none" strike="noStrike" cap="none" normalizeH="0" baseline="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93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ahoma" charset="0"/>
                          <a:cs typeface="Arial" charset="0"/>
                        </a:rPr>
                        <a:t>Al</a:t>
                      </a:r>
                      <a:r>
                        <a:rPr kumimoji="0" lang="ru-RU" sz="1400" b="1" i="0" u="none" strike="noStrike" cap="none" normalizeH="0" baseline="-25000" smtClean="0">
                          <a:ln>
                            <a:noFill/>
                          </a:ln>
                          <a:solidFill>
                            <a:schemeClr val="tx1"/>
                          </a:solidFill>
                          <a:effectLst/>
                          <a:latin typeface="Tahoma" charset="0"/>
                          <a:cs typeface="Arial" charset="0"/>
                        </a:rPr>
                        <a:t>2</a:t>
                      </a:r>
                      <a:r>
                        <a:rPr kumimoji="0" lang="ru-RU" sz="1400" b="1" i="0" u="none" strike="noStrike" cap="none" normalizeH="0" baseline="0" smtClean="0">
                          <a:ln>
                            <a:noFill/>
                          </a:ln>
                          <a:solidFill>
                            <a:schemeClr val="tx1"/>
                          </a:solidFill>
                          <a:effectLst/>
                          <a:latin typeface="Tahoma" charset="0"/>
                          <a:cs typeface="Arial" charset="0"/>
                        </a:rPr>
                        <a:t>O</a:t>
                      </a:r>
                      <a:r>
                        <a:rPr kumimoji="0" lang="ru-RU" sz="1400" b="1" i="0" u="none" strike="noStrike" cap="none" normalizeH="0" baseline="-25000" smtClean="0">
                          <a:ln>
                            <a:noFill/>
                          </a:ln>
                          <a:solidFill>
                            <a:schemeClr val="tx1"/>
                          </a:solidFill>
                          <a:effectLst/>
                          <a:latin typeface="Tahoma" charset="0"/>
                          <a:cs typeface="Arial" charset="0"/>
                        </a:rPr>
                        <a:t>3</a:t>
                      </a:r>
                      <a:endParaRPr kumimoji="0" lang="ru-RU" sz="1400" b="1" i="0" u="none" strike="noStrike" cap="none" normalizeH="0" baseline="-2500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ahoma" charset="0"/>
                          <a:cs typeface="Arial" charset="0"/>
                        </a:rPr>
                        <a:t>1.</a:t>
                      </a:r>
                      <a:r>
                        <a:rPr kumimoji="0" lang="en-AU" sz="1400" b="1" i="0" u="none" strike="noStrike" cap="none" normalizeH="0" baseline="0" dirty="0" smtClean="0">
                          <a:ln>
                            <a:noFill/>
                          </a:ln>
                          <a:solidFill>
                            <a:schemeClr val="tx1"/>
                          </a:solidFill>
                          <a:effectLst/>
                          <a:latin typeface="Tahoma" charset="0"/>
                          <a:cs typeface="Arial" charset="0"/>
                        </a:rPr>
                        <a:t>75</a:t>
                      </a:r>
                      <a:endParaRPr kumimoji="0" lang="ru-RU" sz="1400" b="1" i="0" u="none" strike="noStrike" cap="none" normalizeH="0" baseline="0" dirty="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93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ahoma" charset="0"/>
                          <a:cs typeface="Arial" charset="0"/>
                        </a:rPr>
                        <a:t>FeO</a:t>
                      </a:r>
                      <a:endParaRPr kumimoji="0" lang="ru-RU" sz="1400" b="1" i="0" u="none" strike="noStrike" cap="none" normalizeH="0" baseline="0" dirty="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AU" sz="1400" b="1" i="0" u="none" strike="noStrike" cap="none" normalizeH="0" baseline="0" dirty="0" smtClean="0">
                          <a:ln>
                            <a:noFill/>
                          </a:ln>
                          <a:solidFill>
                            <a:schemeClr val="tx1"/>
                          </a:solidFill>
                          <a:effectLst/>
                          <a:latin typeface="Tahoma" charset="0"/>
                          <a:cs typeface="Arial" charset="0"/>
                        </a:rPr>
                        <a:t>8.09</a:t>
                      </a:r>
                      <a:endParaRPr kumimoji="0" lang="ru-RU" sz="1400" b="1" i="0" u="none" strike="noStrike" cap="none" normalizeH="0" baseline="0" dirty="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93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ahoma" charset="0"/>
                          <a:cs typeface="Arial" charset="0"/>
                        </a:rPr>
                        <a:t>MnO</a:t>
                      </a:r>
                      <a:endParaRPr kumimoji="0" lang="ru-RU" sz="1400" b="1" i="0" u="none" strike="noStrike" cap="none" normalizeH="0" baseline="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ahoma" charset="0"/>
                          <a:cs typeface="Arial" charset="0"/>
                        </a:rPr>
                        <a:t>0.14</a:t>
                      </a:r>
                      <a:endParaRPr kumimoji="0" lang="ru-RU" sz="1400" b="1" i="0" u="none" strike="noStrike" cap="none" normalizeH="0" baseline="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93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ahoma" charset="0"/>
                          <a:cs typeface="Arial" charset="0"/>
                        </a:rPr>
                        <a:t>MgO</a:t>
                      </a:r>
                      <a:endParaRPr kumimoji="0" lang="ru-RU" sz="1400" b="1" i="0" u="none" strike="noStrike" cap="none" normalizeH="0" baseline="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AU" sz="1400" b="1" i="0" u="none" strike="noStrike" cap="none" normalizeH="0" baseline="0" dirty="0" smtClean="0">
                          <a:ln>
                            <a:noFill/>
                          </a:ln>
                          <a:solidFill>
                            <a:schemeClr val="tx1"/>
                          </a:solidFill>
                          <a:effectLst/>
                          <a:latin typeface="Tahoma" charset="0"/>
                          <a:cs typeface="Arial" charset="0"/>
                        </a:rPr>
                        <a:t>31</a:t>
                      </a:r>
                      <a:r>
                        <a:rPr kumimoji="0" lang="ru-RU" sz="1400" b="1" i="0" u="none" strike="noStrike" cap="none" normalizeH="0" baseline="0" dirty="0" smtClean="0">
                          <a:ln>
                            <a:noFill/>
                          </a:ln>
                          <a:solidFill>
                            <a:schemeClr val="tx1"/>
                          </a:solidFill>
                          <a:effectLst/>
                          <a:latin typeface="Tahoma" charset="0"/>
                          <a:cs typeface="Arial" charset="0"/>
                        </a:rPr>
                        <a:t>.</a:t>
                      </a:r>
                      <a:r>
                        <a:rPr kumimoji="0" lang="en-AU" sz="1400" b="1" i="0" u="none" strike="noStrike" cap="none" normalizeH="0" baseline="0" dirty="0" smtClean="0">
                          <a:ln>
                            <a:noFill/>
                          </a:ln>
                          <a:solidFill>
                            <a:schemeClr val="tx1"/>
                          </a:solidFill>
                          <a:effectLst/>
                          <a:latin typeface="Tahoma" charset="0"/>
                          <a:cs typeface="Arial" charset="0"/>
                        </a:rPr>
                        <a:t>3</a:t>
                      </a:r>
                      <a:r>
                        <a:rPr kumimoji="0" lang="ru-RU" sz="1400" b="1" i="0" u="none" strike="noStrike" cap="none" normalizeH="0" baseline="0" dirty="0" smtClean="0">
                          <a:ln>
                            <a:noFill/>
                          </a:ln>
                          <a:solidFill>
                            <a:schemeClr val="tx1"/>
                          </a:solidFill>
                          <a:effectLst/>
                          <a:latin typeface="Tahoma" charset="0"/>
                          <a:cs typeface="Arial" charset="0"/>
                        </a:rPr>
                        <a:t>3</a:t>
                      </a:r>
                      <a:endParaRPr kumimoji="0" lang="ru-RU" sz="1400" b="1" i="0" u="none" strike="noStrike" cap="none" normalizeH="0" baseline="0" dirty="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93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ahoma" charset="0"/>
                          <a:cs typeface="Arial" charset="0"/>
                        </a:rPr>
                        <a:t>CaO</a:t>
                      </a:r>
                      <a:endParaRPr kumimoji="0" lang="ru-RU" sz="1400" b="1" i="0" u="none" strike="noStrike" cap="none" normalizeH="0" baseline="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ahoma" charset="0"/>
                          <a:cs typeface="Arial" charset="0"/>
                        </a:rPr>
                        <a:t>12.</a:t>
                      </a:r>
                      <a:r>
                        <a:rPr kumimoji="0" lang="en-AU" sz="1400" b="1" i="0" u="none" strike="noStrike" cap="none" normalizeH="0" baseline="0" dirty="0" smtClean="0">
                          <a:ln>
                            <a:noFill/>
                          </a:ln>
                          <a:solidFill>
                            <a:schemeClr val="tx1"/>
                          </a:solidFill>
                          <a:effectLst/>
                          <a:latin typeface="Tahoma" charset="0"/>
                          <a:cs typeface="Arial" charset="0"/>
                        </a:rPr>
                        <a:t>19</a:t>
                      </a:r>
                      <a:endParaRPr kumimoji="0" lang="ru-RU" sz="1400" b="1" i="0" u="none" strike="noStrike" cap="none" normalizeH="0" baseline="0" dirty="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27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ahoma" charset="0"/>
                          <a:cs typeface="Arial" charset="0"/>
                        </a:rPr>
                        <a:t>Na</a:t>
                      </a:r>
                      <a:r>
                        <a:rPr kumimoji="0" lang="ru-RU" sz="1400" b="1" i="0" u="none" strike="noStrike" cap="none" normalizeH="0" baseline="-25000" smtClean="0">
                          <a:ln>
                            <a:noFill/>
                          </a:ln>
                          <a:solidFill>
                            <a:schemeClr val="tx1"/>
                          </a:solidFill>
                          <a:effectLst/>
                          <a:latin typeface="Tahoma" charset="0"/>
                          <a:cs typeface="Arial" charset="0"/>
                        </a:rPr>
                        <a:t>2</a:t>
                      </a:r>
                      <a:r>
                        <a:rPr kumimoji="0" lang="ru-RU" sz="1400" b="1" i="0" u="none" strike="noStrike" cap="none" normalizeH="0" baseline="0" smtClean="0">
                          <a:ln>
                            <a:noFill/>
                          </a:ln>
                          <a:solidFill>
                            <a:schemeClr val="tx1"/>
                          </a:solidFill>
                          <a:effectLst/>
                          <a:latin typeface="Tahoma" charset="0"/>
                          <a:cs typeface="Arial" charset="0"/>
                        </a:rPr>
                        <a:t>O</a:t>
                      </a:r>
                      <a:endParaRPr kumimoji="0" lang="ru-RU" sz="1400" b="1" i="0" u="none" strike="noStrike" cap="none" normalizeH="0" baseline="0" smtClean="0">
                        <a:ln>
                          <a:noFill/>
                        </a:ln>
                        <a:solidFill>
                          <a:schemeClr val="tx1"/>
                        </a:solidFill>
                        <a:effectLst/>
                        <a:latin typeface="Tahoma" charset="0"/>
                      </a:endParaRPr>
                    </a:p>
                  </a:txBody>
                  <a:tcPr marL="90000" marR="90000"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AU" sz="1400" b="1" i="0" u="none" strike="noStrike" cap="none" normalizeH="0" baseline="0" dirty="0" smtClean="0">
                          <a:ln>
                            <a:noFill/>
                          </a:ln>
                          <a:solidFill>
                            <a:srgbClr val="FF0000"/>
                          </a:solidFill>
                          <a:effectLst/>
                          <a:latin typeface="Tahoma" charset="0"/>
                          <a:cs typeface="Arial" charset="0"/>
                        </a:rPr>
                        <a:t>3</a:t>
                      </a:r>
                      <a:r>
                        <a:rPr kumimoji="0" lang="ru-RU" sz="1400" b="1" i="0" u="none" strike="noStrike" cap="none" normalizeH="0" baseline="0" dirty="0" smtClean="0">
                          <a:ln>
                            <a:noFill/>
                          </a:ln>
                          <a:solidFill>
                            <a:srgbClr val="FF0000"/>
                          </a:solidFill>
                          <a:effectLst/>
                          <a:latin typeface="Tahoma" charset="0"/>
                          <a:cs typeface="Arial" charset="0"/>
                        </a:rPr>
                        <a:t>.2</a:t>
                      </a:r>
                      <a:r>
                        <a:rPr kumimoji="0" lang="en-AU" sz="1400" b="1" i="0" u="none" strike="noStrike" cap="none" normalizeH="0" baseline="0" dirty="0" smtClean="0">
                          <a:ln>
                            <a:noFill/>
                          </a:ln>
                          <a:solidFill>
                            <a:srgbClr val="FF0000"/>
                          </a:solidFill>
                          <a:effectLst/>
                          <a:latin typeface="Tahoma" charset="0"/>
                          <a:cs typeface="Arial" charset="0"/>
                        </a:rPr>
                        <a:t>3</a:t>
                      </a:r>
                      <a:endParaRPr kumimoji="0" lang="ru-RU" sz="1400" b="1" i="0" u="none" strike="noStrike" cap="none" normalizeH="0" baseline="0" dirty="0" smtClean="0">
                        <a:ln>
                          <a:noFill/>
                        </a:ln>
                        <a:solidFill>
                          <a:srgbClr val="FF0000"/>
                        </a:solidFill>
                        <a:effectLst/>
                        <a:latin typeface="Tahoma" charset="0"/>
                        <a:cs typeface="Arial" charset="0"/>
                      </a:endParaRPr>
                    </a:p>
                    <a:p>
                      <a:pPr marL="0" marR="0" lvl="0" indent="0" algn="r" defTabSz="914400" rtl="0" eaLnBrk="1" fontAlgn="b" latinLnBrk="0" hangingPunct="1">
                        <a:lnSpc>
                          <a:spcPct val="100000"/>
                        </a:lnSpc>
                        <a:spcBef>
                          <a:spcPct val="0"/>
                        </a:spcBef>
                        <a:spcAft>
                          <a:spcPct val="0"/>
                        </a:spcAft>
                        <a:buClrTx/>
                        <a:buSzTx/>
                        <a:buFontTx/>
                        <a:buNone/>
                        <a:tabLst/>
                      </a:pPr>
                      <a:r>
                        <a:rPr kumimoji="0" lang="en-AU" sz="1400" b="1" i="1" u="none" strike="noStrike" cap="none" normalizeH="0" baseline="0" dirty="0" smtClean="0">
                          <a:ln>
                            <a:noFill/>
                          </a:ln>
                          <a:solidFill>
                            <a:srgbClr val="009900"/>
                          </a:solidFill>
                          <a:effectLst/>
                          <a:latin typeface="Tahoma" charset="0"/>
                          <a:cs typeface="Arial" charset="0"/>
                        </a:rPr>
                        <a:t>&lt;0.4</a:t>
                      </a:r>
                      <a:endParaRPr kumimoji="0" lang="ru-RU" sz="1400" b="1" i="1" u="none" strike="noStrike" cap="none" normalizeH="0" baseline="0" dirty="0" smtClean="0">
                        <a:ln>
                          <a:noFill/>
                        </a:ln>
                        <a:solidFill>
                          <a:srgbClr val="009900"/>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93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ahoma" charset="0"/>
                          <a:cs typeface="Arial" charset="0"/>
                        </a:rPr>
                        <a:t>K</a:t>
                      </a:r>
                      <a:r>
                        <a:rPr kumimoji="0" lang="ru-RU" sz="1400" b="1" i="0" u="none" strike="noStrike" cap="none" normalizeH="0" baseline="-25000" smtClean="0">
                          <a:ln>
                            <a:noFill/>
                          </a:ln>
                          <a:solidFill>
                            <a:schemeClr val="tx1"/>
                          </a:solidFill>
                          <a:effectLst/>
                          <a:latin typeface="Tahoma" charset="0"/>
                          <a:cs typeface="Arial" charset="0"/>
                        </a:rPr>
                        <a:t>2</a:t>
                      </a:r>
                      <a:r>
                        <a:rPr kumimoji="0" lang="ru-RU" sz="1400" b="1" i="0" u="none" strike="noStrike" cap="none" normalizeH="0" baseline="0" smtClean="0">
                          <a:ln>
                            <a:noFill/>
                          </a:ln>
                          <a:solidFill>
                            <a:schemeClr val="tx1"/>
                          </a:solidFill>
                          <a:effectLst/>
                          <a:latin typeface="Tahoma" charset="0"/>
                          <a:cs typeface="Arial" charset="0"/>
                        </a:rPr>
                        <a:t>O</a:t>
                      </a:r>
                      <a:endParaRPr kumimoji="0" lang="ru-RU" sz="1400" b="1" i="0" u="none" strike="noStrike" cap="none" normalizeH="0" baseline="0" smtClean="0">
                        <a:ln>
                          <a:noFill/>
                        </a:ln>
                        <a:solidFill>
                          <a:schemeClr val="tx1"/>
                        </a:solidFill>
                        <a:effectLst/>
                        <a:latin typeface="Tahoma" charset="0"/>
                      </a:endParaRPr>
                    </a:p>
                  </a:txBody>
                  <a:tcPr marL="90000" marR="90000"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AU" sz="1400" b="1" i="0" u="none" strike="noStrike" cap="none" normalizeH="0" baseline="0" dirty="0" smtClean="0">
                          <a:ln>
                            <a:noFill/>
                          </a:ln>
                          <a:solidFill>
                            <a:schemeClr val="tx1"/>
                          </a:solidFill>
                          <a:effectLst/>
                          <a:latin typeface="Tahoma" charset="0"/>
                          <a:cs typeface="Arial" charset="0"/>
                        </a:rPr>
                        <a:t>1</a:t>
                      </a:r>
                      <a:r>
                        <a:rPr kumimoji="0" lang="ru-RU" sz="1400" b="1" i="0" u="none" strike="noStrike" cap="none" normalizeH="0" baseline="0" dirty="0" smtClean="0">
                          <a:ln>
                            <a:noFill/>
                          </a:ln>
                          <a:solidFill>
                            <a:schemeClr val="tx1"/>
                          </a:solidFill>
                          <a:effectLst/>
                          <a:latin typeface="Tahoma" charset="0"/>
                          <a:cs typeface="Arial" charset="0"/>
                        </a:rPr>
                        <a:t>.</a:t>
                      </a:r>
                      <a:r>
                        <a:rPr kumimoji="0" lang="en-AU" sz="1400" b="1" i="0" u="none" strike="noStrike" cap="none" normalizeH="0" baseline="0" dirty="0" smtClean="0">
                          <a:ln>
                            <a:noFill/>
                          </a:ln>
                          <a:solidFill>
                            <a:schemeClr val="tx1"/>
                          </a:solidFill>
                          <a:effectLst/>
                          <a:latin typeface="Tahoma" charset="0"/>
                          <a:cs typeface="Arial" charset="0"/>
                        </a:rPr>
                        <a:t>3</a:t>
                      </a:r>
                      <a:r>
                        <a:rPr kumimoji="0" lang="ru-RU" sz="1400" b="1" i="0" u="none" strike="noStrike" cap="none" normalizeH="0" baseline="0" dirty="0" smtClean="0">
                          <a:ln>
                            <a:noFill/>
                          </a:ln>
                          <a:solidFill>
                            <a:schemeClr val="tx1"/>
                          </a:solidFill>
                          <a:effectLst/>
                          <a:latin typeface="Tahoma" charset="0"/>
                          <a:cs typeface="Arial" charset="0"/>
                        </a:rPr>
                        <a:t>3</a:t>
                      </a:r>
                      <a:endParaRPr kumimoji="0" lang="en-AU" sz="1400" b="1" i="0" u="none" strike="noStrike" cap="none" normalizeH="0" baseline="0" dirty="0" smtClean="0">
                        <a:ln>
                          <a:noFill/>
                        </a:ln>
                        <a:solidFill>
                          <a:schemeClr val="tx1"/>
                        </a:solidFill>
                        <a:effectLst/>
                        <a:latin typeface="Tahoma" charset="0"/>
                        <a:cs typeface="Arial"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93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ahoma" charset="0"/>
                          <a:cs typeface="Arial" charset="0"/>
                        </a:rPr>
                        <a:t>P</a:t>
                      </a:r>
                      <a:r>
                        <a:rPr kumimoji="0" lang="ru-RU" sz="1400" b="1" i="0" u="none" strike="noStrike" cap="none" normalizeH="0" baseline="-25000" smtClean="0">
                          <a:ln>
                            <a:noFill/>
                          </a:ln>
                          <a:solidFill>
                            <a:schemeClr val="tx1"/>
                          </a:solidFill>
                          <a:effectLst/>
                          <a:latin typeface="Tahoma" charset="0"/>
                          <a:cs typeface="Arial" charset="0"/>
                        </a:rPr>
                        <a:t>2</a:t>
                      </a:r>
                      <a:r>
                        <a:rPr kumimoji="0" lang="ru-RU" sz="1400" b="1" i="0" u="none" strike="noStrike" cap="none" normalizeH="0" baseline="0" smtClean="0">
                          <a:ln>
                            <a:noFill/>
                          </a:ln>
                          <a:solidFill>
                            <a:schemeClr val="tx1"/>
                          </a:solidFill>
                          <a:effectLst/>
                          <a:latin typeface="Tahoma" charset="0"/>
                          <a:cs typeface="Arial" charset="0"/>
                        </a:rPr>
                        <a:t>O</a:t>
                      </a:r>
                      <a:r>
                        <a:rPr kumimoji="0" lang="ru-RU" sz="1400" b="1" i="0" u="none" strike="noStrike" cap="none" normalizeH="0" baseline="-25000" smtClean="0">
                          <a:ln>
                            <a:noFill/>
                          </a:ln>
                          <a:solidFill>
                            <a:schemeClr val="tx1"/>
                          </a:solidFill>
                          <a:effectLst/>
                          <a:latin typeface="Tahoma" charset="0"/>
                          <a:cs typeface="Arial" charset="0"/>
                        </a:rPr>
                        <a:t>5</a:t>
                      </a:r>
                      <a:endParaRPr kumimoji="0" lang="ru-RU" sz="1400" b="1" i="0" u="none" strike="noStrike" cap="none" normalizeH="0" baseline="-2500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ahoma" charset="0"/>
                          <a:cs typeface="Arial" charset="0"/>
                        </a:rPr>
                        <a:t>0.4</a:t>
                      </a:r>
                      <a:r>
                        <a:rPr kumimoji="0" lang="en-AU" sz="1400" b="1" i="0" u="none" strike="noStrike" cap="none" normalizeH="0" baseline="0" dirty="0" smtClean="0">
                          <a:ln>
                            <a:noFill/>
                          </a:ln>
                          <a:solidFill>
                            <a:schemeClr val="tx1"/>
                          </a:solidFill>
                          <a:effectLst/>
                          <a:latin typeface="Tahoma" charset="0"/>
                          <a:cs typeface="Arial" charset="0"/>
                        </a:rPr>
                        <a:t>9</a:t>
                      </a:r>
                      <a:endParaRPr kumimoji="0" lang="ru-RU" sz="1400" b="1" i="0" u="none" strike="noStrike" cap="none" normalizeH="0" baseline="0" dirty="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93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ahoma" charset="0"/>
                          <a:cs typeface="Arial" charset="0"/>
                        </a:rPr>
                        <a:t>SO</a:t>
                      </a:r>
                      <a:r>
                        <a:rPr kumimoji="0" lang="ru-RU" sz="1400" b="1" i="0" u="none" strike="noStrike" cap="none" normalizeH="0" baseline="-25000" smtClean="0">
                          <a:ln>
                            <a:noFill/>
                          </a:ln>
                          <a:solidFill>
                            <a:schemeClr val="tx1"/>
                          </a:solidFill>
                          <a:effectLst/>
                          <a:latin typeface="Tahoma" charset="0"/>
                          <a:cs typeface="Arial" charset="0"/>
                        </a:rPr>
                        <a:t>3</a:t>
                      </a:r>
                      <a:endParaRPr kumimoji="0" lang="ru-RU" sz="1400" b="1" i="0" u="none" strike="noStrike" cap="none" normalizeH="0" baseline="-2500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AU" sz="1400" b="1" i="0" u="none" strike="noStrike" cap="none" normalizeH="0" baseline="0" dirty="0" smtClean="0">
                          <a:ln>
                            <a:noFill/>
                          </a:ln>
                          <a:solidFill>
                            <a:srgbClr val="FF0000"/>
                          </a:solidFill>
                          <a:effectLst/>
                          <a:latin typeface="Tahoma" charset="0"/>
                          <a:cs typeface="Arial" charset="0"/>
                        </a:rPr>
                        <a:t>0</a:t>
                      </a:r>
                      <a:r>
                        <a:rPr kumimoji="0" lang="ru-RU" sz="1400" b="1" i="0" u="none" strike="noStrike" cap="none" normalizeH="0" baseline="0" dirty="0" smtClean="0">
                          <a:ln>
                            <a:noFill/>
                          </a:ln>
                          <a:solidFill>
                            <a:srgbClr val="FF0000"/>
                          </a:solidFill>
                          <a:effectLst/>
                          <a:latin typeface="Tahoma" charset="0"/>
                          <a:cs typeface="Arial" charset="0"/>
                        </a:rPr>
                        <a:t>.</a:t>
                      </a:r>
                      <a:r>
                        <a:rPr kumimoji="0" lang="en-AU" sz="1400" b="1" i="0" u="none" strike="noStrike" cap="none" normalizeH="0" baseline="0" dirty="0" smtClean="0">
                          <a:ln>
                            <a:noFill/>
                          </a:ln>
                          <a:solidFill>
                            <a:srgbClr val="FF0000"/>
                          </a:solidFill>
                          <a:effectLst/>
                          <a:latin typeface="Tahoma" charset="0"/>
                          <a:cs typeface="Arial" charset="0"/>
                        </a:rPr>
                        <a:t>4</a:t>
                      </a:r>
                      <a:r>
                        <a:rPr kumimoji="0" lang="ru-RU" sz="1400" b="1" i="0" u="none" strike="noStrike" cap="none" normalizeH="0" baseline="0" dirty="0" smtClean="0">
                          <a:ln>
                            <a:noFill/>
                          </a:ln>
                          <a:solidFill>
                            <a:srgbClr val="FF0000"/>
                          </a:solidFill>
                          <a:effectLst/>
                          <a:latin typeface="Tahoma" charset="0"/>
                          <a:cs typeface="Arial" charset="0"/>
                        </a:rPr>
                        <a:t>8</a:t>
                      </a:r>
                      <a:endParaRPr kumimoji="0" lang="ru-RU" sz="1400" b="1" i="0" u="none" strike="noStrike" cap="none" normalizeH="0" baseline="0" dirty="0" smtClean="0">
                        <a:ln>
                          <a:noFill/>
                        </a:ln>
                        <a:solidFill>
                          <a:srgbClr val="FF0000"/>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93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ahoma" charset="0"/>
                          <a:cs typeface="Arial" charset="0"/>
                        </a:rPr>
                        <a:t>CO</a:t>
                      </a:r>
                      <a:r>
                        <a:rPr kumimoji="0" lang="ru-RU" sz="1400" b="1" i="0" u="none" strike="noStrike" cap="none" normalizeH="0" baseline="-25000" smtClean="0">
                          <a:ln>
                            <a:noFill/>
                          </a:ln>
                          <a:solidFill>
                            <a:schemeClr val="tx1"/>
                          </a:solidFill>
                          <a:effectLst/>
                          <a:latin typeface="Tahoma" charset="0"/>
                          <a:cs typeface="Arial" charset="0"/>
                        </a:rPr>
                        <a:t>2</a:t>
                      </a:r>
                      <a:endParaRPr kumimoji="0" lang="ru-RU" sz="1400" b="1" i="0" u="none" strike="noStrike" cap="none" normalizeH="0" baseline="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AU" sz="1400" b="1" i="0" u="none" strike="noStrike" cap="none" normalizeH="0" baseline="0" dirty="0" smtClean="0">
                          <a:ln>
                            <a:noFill/>
                          </a:ln>
                          <a:solidFill>
                            <a:schemeClr val="tx1"/>
                          </a:solidFill>
                          <a:effectLst/>
                          <a:latin typeface="Tahoma" charset="0"/>
                          <a:cs typeface="Arial" charset="0"/>
                        </a:rPr>
                        <a:t>9.42</a:t>
                      </a:r>
                      <a:endParaRPr kumimoji="0" lang="ru-RU" sz="1400" b="1" i="0" u="none" strike="noStrike" cap="none" normalizeH="0" baseline="0" dirty="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27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ahoma" charset="0"/>
                          <a:cs typeface="Arial" charset="0"/>
                        </a:rPr>
                        <a:t>H</a:t>
                      </a:r>
                      <a:r>
                        <a:rPr kumimoji="0" lang="en-US" sz="1400" b="1" i="0" u="none" strike="noStrike" cap="none" normalizeH="0" baseline="-25000" smtClean="0">
                          <a:ln>
                            <a:noFill/>
                          </a:ln>
                          <a:solidFill>
                            <a:schemeClr val="tx1"/>
                          </a:solidFill>
                          <a:effectLst/>
                          <a:latin typeface="Tahoma" charset="0"/>
                          <a:cs typeface="Arial" charset="0"/>
                        </a:rPr>
                        <a:t>2</a:t>
                      </a:r>
                      <a:r>
                        <a:rPr kumimoji="0" lang="ru-RU" sz="1400" b="1" i="0" u="none" strike="noStrike" cap="none" normalizeH="0" baseline="0" smtClean="0">
                          <a:ln>
                            <a:noFill/>
                          </a:ln>
                          <a:solidFill>
                            <a:schemeClr val="tx1"/>
                          </a:solidFill>
                          <a:effectLst/>
                          <a:latin typeface="Tahoma" charset="0"/>
                          <a:cs typeface="Arial" charset="0"/>
                        </a:rPr>
                        <a:t>O</a:t>
                      </a:r>
                      <a:endParaRPr kumimoji="0" lang="ru-RU" sz="1400" b="1" i="0" u="none" strike="noStrike" cap="none" normalizeH="0" baseline="0" smtClean="0">
                        <a:ln>
                          <a:noFill/>
                        </a:ln>
                        <a:solidFill>
                          <a:schemeClr val="tx1"/>
                        </a:solidFill>
                        <a:effectLst/>
                        <a:latin typeface="Tahoma" charset="0"/>
                      </a:endParaRPr>
                    </a:p>
                  </a:txBody>
                  <a:tcPr marL="90000" marR="90000"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FF0000"/>
                          </a:solidFill>
                          <a:effectLst/>
                          <a:latin typeface="Tahoma" charset="0"/>
                          <a:cs typeface="Arial" charset="0"/>
                        </a:rPr>
                        <a:t>0.</a:t>
                      </a:r>
                      <a:r>
                        <a:rPr kumimoji="0" lang="en-AU" sz="1400" b="1" i="0" u="none" strike="noStrike" cap="none" normalizeH="0" baseline="0" dirty="0" smtClean="0">
                          <a:ln>
                            <a:noFill/>
                          </a:ln>
                          <a:solidFill>
                            <a:srgbClr val="FF0000"/>
                          </a:solidFill>
                          <a:effectLst/>
                          <a:latin typeface="Tahoma" charset="0"/>
                          <a:cs typeface="Arial" charset="0"/>
                        </a:rPr>
                        <a:t>38</a:t>
                      </a:r>
                    </a:p>
                    <a:p>
                      <a:pPr marL="0" marR="0" lvl="0" indent="0" algn="r" defTabSz="914400" rtl="0" eaLnBrk="1" fontAlgn="b" latinLnBrk="0" hangingPunct="1">
                        <a:lnSpc>
                          <a:spcPct val="100000"/>
                        </a:lnSpc>
                        <a:spcBef>
                          <a:spcPct val="0"/>
                        </a:spcBef>
                        <a:spcAft>
                          <a:spcPct val="0"/>
                        </a:spcAft>
                        <a:buClrTx/>
                        <a:buSzTx/>
                        <a:buFontTx/>
                        <a:buNone/>
                        <a:tabLst/>
                      </a:pPr>
                      <a:r>
                        <a:rPr kumimoji="0" lang="en-AU" sz="1400" b="1" i="1" u="none" strike="noStrike" cap="none" normalizeH="0" baseline="0" dirty="0" smtClean="0">
                          <a:ln>
                            <a:noFill/>
                          </a:ln>
                          <a:solidFill>
                            <a:srgbClr val="009900"/>
                          </a:solidFill>
                          <a:effectLst/>
                          <a:latin typeface="Tahoma" charset="0"/>
                          <a:cs typeface="Arial" charset="0"/>
                        </a:rPr>
                        <a:t>&gt;2.7</a:t>
                      </a:r>
                      <a:endParaRPr kumimoji="0" lang="ru-RU" sz="1400" b="1" i="1" u="none" strike="noStrike" cap="none" normalizeH="0" baseline="0" dirty="0" smtClean="0">
                        <a:ln>
                          <a:noFill/>
                        </a:ln>
                        <a:solidFill>
                          <a:srgbClr val="009900"/>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93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ahoma" charset="0"/>
                          <a:cs typeface="Arial" charset="0"/>
                        </a:rPr>
                        <a:t>Cl</a:t>
                      </a:r>
                      <a:endParaRPr kumimoji="0" lang="ru-RU" sz="1400" b="1" i="0" u="none" strike="noStrike" cap="none" normalizeH="0" baseline="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FF0000"/>
                          </a:solidFill>
                          <a:effectLst/>
                          <a:latin typeface="Tahoma" charset="0"/>
                          <a:cs typeface="Arial" charset="0"/>
                        </a:rPr>
                        <a:t>2.</a:t>
                      </a:r>
                      <a:r>
                        <a:rPr kumimoji="0" lang="en-AU" sz="1400" b="1" i="0" u="none" strike="noStrike" cap="none" normalizeH="0" baseline="0" dirty="0" smtClean="0">
                          <a:ln>
                            <a:noFill/>
                          </a:ln>
                          <a:solidFill>
                            <a:srgbClr val="FF0000"/>
                          </a:solidFill>
                          <a:effectLst/>
                          <a:latin typeface="Tahoma" charset="0"/>
                          <a:cs typeface="Arial" charset="0"/>
                        </a:rPr>
                        <a:t>38</a:t>
                      </a:r>
                      <a:endParaRPr kumimoji="0" lang="ru-RU" sz="1400" b="1" i="0" u="none" strike="noStrike" cap="none" normalizeH="0" baseline="0" dirty="0" smtClean="0">
                        <a:ln>
                          <a:noFill/>
                        </a:ln>
                        <a:solidFill>
                          <a:srgbClr val="FF0000"/>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93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ahoma" charset="0"/>
                          <a:cs typeface="Arial" charset="0"/>
                        </a:rPr>
                        <a:t>Total</a:t>
                      </a:r>
                      <a:endParaRPr kumimoji="0" lang="ru-RU" sz="1400" b="1" i="0" u="none" strike="noStrike" cap="none" normalizeH="0" baseline="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AU" sz="1400" b="1" i="0" u="none" strike="noStrike" cap="none" normalizeH="0" baseline="0" dirty="0" smtClean="0">
                          <a:ln>
                            <a:noFill/>
                          </a:ln>
                          <a:solidFill>
                            <a:schemeClr val="tx1"/>
                          </a:solidFill>
                          <a:effectLst/>
                          <a:latin typeface="Tahoma" charset="0"/>
                          <a:cs typeface="Arial" charset="0"/>
                        </a:rPr>
                        <a:t>99.17</a:t>
                      </a:r>
                      <a:endParaRPr kumimoji="0" lang="ru-RU" sz="1400" b="1" i="0" u="none" strike="noStrike" cap="none" normalizeH="0" baseline="0" dirty="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027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ahoma" charset="0"/>
                        </a:rPr>
                        <a:t>H</a:t>
                      </a:r>
                      <a:r>
                        <a:rPr kumimoji="0" lang="en-US" sz="1400" b="1" i="0" u="none" strike="noStrike" cap="none" normalizeH="0" baseline="-25000" smtClean="0">
                          <a:ln>
                            <a:noFill/>
                          </a:ln>
                          <a:solidFill>
                            <a:schemeClr val="tx1"/>
                          </a:solidFill>
                          <a:effectLst/>
                          <a:latin typeface="Tahoma" charset="0"/>
                        </a:rPr>
                        <a:t>2</a:t>
                      </a:r>
                      <a:r>
                        <a:rPr kumimoji="0" lang="en-US" sz="1400" b="1" i="0" u="none" strike="noStrike" cap="none" normalizeH="0" baseline="0" smtClean="0">
                          <a:ln>
                            <a:noFill/>
                          </a:ln>
                          <a:solidFill>
                            <a:schemeClr val="tx1"/>
                          </a:solidFill>
                          <a:effectLst/>
                          <a:latin typeface="Tahoma" charset="0"/>
                        </a:rPr>
                        <a:t>O-leach</a:t>
                      </a:r>
                      <a:endParaRPr kumimoji="0" lang="ru-RU" sz="1400" b="1" i="0" u="none" strike="noStrike" cap="none" normalizeH="0" baseline="0" smtClean="0">
                        <a:ln>
                          <a:noFill/>
                        </a:ln>
                        <a:solidFill>
                          <a:schemeClr val="tx1"/>
                        </a:solidFill>
                        <a:effectLst/>
                        <a:latin typeface="Tahoma" charset="0"/>
                      </a:endParaRPr>
                    </a:p>
                  </a:txBody>
                  <a:tcPr marL="90000" marR="90000" marT="46795" marB="46795"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0000"/>
                          </a:solidFill>
                          <a:effectLst/>
                          <a:latin typeface="Tahoma" charset="0"/>
                        </a:rPr>
                        <a:t>9.24</a:t>
                      </a:r>
                      <a:endParaRPr kumimoji="0" lang="ru-RU" sz="1400" b="1" i="0" u="none" strike="noStrike" cap="none" normalizeH="0" baseline="0" dirty="0" smtClean="0">
                        <a:ln>
                          <a:noFill/>
                        </a:ln>
                        <a:solidFill>
                          <a:srgbClr val="FF0000"/>
                        </a:solidFill>
                        <a:effectLst/>
                        <a:latin typeface="Tahoma" charset="0"/>
                      </a:endParaRPr>
                    </a:p>
                  </a:txBody>
                  <a:tcPr marL="90000" marR="90000" marT="46795" marB="467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5" name="Text Box 289"/>
          <p:cNvSpPr txBox="1">
            <a:spLocks noChangeArrowheads="1"/>
          </p:cNvSpPr>
          <p:nvPr/>
        </p:nvSpPr>
        <p:spPr bwMode="auto">
          <a:xfrm>
            <a:off x="0" y="0"/>
            <a:ext cx="9017000" cy="400050"/>
          </a:xfrm>
          <a:prstGeom prst="rect">
            <a:avLst/>
          </a:prstGeom>
          <a:noFill/>
          <a:ln w="9525">
            <a:noFill/>
            <a:miter lim="800000"/>
            <a:headEnd/>
            <a:tailEnd/>
          </a:ln>
          <a:effectLst/>
        </p:spPr>
        <p:txBody>
          <a:bodyPr>
            <a:spAutoFit/>
          </a:bodyPr>
          <a:lstStyle/>
          <a:p>
            <a:pPr algn="ctr">
              <a:defRPr/>
            </a:pPr>
            <a:r>
              <a:rPr lang="en-US" dirty="0">
                <a:effectLst>
                  <a:outerShdw blurRad="38100" dist="38100" dir="2700000" algn="tl">
                    <a:srgbClr val="FFFFFF"/>
                  </a:outerShdw>
                </a:effectLst>
                <a:latin typeface="Arial" charset="0"/>
                <a:cs typeface="+mn-cs"/>
              </a:rPr>
              <a:t>Udachnaya-East : an unaltered “flagship”</a:t>
            </a:r>
            <a:r>
              <a:rPr lang="en-US" dirty="0">
                <a:effectLst>
                  <a:outerShdw blurRad="38100" dist="38100" dir="2700000" algn="tl">
                    <a:srgbClr val="FFFFFF"/>
                  </a:outerShdw>
                </a:effectLst>
                <a:latin typeface="Arial" charset="0"/>
                <a:cs typeface="+mn-cs"/>
              </a:rPr>
              <a:t> </a:t>
            </a:r>
            <a:r>
              <a:rPr lang="en-US" dirty="0">
                <a:effectLst>
                  <a:outerShdw blurRad="38100" dist="38100" dir="2700000" algn="tl">
                    <a:srgbClr val="FFFFFF"/>
                  </a:outerShdw>
                </a:effectLst>
                <a:latin typeface="Arial" charset="0"/>
                <a:cs typeface="+mn-cs"/>
              </a:rPr>
              <a:t>in kimberlite family</a:t>
            </a:r>
            <a:endParaRPr lang="en-US" dirty="0">
              <a:effectLst>
                <a:outerShdw blurRad="38100" dist="38100" dir="2700000" algn="tl">
                  <a:srgbClr val="FFFFFF"/>
                </a:outerShdw>
              </a:effectLst>
              <a:latin typeface="Arial" charset="0"/>
              <a:cs typeface="+mn-cs"/>
            </a:endParaRPr>
          </a:p>
        </p:txBody>
      </p:sp>
      <p:grpSp>
        <p:nvGrpSpPr>
          <p:cNvPr id="8251" name="Group 33"/>
          <p:cNvGrpSpPr>
            <a:grpSpLocks noChangeAspect="1"/>
          </p:cNvGrpSpPr>
          <p:nvPr/>
        </p:nvGrpSpPr>
        <p:grpSpPr bwMode="auto">
          <a:xfrm>
            <a:off x="2457450" y="430213"/>
            <a:ext cx="5602288" cy="3697287"/>
            <a:chOff x="1075956" y="1233488"/>
            <a:chExt cx="6088794" cy="4019477"/>
          </a:xfrm>
        </p:grpSpPr>
        <p:sp>
          <p:nvSpPr>
            <p:cNvPr id="39" name="Oval 38"/>
            <p:cNvSpPr/>
            <p:nvPr/>
          </p:nvSpPr>
          <p:spPr bwMode="auto">
            <a:xfrm rot="2178885">
              <a:off x="3475932" y="2543399"/>
              <a:ext cx="3688818" cy="1484221"/>
            </a:xfrm>
            <a:prstGeom prst="ellipse">
              <a:avLst/>
            </a:prstGeom>
            <a:solidFill>
              <a:schemeClr val="accent1">
                <a:lumMod val="20000"/>
                <a:lumOff val="80000"/>
              </a:schemeClr>
            </a:solidFill>
            <a:ln w="12700" cap="flat" cmpd="sng" algn="ctr">
              <a:noFill/>
              <a:prstDash val="solid"/>
              <a:round/>
              <a:headEnd type="none" w="med" len="med"/>
              <a:tailEnd type="none" w="med" len="med"/>
            </a:ln>
            <a:effectLst/>
          </p:spPr>
          <p:txBody>
            <a:bodyPr/>
            <a:lstStyle/>
            <a:p>
              <a:pPr>
                <a:defRPr/>
              </a:pPr>
              <a:endParaRPr lang="en-AU">
                <a:latin typeface="Tahoma" charset="0"/>
                <a:cs typeface="Arial" charset="0"/>
              </a:endParaRPr>
            </a:p>
          </p:txBody>
        </p:sp>
        <p:sp>
          <p:nvSpPr>
            <p:cNvPr id="40" name="Oval 39"/>
            <p:cNvSpPr/>
            <p:nvPr/>
          </p:nvSpPr>
          <p:spPr bwMode="auto">
            <a:xfrm>
              <a:off x="2954873" y="1371555"/>
              <a:ext cx="1299195" cy="1213264"/>
            </a:xfrm>
            <a:prstGeom prst="ellipse">
              <a:avLst/>
            </a:prstGeom>
            <a:solidFill>
              <a:schemeClr val="accent3">
                <a:lumMod val="75000"/>
              </a:schemeClr>
            </a:solidFill>
            <a:ln w="12700" cap="flat" cmpd="sng" algn="ctr">
              <a:noFill/>
              <a:prstDash val="solid"/>
              <a:round/>
              <a:headEnd type="none" w="med" len="med"/>
              <a:tailEnd type="none" w="med" len="med"/>
            </a:ln>
            <a:effectLst/>
          </p:spPr>
          <p:txBody>
            <a:bodyPr/>
            <a:lstStyle/>
            <a:p>
              <a:pPr>
                <a:defRPr/>
              </a:pPr>
              <a:endParaRPr lang="en-AU">
                <a:latin typeface="Tahoma" charset="0"/>
                <a:cs typeface="Arial" charset="0"/>
              </a:endParaRPr>
            </a:p>
          </p:txBody>
        </p:sp>
        <p:sp>
          <p:nvSpPr>
            <p:cNvPr id="8279" name="Rectangle 5"/>
            <p:cNvSpPr>
              <a:spLocks noChangeArrowheads="1"/>
            </p:cNvSpPr>
            <p:nvPr/>
          </p:nvSpPr>
          <p:spPr bwMode="auto">
            <a:xfrm>
              <a:off x="1727201" y="1338263"/>
              <a:ext cx="5221288"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280" name="Rectangle 6"/>
            <p:cNvSpPr>
              <a:spLocks noChangeArrowheads="1"/>
            </p:cNvSpPr>
            <p:nvPr/>
          </p:nvSpPr>
          <p:spPr bwMode="auto">
            <a:xfrm>
              <a:off x="1727201" y="1338263"/>
              <a:ext cx="5221288" cy="3344863"/>
            </a:xfrm>
            <a:prstGeom prst="rect">
              <a:avLst/>
            </a:prstGeom>
            <a:noFill/>
            <a:ln w="6">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281" name="Line 7"/>
            <p:cNvSpPr>
              <a:spLocks noChangeShapeType="1"/>
            </p:cNvSpPr>
            <p:nvPr/>
          </p:nvSpPr>
          <p:spPr bwMode="auto">
            <a:xfrm>
              <a:off x="1727201" y="1338263"/>
              <a:ext cx="1588" cy="33448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282" name="Line 8"/>
            <p:cNvSpPr>
              <a:spLocks noChangeShapeType="1"/>
            </p:cNvSpPr>
            <p:nvPr/>
          </p:nvSpPr>
          <p:spPr bwMode="auto">
            <a:xfrm>
              <a:off x="1670051" y="4683126"/>
              <a:ext cx="571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283" name="Line 9"/>
            <p:cNvSpPr>
              <a:spLocks noChangeShapeType="1"/>
            </p:cNvSpPr>
            <p:nvPr/>
          </p:nvSpPr>
          <p:spPr bwMode="auto">
            <a:xfrm>
              <a:off x="1670051" y="3009901"/>
              <a:ext cx="571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284" name="Line 10"/>
            <p:cNvSpPr>
              <a:spLocks noChangeShapeType="1"/>
            </p:cNvSpPr>
            <p:nvPr/>
          </p:nvSpPr>
          <p:spPr bwMode="auto">
            <a:xfrm>
              <a:off x="1670051" y="1338263"/>
              <a:ext cx="571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285" name="Line 11"/>
            <p:cNvSpPr>
              <a:spLocks noChangeShapeType="1"/>
            </p:cNvSpPr>
            <p:nvPr/>
          </p:nvSpPr>
          <p:spPr bwMode="auto">
            <a:xfrm>
              <a:off x="1727201" y="4683126"/>
              <a:ext cx="522128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286" name="Line 12"/>
            <p:cNvSpPr>
              <a:spLocks noChangeShapeType="1"/>
            </p:cNvSpPr>
            <p:nvPr/>
          </p:nvSpPr>
          <p:spPr bwMode="auto">
            <a:xfrm flipV="1">
              <a:off x="1727201" y="4683126"/>
              <a:ext cx="1588"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287" name="Line 13"/>
            <p:cNvSpPr>
              <a:spLocks noChangeShapeType="1"/>
            </p:cNvSpPr>
            <p:nvPr/>
          </p:nvSpPr>
          <p:spPr bwMode="auto">
            <a:xfrm flipV="1">
              <a:off x="3468688" y="4683126"/>
              <a:ext cx="1588"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288" name="Line 14"/>
            <p:cNvSpPr>
              <a:spLocks noChangeShapeType="1"/>
            </p:cNvSpPr>
            <p:nvPr/>
          </p:nvSpPr>
          <p:spPr bwMode="auto">
            <a:xfrm flipV="1">
              <a:off x="5208588" y="4683126"/>
              <a:ext cx="1588"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289" name="Line 15"/>
            <p:cNvSpPr>
              <a:spLocks noChangeShapeType="1"/>
            </p:cNvSpPr>
            <p:nvPr/>
          </p:nvSpPr>
          <p:spPr bwMode="auto">
            <a:xfrm flipV="1">
              <a:off x="6948488" y="4683126"/>
              <a:ext cx="1588"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290" name="Oval 16"/>
            <p:cNvSpPr>
              <a:spLocks noChangeArrowheads="1"/>
            </p:cNvSpPr>
            <p:nvPr/>
          </p:nvSpPr>
          <p:spPr bwMode="auto">
            <a:xfrm>
              <a:off x="4229101" y="2735263"/>
              <a:ext cx="133350" cy="131763"/>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291" name="Oval 17"/>
            <p:cNvSpPr>
              <a:spLocks noChangeArrowheads="1"/>
            </p:cNvSpPr>
            <p:nvPr/>
          </p:nvSpPr>
          <p:spPr bwMode="auto">
            <a:xfrm>
              <a:off x="4429126" y="2012951"/>
              <a:ext cx="133350" cy="131763"/>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292" name="Oval 18"/>
            <p:cNvSpPr>
              <a:spLocks noChangeArrowheads="1"/>
            </p:cNvSpPr>
            <p:nvPr/>
          </p:nvSpPr>
          <p:spPr bwMode="auto">
            <a:xfrm>
              <a:off x="4486276" y="2268538"/>
              <a:ext cx="133350" cy="133350"/>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293" name="Oval 19"/>
            <p:cNvSpPr>
              <a:spLocks noChangeArrowheads="1"/>
            </p:cNvSpPr>
            <p:nvPr/>
          </p:nvSpPr>
          <p:spPr bwMode="auto">
            <a:xfrm>
              <a:off x="4429126" y="1860551"/>
              <a:ext cx="133350" cy="133350"/>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294" name="Oval 20"/>
            <p:cNvSpPr>
              <a:spLocks noChangeArrowheads="1"/>
            </p:cNvSpPr>
            <p:nvPr/>
          </p:nvSpPr>
          <p:spPr bwMode="auto">
            <a:xfrm>
              <a:off x="4257676" y="1974851"/>
              <a:ext cx="133350" cy="131763"/>
            </a:xfrm>
            <a:prstGeom prst="ellipse">
              <a:avLst/>
            </a:prstGeom>
            <a:solidFill>
              <a:srgbClr val="C0C0C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295" name="Oval 21"/>
            <p:cNvSpPr>
              <a:spLocks noChangeArrowheads="1"/>
            </p:cNvSpPr>
            <p:nvPr/>
          </p:nvSpPr>
          <p:spPr bwMode="auto">
            <a:xfrm>
              <a:off x="4629151" y="2847976"/>
              <a:ext cx="131763" cy="133350"/>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296" name="Oval 22"/>
            <p:cNvSpPr>
              <a:spLocks noChangeArrowheads="1"/>
            </p:cNvSpPr>
            <p:nvPr/>
          </p:nvSpPr>
          <p:spPr bwMode="auto">
            <a:xfrm>
              <a:off x="4095751" y="2697163"/>
              <a:ext cx="133350" cy="131763"/>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297" name="Oval 23"/>
            <p:cNvSpPr>
              <a:spLocks noChangeArrowheads="1"/>
            </p:cNvSpPr>
            <p:nvPr/>
          </p:nvSpPr>
          <p:spPr bwMode="auto">
            <a:xfrm>
              <a:off x="6178551" y="3579813"/>
              <a:ext cx="133350" cy="133350"/>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298" name="Oval 24"/>
            <p:cNvSpPr>
              <a:spLocks noChangeArrowheads="1"/>
            </p:cNvSpPr>
            <p:nvPr/>
          </p:nvSpPr>
          <p:spPr bwMode="auto">
            <a:xfrm>
              <a:off x="4371976" y="2363788"/>
              <a:ext cx="133350" cy="133350"/>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299" name="Oval 25"/>
            <p:cNvSpPr>
              <a:spLocks noChangeArrowheads="1"/>
            </p:cNvSpPr>
            <p:nvPr/>
          </p:nvSpPr>
          <p:spPr bwMode="auto">
            <a:xfrm>
              <a:off x="5199063" y="3362326"/>
              <a:ext cx="133350" cy="133350"/>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00" name="Oval 26"/>
            <p:cNvSpPr>
              <a:spLocks noChangeArrowheads="1"/>
            </p:cNvSpPr>
            <p:nvPr/>
          </p:nvSpPr>
          <p:spPr bwMode="auto">
            <a:xfrm>
              <a:off x="5761038" y="3627438"/>
              <a:ext cx="131763" cy="133350"/>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01" name="Oval 27"/>
            <p:cNvSpPr>
              <a:spLocks noChangeArrowheads="1"/>
            </p:cNvSpPr>
            <p:nvPr/>
          </p:nvSpPr>
          <p:spPr bwMode="auto">
            <a:xfrm>
              <a:off x="4229101" y="1974851"/>
              <a:ext cx="133350" cy="131763"/>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02" name="Oval 28"/>
            <p:cNvSpPr>
              <a:spLocks noChangeArrowheads="1"/>
            </p:cNvSpPr>
            <p:nvPr/>
          </p:nvSpPr>
          <p:spPr bwMode="auto">
            <a:xfrm>
              <a:off x="4000501" y="2344738"/>
              <a:ext cx="133350" cy="133350"/>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03" name="Oval 29"/>
            <p:cNvSpPr>
              <a:spLocks noChangeArrowheads="1"/>
            </p:cNvSpPr>
            <p:nvPr/>
          </p:nvSpPr>
          <p:spPr bwMode="auto">
            <a:xfrm>
              <a:off x="4505326" y="2914651"/>
              <a:ext cx="133350" cy="133350"/>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04" name="Oval 30"/>
            <p:cNvSpPr>
              <a:spLocks noChangeArrowheads="1"/>
            </p:cNvSpPr>
            <p:nvPr/>
          </p:nvSpPr>
          <p:spPr bwMode="auto">
            <a:xfrm>
              <a:off x="4152901" y="3248026"/>
              <a:ext cx="133350" cy="133350"/>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05" name="Oval 31"/>
            <p:cNvSpPr>
              <a:spLocks noChangeArrowheads="1"/>
            </p:cNvSpPr>
            <p:nvPr/>
          </p:nvSpPr>
          <p:spPr bwMode="auto">
            <a:xfrm>
              <a:off x="4391026" y="2003426"/>
              <a:ext cx="133350" cy="131763"/>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06" name="Oval 32"/>
            <p:cNvSpPr>
              <a:spLocks noChangeArrowheads="1"/>
            </p:cNvSpPr>
            <p:nvPr/>
          </p:nvSpPr>
          <p:spPr bwMode="auto">
            <a:xfrm>
              <a:off x="4181476" y="3295651"/>
              <a:ext cx="133350" cy="133350"/>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07" name="Oval 33"/>
            <p:cNvSpPr>
              <a:spLocks noChangeArrowheads="1"/>
            </p:cNvSpPr>
            <p:nvPr/>
          </p:nvSpPr>
          <p:spPr bwMode="auto">
            <a:xfrm>
              <a:off x="6083301" y="4017963"/>
              <a:ext cx="133350" cy="133350"/>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08" name="Oval 34"/>
            <p:cNvSpPr>
              <a:spLocks noChangeArrowheads="1"/>
            </p:cNvSpPr>
            <p:nvPr/>
          </p:nvSpPr>
          <p:spPr bwMode="auto">
            <a:xfrm>
              <a:off x="4210051" y="2335213"/>
              <a:ext cx="133350" cy="133350"/>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09" name="Oval 35"/>
            <p:cNvSpPr>
              <a:spLocks noChangeArrowheads="1"/>
            </p:cNvSpPr>
            <p:nvPr/>
          </p:nvSpPr>
          <p:spPr bwMode="auto">
            <a:xfrm>
              <a:off x="3752851" y="2089151"/>
              <a:ext cx="133350" cy="131763"/>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10" name="Oval 36"/>
            <p:cNvSpPr>
              <a:spLocks noChangeArrowheads="1"/>
            </p:cNvSpPr>
            <p:nvPr/>
          </p:nvSpPr>
          <p:spPr bwMode="auto">
            <a:xfrm>
              <a:off x="3800476" y="1917701"/>
              <a:ext cx="133350" cy="133350"/>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11" name="Oval 37"/>
            <p:cNvSpPr>
              <a:spLocks noChangeArrowheads="1"/>
            </p:cNvSpPr>
            <p:nvPr/>
          </p:nvSpPr>
          <p:spPr bwMode="auto">
            <a:xfrm>
              <a:off x="6521451" y="4244976"/>
              <a:ext cx="133350" cy="133350"/>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12" name="Oval 38"/>
            <p:cNvSpPr>
              <a:spLocks noChangeArrowheads="1"/>
            </p:cNvSpPr>
            <p:nvPr/>
          </p:nvSpPr>
          <p:spPr bwMode="auto">
            <a:xfrm>
              <a:off x="6511926" y="4292601"/>
              <a:ext cx="133350" cy="133350"/>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13" name="Oval 39"/>
            <p:cNvSpPr>
              <a:spLocks noChangeArrowheads="1"/>
            </p:cNvSpPr>
            <p:nvPr/>
          </p:nvSpPr>
          <p:spPr bwMode="auto">
            <a:xfrm>
              <a:off x="6502401" y="3998913"/>
              <a:ext cx="133350" cy="133350"/>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14" name="Oval 40"/>
            <p:cNvSpPr>
              <a:spLocks noChangeArrowheads="1"/>
            </p:cNvSpPr>
            <p:nvPr/>
          </p:nvSpPr>
          <p:spPr bwMode="auto">
            <a:xfrm>
              <a:off x="6416676" y="4103688"/>
              <a:ext cx="133350" cy="131763"/>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15" name="Oval 41"/>
            <p:cNvSpPr>
              <a:spLocks noChangeArrowheads="1"/>
            </p:cNvSpPr>
            <p:nvPr/>
          </p:nvSpPr>
          <p:spPr bwMode="auto">
            <a:xfrm>
              <a:off x="6083301" y="3522663"/>
              <a:ext cx="133350" cy="133350"/>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16" name="Oval 42"/>
            <p:cNvSpPr>
              <a:spLocks noChangeArrowheads="1"/>
            </p:cNvSpPr>
            <p:nvPr/>
          </p:nvSpPr>
          <p:spPr bwMode="auto">
            <a:xfrm>
              <a:off x="6254751" y="3522663"/>
              <a:ext cx="133350" cy="133350"/>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17" name="Oval 43"/>
            <p:cNvSpPr>
              <a:spLocks noChangeArrowheads="1"/>
            </p:cNvSpPr>
            <p:nvPr/>
          </p:nvSpPr>
          <p:spPr bwMode="auto">
            <a:xfrm>
              <a:off x="4486276" y="2354263"/>
              <a:ext cx="133350" cy="133350"/>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18" name="Oval 44"/>
            <p:cNvSpPr>
              <a:spLocks noChangeArrowheads="1"/>
            </p:cNvSpPr>
            <p:nvPr/>
          </p:nvSpPr>
          <p:spPr bwMode="auto">
            <a:xfrm>
              <a:off x="6369051" y="3276601"/>
              <a:ext cx="133350" cy="133350"/>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19" name="Rectangle 45"/>
            <p:cNvSpPr>
              <a:spLocks noChangeArrowheads="1"/>
            </p:cNvSpPr>
            <p:nvPr/>
          </p:nvSpPr>
          <p:spPr bwMode="auto">
            <a:xfrm>
              <a:off x="3535363" y="1917701"/>
              <a:ext cx="133350" cy="133350"/>
            </a:xfrm>
            <a:prstGeom prst="rect">
              <a:avLst/>
            </a:prstGeom>
            <a:solidFill>
              <a:srgbClr val="000000"/>
            </a:solidFill>
            <a:ln w="6">
              <a:solidFill>
                <a:srgbClr val="FFFFFF"/>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20" name="Rectangle 46"/>
            <p:cNvSpPr>
              <a:spLocks noChangeArrowheads="1"/>
            </p:cNvSpPr>
            <p:nvPr/>
          </p:nvSpPr>
          <p:spPr bwMode="auto">
            <a:xfrm>
              <a:off x="3230563" y="1851026"/>
              <a:ext cx="133350" cy="133350"/>
            </a:xfrm>
            <a:prstGeom prst="rect">
              <a:avLst/>
            </a:prstGeom>
            <a:solidFill>
              <a:srgbClr val="000000"/>
            </a:solidFill>
            <a:ln w="6">
              <a:solidFill>
                <a:srgbClr val="FFFFFF"/>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21" name="Rectangle 47"/>
            <p:cNvSpPr>
              <a:spLocks noChangeArrowheads="1"/>
            </p:cNvSpPr>
            <p:nvPr/>
          </p:nvSpPr>
          <p:spPr bwMode="auto">
            <a:xfrm>
              <a:off x="3402013" y="1936751"/>
              <a:ext cx="133350" cy="133350"/>
            </a:xfrm>
            <a:prstGeom prst="rect">
              <a:avLst/>
            </a:prstGeom>
            <a:solidFill>
              <a:srgbClr val="000000"/>
            </a:solidFill>
            <a:ln w="6">
              <a:solidFill>
                <a:srgbClr val="FFFFFF"/>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22" name="Rectangle 48"/>
            <p:cNvSpPr>
              <a:spLocks noChangeArrowheads="1"/>
            </p:cNvSpPr>
            <p:nvPr/>
          </p:nvSpPr>
          <p:spPr bwMode="auto">
            <a:xfrm>
              <a:off x="3535363" y="2012951"/>
              <a:ext cx="133350" cy="131763"/>
            </a:xfrm>
            <a:prstGeom prst="rect">
              <a:avLst/>
            </a:prstGeom>
            <a:solidFill>
              <a:srgbClr val="000000"/>
            </a:solidFill>
            <a:ln w="6">
              <a:solidFill>
                <a:srgbClr val="FFFFFF"/>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23" name="Rectangle 49"/>
            <p:cNvSpPr>
              <a:spLocks noChangeArrowheads="1"/>
            </p:cNvSpPr>
            <p:nvPr/>
          </p:nvSpPr>
          <p:spPr bwMode="auto">
            <a:xfrm>
              <a:off x="3230563" y="2259013"/>
              <a:ext cx="133350" cy="133350"/>
            </a:xfrm>
            <a:prstGeom prst="rect">
              <a:avLst/>
            </a:prstGeom>
            <a:solidFill>
              <a:srgbClr val="000000"/>
            </a:solidFill>
            <a:ln w="6">
              <a:solidFill>
                <a:srgbClr val="FFFFFF"/>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24" name="Rectangle 50"/>
            <p:cNvSpPr>
              <a:spLocks noChangeArrowheads="1"/>
            </p:cNvSpPr>
            <p:nvPr/>
          </p:nvSpPr>
          <p:spPr bwMode="auto">
            <a:xfrm>
              <a:off x="3230563" y="1689101"/>
              <a:ext cx="133350" cy="133350"/>
            </a:xfrm>
            <a:prstGeom prst="rect">
              <a:avLst/>
            </a:prstGeom>
            <a:solidFill>
              <a:srgbClr val="000000"/>
            </a:solidFill>
            <a:ln w="6">
              <a:solidFill>
                <a:srgbClr val="FFFFFF"/>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25" name="Rectangle 51"/>
            <p:cNvSpPr>
              <a:spLocks noChangeArrowheads="1"/>
            </p:cNvSpPr>
            <p:nvPr/>
          </p:nvSpPr>
          <p:spPr bwMode="auto">
            <a:xfrm>
              <a:off x="3402013" y="1870076"/>
              <a:ext cx="133350" cy="133350"/>
            </a:xfrm>
            <a:prstGeom prst="rect">
              <a:avLst/>
            </a:prstGeom>
            <a:solidFill>
              <a:srgbClr val="000000"/>
            </a:solidFill>
            <a:ln w="6">
              <a:solidFill>
                <a:srgbClr val="FFFFFF"/>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26" name="Rectangle 52"/>
            <p:cNvSpPr>
              <a:spLocks noChangeArrowheads="1"/>
            </p:cNvSpPr>
            <p:nvPr/>
          </p:nvSpPr>
          <p:spPr bwMode="auto">
            <a:xfrm>
              <a:off x="3011488" y="1993901"/>
              <a:ext cx="133350" cy="131763"/>
            </a:xfrm>
            <a:prstGeom prst="rect">
              <a:avLst/>
            </a:prstGeom>
            <a:solidFill>
              <a:srgbClr val="000000"/>
            </a:solidFill>
            <a:ln w="6">
              <a:solidFill>
                <a:srgbClr val="FFFFFF"/>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27" name="Rectangle 53"/>
            <p:cNvSpPr>
              <a:spLocks noChangeArrowheads="1"/>
            </p:cNvSpPr>
            <p:nvPr/>
          </p:nvSpPr>
          <p:spPr bwMode="auto">
            <a:xfrm>
              <a:off x="3402013" y="2335213"/>
              <a:ext cx="133350" cy="133350"/>
            </a:xfrm>
            <a:prstGeom prst="rect">
              <a:avLst/>
            </a:prstGeom>
            <a:solidFill>
              <a:srgbClr val="000000"/>
            </a:solidFill>
            <a:ln w="6">
              <a:solidFill>
                <a:srgbClr val="FFFFFF"/>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28" name="Rectangle 54"/>
            <p:cNvSpPr>
              <a:spLocks noChangeArrowheads="1"/>
            </p:cNvSpPr>
            <p:nvPr/>
          </p:nvSpPr>
          <p:spPr bwMode="auto">
            <a:xfrm>
              <a:off x="3325813" y="1765301"/>
              <a:ext cx="133350" cy="133350"/>
            </a:xfrm>
            <a:prstGeom prst="rect">
              <a:avLst/>
            </a:prstGeom>
            <a:solidFill>
              <a:srgbClr val="000000"/>
            </a:solidFill>
            <a:ln w="6">
              <a:solidFill>
                <a:srgbClr val="FFFFFF"/>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29" name="Rectangle 55"/>
            <p:cNvSpPr>
              <a:spLocks noChangeArrowheads="1"/>
            </p:cNvSpPr>
            <p:nvPr/>
          </p:nvSpPr>
          <p:spPr bwMode="auto">
            <a:xfrm>
              <a:off x="3230563" y="1984376"/>
              <a:ext cx="133350" cy="131763"/>
            </a:xfrm>
            <a:prstGeom prst="rect">
              <a:avLst/>
            </a:prstGeom>
            <a:solidFill>
              <a:srgbClr val="000000"/>
            </a:solidFill>
            <a:ln w="6">
              <a:solidFill>
                <a:srgbClr val="FFFFFF"/>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30" name="Rectangle 56"/>
            <p:cNvSpPr>
              <a:spLocks noChangeArrowheads="1"/>
            </p:cNvSpPr>
            <p:nvPr/>
          </p:nvSpPr>
          <p:spPr bwMode="auto">
            <a:xfrm>
              <a:off x="3325813" y="1508126"/>
              <a:ext cx="133350" cy="133350"/>
            </a:xfrm>
            <a:prstGeom prst="rect">
              <a:avLst/>
            </a:prstGeom>
            <a:solidFill>
              <a:srgbClr val="000000"/>
            </a:solidFill>
            <a:ln w="6">
              <a:solidFill>
                <a:srgbClr val="FFFFFF"/>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31" name="Rectangle 57"/>
            <p:cNvSpPr>
              <a:spLocks noChangeArrowheads="1"/>
            </p:cNvSpPr>
            <p:nvPr/>
          </p:nvSpPr>
          <p:spPr bwMode="auto">
            <a:xfrm>
              <a:off x="3230563" y="1851026"/>
              <a:ext cx="133350" cy="133350"/>
            </a:xfrm>
            <a:prstGeom prst="rect">
              <a:avLst/>
            </a:prstGeom>
            <a:solidFill>
              <a:srgbClr val="000000"/>
            </a:solidFill>
            <a:ln w="6">
              <a:solidFill>
                <a:srgbClr val="FFFFFF"/>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32" name="Rectangle 58"/>
            <p:cNvSpPr>
              <a:spLocks noChangeArrowheads="1"/>
            </p:cNvSpPr>
            <p:nvPr/>
          </p:nvSpPr>
          <p:spPr bwMode="auto">
            <a:xfrm>
              <a:off x="3135313" y="1927226"/>
              <a:ext cx="133350" cy="133350"/>
            </a:xfrm>
            <a:prstGeom prst="rect">
              <a:avLst/>
            </a:prstGeom>
            <a:solidFill>
              <a:srgbClr val="000000"/>
            </a:solidFill>
            <a:ln w="6">
              <a:solidFill>
                <a:srgbClr val="FFFFFF"/>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33" name="Rectangle 59"/>
            <p:cNvSpPr>
              <a:spLocks noChangeArrowheads="1"/>
            </p:cNvSpPr>
            <p:nvPr/>
          </p:nvSpPr>
          <p:spPr bwMode="auto">
            <a:xfrm>
              <a:off x="3325813" y="1736726"/>
              <a:ext cx="133350" cy="133350"/>
            </a:xfrm>
            <a:prstGeom prst="rect">
              <a:avLst/>
            </a:prstGeom>
            <a:solidFill>
              <a:srgbClr val="000000"/>
            </a:solidFill>
            <a:ln w="6">
              <a:solidFill>
                <a:srgbClr val="FFFFFF"/>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34" name="Rectangle 60"/>
            <p:cNvSpPr>
              <a:spLocks noChangeArrowheads="1"/>
            </p:cNvSpPr>
            <p:nvPr/>
          </p:nvSpPr>
          <p:spPr bwMode="auto">
            <a:xfrm>
              <a:off x="3230563" y="1993901"/>
              <a:ext cx="133350" cy="131763"/>
            </a:xfrm>
            <a:prstGeom prst="rect">
              <a:avLst/>
            </a:prstGeom>
            <a:solidFill>
              <a:srgbClr val="000000"/>
            </a:solidFill>
            <a:ln w="6">
              <a:solidFill>
                <a:srgbClr val="FFFFFF"/>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35" name="Rectangle 61"/>
            <p:cNvSpPr>
              <a:spLocks noChangeArrowheads="1"/>
            </p:cNvSpPr>
            <p:nvPr/>
          </p:nvSpPr>
          <p:spPr bwMode="auto">
            <a:xfrm>
              <a:off x="3325813" y="1555751"/>
              <a:ext cx="133350" cy="133350"/>
            </a:xfrm>
            <a:prstGeom prst="rect">
              <a:avLst/>
            </a:prstGeom>
            <a:solidFill>
              <a:srgbClr val="000000"/>
            </a:solidFill>
            <a:ln w="6">
              <a:solidFill>
                <a:srgbClr val="FFFFFF"/>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36" name="Rectangle 62"/>
            <p:cNvSpPr>
              <a:spLocks noChangeArrowheads="1"/>
            </p:cNvSpPr>
            <p:nvPr/>
          </p:nvSpPr>
          <p:spPr bwMode="auto">
            <a:xfrm>
              <a:off x="3478213" y="1698626"/>
              <a:ext cx="133350" cy="133350"/>
            </a:xfrm>
            <a:prstGeom prst="rect">
              <a:avLst/>
            </a:prstGeom>
            <a:solidFill>
              <a:srgbClr val="000000"/>
            </a:solidFill>
            <a:ln w="6">
              <a:solidFill>
                <a:srgbClr val="FFFFFF"/>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37" name="Rectangle 63"/>
            <p:cNvSpPr>
              <a:spLocks noChangeArrowheads="1"/>
            </p:cNvSpPr>
            <p:nvPr/>
          </p:nvSpPr>
          <p:spPr bwMode="auto">
            <a:xfrm>
              <a:off x="3478213" y="1908176"/>
              <a:ext cx="133350" cy="133350"/>
            </a:xfrm>
            <a:prstGeom prst="rect">
              <a:avLst/>
            </a:prstGeom>
            <a:solidFill>
              <a:srgbClr val="000000"/>
            </a:solidFill>
            <a:ln w="6">
              <a:solidFill>
                <a:srgbClr val="FFFFFF"/>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38" name="Rectangle 64"/>
            <p:cNvSpPr>
              <a:spLocks noChangeArrowheads="1"/>
            </p:cNvSpPr>
            <p:nvPr/>
          </p:nvSpPr>
          <p:spPr bwMode="auto">
            <a:xfrm>
              <a:off x="3706813" y="1689101"/>
              <a:ext cx="131763" cy="133350"/>
            </a:xfrm>
            <a:prstGeom prst="rect">
              <a:avLst/>
            </a:prstGeom>
            <a:solidFill>
              <a:srgbClr val="FFFFFF"/>
            </a:solidFill>
            <a:ln w="6">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39" name="Rectangle 65"/>
            <p:cNvSpPr>
              <a:spLocks noChangeArrowheads="1"/>
            </p:cNvSpPr>
            <p:nvPr/>
          </p:nvSpPr>
          <p:spPr bwMode="auto">
            <a:xfrm>
              <a:off x="3962401" y="1698626"/>
              <a:ext cx="133350" cy="133350"/>
            </a:xfrm>
            <a:prstGeom prst="rect">
              <a:avLst/>
            </a:prstGeom>
            <a:solidFill>
              <a:srgbClr val="FFFFFF"/>
            </a:solidFill>
            <a:ln w="6">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40" name="Rectangle 66"/>
            <p:cNvSpPr>
              <a:spLocks noChangeArrowheads="1"/>
            </p:cNvSpPr>
            <p:nvPr/>
          </p:nvSpPr>
          <p:spPr bwMode="auto">
            <a:xfrm>
              <a:off x="3230563" y="1717676"/>
              <a:ext cx="133350" cy="133350"/>
            </a:xfrm>
            <a:prstGeom prst="rect">
              <a:avLst/>
            </a:prstGeom>
            <a:solidFill>
              <a:srgbClr val="FFFFFF"/>
            </a:solidFill>
            <a:ln w="6">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41" name="Rectangle 67"/>
            <p:cNvSpPr>
              <a:spLocks noChangeArrowheads="1"/>
            </p:cNvSpPr>
            <p:nvPr/>
          </p:nvSpPr>
          <p:spPr bwMode="auto">
            <a:xfrm>
              <a:off x="3659188" y="2022476"/>
              <a:ext cx="131763" cy="131763"/>
            </a:xfrm>
            <a:prstGeom prst="rect">
              <a:avLst/>
            </a:prstGeom>
            <a:solidFill>
              <a:srgbClr val="FFFFFF"/>
            </a:solidFill>
            <a:ln w="6">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42" name="Rectangle 68"/>
            <p:cNvSpPr>
              <a:spLocks noChangeArrowheads="1"/>
            </p:cNvSpPr>
            <p:nvPr/>
          </p:nvSpPr>
          <p:spPr bwMode="auto">
            <a:xfrm>
              <a:off x="3478213" y="2449513"/>
              <a:ext cx="133350" cy="133350"/>
            </a:xfrm>
            <a:prstGeom prst="rect">
              <a:avLst/>
            </a:prstGeom>
            <a:solidFill>
              <a:srgbClr val="FFFFFF"/>
            </a:solidFill>
            <a:ln w="6">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43" name="Oval 69"/>
            <p:cNvSpPr>
              <a:spLocks noChangeArrowheads="1"/>
            </p:cNvSpPr>
            <p:nvPr/>
          </p:nvSpPr>
          <p:spPr bwMode="auto">
            <a:xfrm>
              <a:off x="3659188" y="1517651"/>
              <a:ext cx="131763" cy="133350"/>
            </a:xfrm>
            <a:prstGeom prst="ellipse">
              <a:avLst/>
            </a:prstGeom>
            <a:solidFill>
              <a:srgbClr val="FFFFFF"/>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44" name="Oval 70"/>
            <p:cNvSpPr>
              <a:spLocks noChangeArrowheads="1"/>
            </p:cNvSpPr>
            <p:nvPr/>
          </p:nvSpPr>
          <p:spPr bwMode="auto">
            <a:xfrm>
              <a:off x="3706813" y="1441451"/>
              <a:ext cx="131763" cy="133350"/>
            </a:xfrm>
            <a:prstGeom prst="ellipse">
              <a:avLst/>
            </a:prstGeom>
            <a:solidFill>
              <a:srgbClr val="FFFFFF"/>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45" name="Oval 71"/>
            <p:cNvSpPr>
              <a:spLocks noChangeArrowheads="1"/>
            </p:cNvSpPr>
            <p:nvPr/>
          </p:nvSpPr>
          <p:spPr bwMode="auto">
            <a:xfrm>
              <a:off x="3602038" y="1517651"/>
              <a:ext cx="131763" cy="133350"/>
            </a:xfrm>
            <a:prstGeom prst="ellipse">
              <a:avLst/>
            </a:prstGeom>
            <a:solidFill>
              <a:srgbClr val="FFFFFF"/>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46" name="Oval 72"/>
            <p:cNvSpPr>
              <a:spLocks noChangeArrowheads="1"/>
            </p:cNvSpPr>
            <p:nvPr/>
          </p:nvSpPr>
          <p:spPr bwMode="auto">
            <a:xfrm>
              <a:off x="3706813" y="1651001"/>
              <a:ext cx="131763" cy="133350"/>
            </a:xfrm>
            <a:prstGeom prst="ellipse">
              <a:avLst/>
            </a:prstGeom>
            <a:solidFill>
              <a:srgbClr val="FFFFFF"/>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47" name="Oval 73"/>
            <p:cNvSpPr>
              <a:spLocks noChangeArrowheads="1"/>
            </p:cNvSpPr>
            <p:nvPr/>
          </p:nvSpPr>
          <p:spPr bwMode="auto">
            <a:xfrm>
              <a:off x="3924301" y="1574801"/>
              <a:ext cx="133350" cy="133350"/>
            </a:xfrm>
            <a:prstGeom prst="ellipse">
              <a:avLst/>
            </a:prstGeom>
            <a:solidFill>
              <a:srgbClr val="FFFFFF"/>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48" name="Oval 74"/>
            <p:cNvSpPr>
              <a:spLocks noChangeArrowheads="1"/>
            </p:cNvSpPr>
            <p:nvPr/>
          </p:nvSpPr>
          <p:spPr bwMode="auto">
            <a:xfrm>
              <a:off x="3848101" y="1689101"/>
              <a:ext cx="133350" cy="133350"/>
            </a:xfrm>
            <a:prstGeom prst="ellipse">
              <a:avLst/>
            </a:prstGeom>
            <a:solidFill>
              <a:srgbClr val="FFFFFF"/>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49" name="Freeform 75"/>
            <p:cNvSpPr>
              <a:spLocks/>
            </p:cNvSpPr>
            <p:nvPr/>
          </p:nvSpPr>
          <p:spPr bwMode="auto">
            <a:xfrm>
              <a:off x="3230563" y="1774826"/>
              <a:ext cx="133350" cy="133350"/>
            </a:xfrm>
            <a:custGeom>
              <a:avLst/>
              <a:gdLst>
                <a:gd name="T0" fmla="*/ 2147483647 w 84"/>
                <a:gd name="T1" fmla="*/ 0 h 84"/>
                <a:gd name="T2" fmla="*/ 2147483647 w 84"/>
                <a:gd name="T3" fmla="*/ 2147483647 h 84"/>
                <a:gd name="T4" fmla="*/ 0 w 84"/>
                <a:gd name="T5" fmla="*/ 2147483647 h 84"/>
                <a:gd name="T6" fmla="*/ 2147483647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solidFill>
              <a:srgbClr val="FFFFFF"/>
            </a:solidFill>
            <a:ln w="6">
              <a:solidFill>
                <a:srgbClr val="000000"/>
              </a:solidFill>
              <a:round/>
              <a:headEnd/>
              <a:tailEnd/>
            </a:ln>
          </p:spPr>
          <p:txBody>
            <a:bodyPr/>
            <a:lstStyle/>
            <a:p>
              <a:endParaRPr lang="ru-RU"/>
            </a:p>
          </p:txBody>
        </p:sp>
        <p:sp>
          <p:nvSpPr>
            <p:cNvPr id="8350" name="Freeform 76"/>
            <p:cNvSpPr>
              <a:spLocks/>
            </p:cNvSpPr>
            <p:nvPr/>
          </p:nvSpPr>
          <p:spPr bwMode="auto">
            <a:xfrm>
              <a:off x="3602038" y="2032001"/>
              <a:ext cx="131763" cy="131763"/>
            </a:xfrm>
            <a:custGeom>
              <a:avLst/>
              <a:gdLst>
                <a:gd name="T0" fmla="*/ 2147483647 w 83"/>
                <a:gd name="T1" fmla="*/ 0 h 83"/>
                <a:gd name="T2" fmla="*/ 2147483647 w 83"/>
                <a:gd name="T3" fmla="*/ 2147483647 h 83"/>
                <a:gd name="T4" fmla="*/ 0 w 83"/>
                <a:gd name="T5" fmla="*/ 2147483647 h 83"/>
                <a:gd name="T6" fmla="*/ 2147483647 w 83"/>
                <a:gd name="T7" fmla="*/ 0 h 83"/>
                <a:gd name="T8" fmla="*/ 0 60000 65536"/>
                <a:gd name="T9" fmla="*/ 0 60000 65536"/>
                <a:gd name="T10" fmla="*/ 0 60000 65536"/>
                <a:gd name="T11" fmla="*/ 0 60000 65536"/>
                <a:gd name="T12" fmla="*/ 0 w 83"/>
                <a:gd name="T13" fmla="*/ 0 h 83"/>
                <a:gd name="T14" fmla="*/ 83 w 83"/>
                <a:gd name="T15" fmla="*/ 83 h 83"/>
              </a:gdLst>
              <a:ahLst/>
              <a:cxnLst>
                <a:cxn ang="T8">
                  <a:pos x="T0" y="T1"/>
                </a:cxn>
                <a:cxn ang="T9">
                  <a:pos x="T2" y="T3"/>
                </a:cxn>
                <a:cxn ang="T10">
                  <a:pos x="T4" y="T5"/>
                </a:cxn>
                <a:cxn ang="T11">
                  <a:pos x="T6" y="T7"/>
                </a:cxn>
              </a:cxnLst>
              <a:rect l="T12" t="T13" r="T14" b="T15"/>
              <a:pathLst>
                <a:path w="83" h="83">
                  <a:moveTo>
                    <a:pt x="42" y="0"/>
                  </a:moveTo>
                  <a:lnTo>
                    <a:pt x="83" y="83"/>
                  </a:lnTo>
                  <a:lnTo>
                    <a:pt x="0" y="83"/>
                  </a:lnTo>
                  <a:lnTo>
                    <a:pt x="42" y="0"/>
                  </a:lnTo>
                  <a:close/>
                </a:path>
              </a:pathLst>
            </a:custGeom>
            <a:solidFill>
              <a:srgbClr val="FFFFFF"/>
            </a:solidFill>
            <a:ln w="6">
              <a:solidFill>
                <a:srgbClr val="000000"/>
              </a:solidFill>
              <a:round/>
              <a:headEnd/>
              <a:tailEnd/>
            </a:ln>
          </p:spPr>
          <p:txBody>
            <a:bodyPr/>
            <a:lstStyle/>
            <a:p>
              <a:endParaRPr lang="ru-RU"/>
            </a:p>
          </p:txBody>
        </p:sp>
        <p:sp>
          <p:nvSpPr>
            <p:cNvPr id="8351" name="Freeform 77"/>
            <p:cNvSpPr>
              <a:spLocks/>
            </p:cNvSpPr>
            <p:nvPr/>
          </p:nvSpPr>
          <p:spPr bwMode="auto">
            <a:xfrm>
              <a:off x="3886201" y="1441451"/>
              <a:ext cx="133350" cy="133350"/>
            </a:xfrm>
            <a:custGeom>
              <a:avLst/>
              <a:gdLst>
                <a:gd name="T0" fmla="*/ 2147483647 w 84"/>
                <a:gd name="T1" fmla="*/ 0 h 84"/>
                <a:gd name="T2" fmla="*/ 2147483647 w 84"/>
                <a:gd name="T3" fmla="*/ 2147483647 h 84"/>
                <a:gd name="T4" fmla="*/ 0 w 84"/>
                <a:gd name="T5" fmla="*/ 2147483647 h 84"/>
                <a:gd name="T6" fmla="*/ 2147483647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solidFill>
              <a:srgbClr val="FFFFFF"/>
            </a:solidFill>
            <a:ln w="6">
              <a:solidFill>
                <a:srgbClr val="000000"/>
              </a:solidFill>
              <a:round/>
              <a:headEnd/>
              <a:tailEnd/>
            </a:ln>
          </p:spPr>
          <p:txBody>
            <a:bodyPr/>
            <a:lstStyle/>
            <a:p>
              <a:endParaRPr lang="ru-RU"/>
            </a:p>
          </p:txBody>
        </p:sp>
        <p:sp>
          <p:nvSpPr>
            <p:cNvPr id="8352" name="Freeform 78"/>
            <p:cNvSpPr>
              <a:spLocks/>
            </p:cNvSpPr>
            <p:nvPr/>
          </p:nvSpPr>
          <p:spPr bwMode="auto">
            <a:xfrm>
              <a:off x="3602038" y="1460501"/>
              <a:ext cx="131763" cy="133350"/>
            </a:xfrm>
            <a:custGeom>
              <a:avLst/>
              <a:gdLst>
                <a:gd name="T0" fmla="*/ 2147483647 w 83"/>
                <a:gd name="T1" fmla="*/ 0 h 84"/>
                <a:gd name="T2" fmla="*/ 2147483647 w 83"/>
                <a:gd name="T3" fmla="*/ 2147483647 h 84"/>
                <a:gd name="T4" fmla="*/ 0 w 83"/>
                <a:gd name="T5" fmla="*/ 2147483647 h 84"/>
                <a:gd name="T6" fmla="*/ 2147483647 w 83"/>
                <a:gd name="T7" fmla="*/ 0 h 84"/>
                <a:gd name="T8" fmla="*/ 0 60000 65536"/>
                <a:gd name="T9" fmla="*/ 0 60000 65536"/>
                <a:gd name="T10" fmla="*/ 0 60000 65536"/>
                <a:gd name="T11" fmla="*/ 0 60000 65536"/>
                <a:gd name="T12" fmla="*/ 0 w 83"/>
                <a:gd name="T13" fmla="*/ 0 h 84"/>
                <a:gd name="T14" fmla="*/ 83 w 83"/>
                <a:gd name="T15" fmla="*/ 84 h 84"/>
              </a:gdLst>
              <a:ahLst/>
              <a:cxnLst>
                <a:cxn ang="T8">
                  <a:pos x="T0" y="T1"/>
                </a:cxn>
                <a:cxn ang="T9">
                  <a:pos x="T2" y="T3"/>
                </a:cxn>
                <a:cxn ang="T10">
                  <a:pos x="T4" y="T5"/>
                </a:cxn>
                <a:cxn ang="T11">
                  <a:pos x="T6" y="T7"/>
                </a:cxn>
              </a:cxnLst>
              <a:rect l="T12" t="T13" r="T14" b="T15"/>
              <a:pathLst>
                <a:path w="83" h="84">
                  <a:moveTo>
                    <a:pt x="42" y="0"/>
                  </a:moveTo>
                  <a:lnTo>
                    <a:pt x="83" y="84"/>
                  </a:lnTo>
                  <a:lnTo>
                    <a:pt x="0" y="84"/>
                  </a:lnTo>
                  <a:lnTo>
                    <a:pt x="42" y="0"/>
                  </a:lnTo>
                  <a:close/>
                </a:path>
              </a:pathLst>
            </a:custGeom>
            <a:solidFill>
              <a:srgbClr val="FFFFFF"/>
            </a:solidFill>
            <a:ln w="6">
              <a:solidFill>
                <a:srgbClr val="000000"/>
              </a:solidFill>
              <a:round/>
              <a:headEnd/>
              <a:tailEnd/>
            </a:ln>
          </p:spPr>
          <p:txBody>
            <a:bodyPr/>
            <a:lstStyle/>
            <a:p>
              <a:endParaRPr lang="ru-RU"/>
            </a:p>
          </p:txBody>
        </p:sp>
        <p:sp>
          <p:nvSpPr>
            <p:cNvPr id="8353" name="Freeform 79"/>
            <p:cNvSpPr>
              <a:spLocks/>
            </p:cNvSpPr>
            <p:nvPr/>
          </p:nvSpPr>
          <p:spPr bwMode="auto">
            <a:xfrm>
              <a:off x="4124326" y="1612901"/>
              <a:ext cx="133350" cy="133350"/>
            </a:xfrm>
            <a:custGeom>
              <a:avLst/>
              <a:gdLst>
                <a:gd name="T0" fmla="*/ 2147483647 w 84"/>
                <a:gd name="T1" fmla="*/ 0 h 84"/>
                <a:gd name="T2" fmla="*/ 2147483647 w 84"/>
                <a:gd name="T3" fmla="*/ 2147483647 h 84"/>
                <a:gd name="T4" fmla="*/ 0 w 84"/>
                <a:gd name="T5" fmla="*/ 2147483647 h 84"/>
                <a:gd name="T6" fmla="*/ 2147483647 w 84"/>
                <a:gd name="T7" fmla="*/ 0 h 84"/>
                <a:gd name="T8" fmla="*/ 0 60000 65536"/>
                <a:gd name="T9" fmla="*/ 0 60000 65536"/>
                <a:gd name="T10" fmla="*/ 0 60000 65536"/>
                <a:gd name="T11" fmla="*/ 0 60000 65536"/>
                <a:gd name="T12" fmla="*/ 0 w 84"/>
                <a:gd name="T13" fmla="*/ 0 h 84"/>
                <a:gd name="T14" fmla="*/ 84 w 84"/>
                <a:gd name="T15" fmla="*/ 84 h 84"/>
              </a:gdLst>
              <a:ahLst/>
              <a:cxnLst>
                <a:cxn ang="T8">
                  <a:pos x="T0" y="T1"/>
                </a:cxn>
                <a:cxn ang="T9">
                  <a:pos x="T2" y="T3"/>
                </a:cxn>
                <a:cxn ang="T10">
                  <a:pos x="T4" y="T5"/>
                </a:cxn>
                <a:cxn ang="T11">
                  <a:pos x="T6" y="T7"/>
                </a:cxn>
              </a:cxnLst>
              <a:rect l="T12" t="T13" r="T14" b="T15"/>
              <a:pathLst>
                <a:path w="84" h="84">
                  <a:moveTo>
                    <a:pt x="42" y="0"/>
                  </a:moveTo>
                  <a:lnTo>
                    <a:pt x="84" y="84"/>
                  </a:lnTo>
                  <a:lnTo>
                    <a:pt x="0" y="84"/>
                  </a:lnTo>
                  <a:lnTo>
                    <a:pt x="42" y="0"/>
                  </a:lnTo>
                  <a:close/>
                </a:path>
              </a:pathLst>
            </a:custGeom>
            <a:solidFill>
              <a:srgbClr val="FFFFFF"/>
            </a:solidFill>
            <a:ln w="6">
              <a:solidFill>
                <a:srgbClr val="000000"/>
              </a:solidFill>
              <a:round/>
              <a:headEnd/>
              <a:tailEnd/>
            </a:ln>
          </p:spPr>
          <p:txBody>
            <a:bodyPr/>
            <a:lstStyle/>
            <a:p>
              <a:endParaRPr lang="ru-RU"/>
            </a:p>
          </p:txBody>
        </p:sp>
        <p:sp>
          <p:nvSpPr>
            <p:cNvPr id="8354" name="Freeform 80"/>
            <p:cNvSpPr>
              <a:spLocks/>
            </p:cNvSpPr>
            <p:nvPr/>
          </p:nvSpPr>
          <p:spPr bwMode="auto">
            <a:xfrm>
              <a:off x="4029076" y="1698626"/>
              <a:ext cx="133350" cy="133350"/>
            </a:xfrm>
            <a:custGeom>
              <a:avLst/>
              <a:gdLst>
                <a:gd name="T0" fmla="*/ 2147483647 w 84"/>
                <a:gd name="T1" fmla="*/ 0 h 84"/>
                <a:gd name="T2" fmla="*/ 2147483647 w 84"/>
                <a:gd name="T3" fmla="*/ 2147483647 h 84"/>
                <a:gd name="T4" fmla="*/ 2147483647 w 84"/>
                <a:gd name="T5" fmla="*/ 2147483647 h 84"/>
                <a:gd name="T6" fmla="*/ 0 w 84"/>
                <a:gd name="T7" fmla="*/ 2147483647 h 84"/>
                <a:gd name="T8" fmla="*/ 2147483647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solidFill>
              <a:srgbClr val="FFFFFF"/>
            </a:solidFill>
            <a:ln w="6">
              <a:solidFill>
                <a:srgbClr val="000000"/>
              </a:solidFill>
              <a:round/>
              <a:headEnd/>
              <a:tailEnd/>
            </a:ln>
          </p:spPr>
          <p:txBody>
            <a:bodyPr/>
            <a:lstStyle/>
            <a:p>
              <a:endParaRPr lang="ru-RU"/>
            </a:p>
          </p:txBody>
        </p:sp>
        <p:sp>
          <p:nvSpPr>
            <p:cNvPr id="8355" name="Freeform 81"/>
            <p:cNvSpPr>
              <a:spLocks/>
            </p:cNvSpPr>
            <p:nvPr/>
          </p:nvSpPr>
          <p:spPr bwMode="auto">
            <a:xfrm>
              <a:off x="4095751" y="1727201"/>
              <a:ext cx="133350" cy="133350"/>
            </a:xfrm>
            <a:custGeom>
              <a:avLst/>
              <a:gdLst>
                <a:gd name="T0" fmla="*/ 2147483647 w 84"/>
                <a:gd name="T1" fmla="*/ 0 h 84"/>
                <a:gd name="T2" fmla="*/ 2147483647 w 84"/>
                <a:gd name="T3" fmla="*/ 2147483647 h 84"/>
                <a:gd name="T4" fmla="*/ 2147483647 w 84"/>
                <a:gd name="T5" fmla="*/ 2147483647 h 84"/>
                <a:gd name="T6" fmla="*/ 0 w 84"/>
                <a:gd name="T7" fmla="*/ 2147483647 h 84"/>
                <a:gd name="T8" fmla="*/ 2147483647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solidFill>
              <a:srgbClr val="FFFFFF"/>
            </a:solidFill>
            <a:ln w="6">
              <a:solidFill>
                <a:srgbClr val="000000"/>
              </a:solidFill>
              <a:round/>
              <a:headEnd/>
              <a:tailEnd/>
            </a:ln>
          </p:spPr>
          <p:txBody>
            <a:bodyPr/>
            <a:lstStyle/>
            <a:p>
              <a:endParaRPr lang="ru-RU"/>
            </a:p>
          </p:txBody>
        </p:sp>
        <p:sp>
          <p:nvSpPr>
            <p:cNvPr id="8356" name="Freeform 82"/>
            <p:cNvSpPr>
              <a:spLocks/>
            </p:cNvSpPr>
            <p:nvPr/>
          </p:nvSpPr>
          <p:spPr bwMode="auto">
            <a:xfrm>
              <a:off x="3848101" y="1527176"/>
              <a:ext cx="133350" cy="133350"/>
            </a:xfrm>
            <a:custGeom>
              <a:avLst/>
              <a:gdLst>
                <a:gd name="T0" fmla="*/ 2147483647 w 84"/>
                <a:gd name="T1" fmla="*/ 0 h 84"/>
                <a:gd name="T2" fmla="*/ 2147483647 w 84"/>
                <a:gd name="T3" fmla="*/ 2147483647 h 84"/>
                <a:gd name="T4" fmla="*/ 2147483647 w 84"/>
                <a:gd name="T5" fmla="*/ 2147483647 h 84"/>
                <a:gd name="T6" fmla="*/ 0 w 84"/>
                <a:gd name="T7" fmla="*/ 2147483647 h 84"/>
                <a:gd name="T8" fmla="*/ 2147483647 w 84"/>
                <a:gd name="T9" fmla="*/ 0 h 84"/>
                <a:gd name="T10" fmla="*/ 0 60000 65536"/>
                <a:gd name="T11" fmla="*/ 0 60000 65536"/>
                <a:gd name="T12" fmla="*/ 0 60000 65536"/>
                <a:gd name="T13" fmla="*/ 0 60000 65536"/>
                <a:gd name="T14" fmla="*/ 0 60000 65536"/>
                <a:gd name="T15" fmla="*/ 0 w 84"/>
                <a:gd name="T16" fmla="*/ 0 h 84"/>
                <a:gd name="T17" fmla="*/ 84 w 84"/>
                <a:gd name="T18" fmla="*/ 84 h 84"/>
              </a:gdLst>
              <a:ahLst/>
              <a:cxnLst>
                <a:cxn ang="T10">
                  <a:pos x="T0" y="T1"/>
                </a:cxn>
                <a:cxn ang="T11">
                  <a:pos x="T2" y="T3"/>
                </a:cxn>
                <a:cxn ang="T12">
                  <a:pos x="T4" y="T5"/>
                </a:cxn>
                <a:cxn ang="T13">
                  <a:pos x="T6" y="T7"/>
                </a:cxn>
                <a:cxn ang="T14">
                  <a:pos x="T8" y="T9"/>
                </a:cxn>
              </a:cxnLst>
              <a:rect l="T15" t="T16" r="T17" b="T18"/>
              <a:pathLst>
                <a:path w="84" h="84">
                  <a:moveTo>
                    <a:pt x="42" y="0"/>
                  </a:moveTo>
                  <a:lnTo>
                    <a:pt x="84" y="42"/>
                  </a:lnTo>
                  <a:lnTo>
                    <a:pt x="42" y="84"/>
                  </a:lnTo>
                  <a:lnTo>
                    <a:pt x="0" y="42"/>
                  </a:lnTo>
                  <a:lnTo>
                    <a:pt x="42" y="0"/>
                  </a:lnTo>
                  <a:close/>
                </a:path>
              </a:pathLst>
            </a:custGeom>
            <a:solidFill>
              <a:srgbClr val="FFFFFF"/>
            </a:solidFill>
            <a:ln w="6">
              <a:solidFill>
                <a:srgbClr val="000000"/>
              </a:solidFill>
              <a:round/>
              <a:headEnd/>
              <a:tailEnd/>
            </a:ln>
          </p:spPr>
          <p:txBody>
            <a:bodyPr/>
            <a:lstStyle/>
            <a:p>
              <a:endParaRPr lang="ru-RU"/>
            </a:p>
          </p:txBody>
        </p:sp>
        <p:sp>
          <p:nvSpPr>
            <p:cNvPr id="8357" name="Rectangle 83"/>
            <p:cNvSpPr>
              <a:spLocks noChangeArrowheads="1"/>
            </p:cNvSpPr>
            <p:nvPr/>
          </p:nvSpPr>
          <p:spPr bwMode="auto">
            <a:xfrm>
              <a:off x="1328738" y="4578351"/>
              <a:ext cx="361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solidFill>
                    <a:srgbClr val="000000"/>
                  </a:solidFill>
                  <a:latin typeface="Arial" panose="020B0604020202020204" pitchFamily="34" charset="0"/>
                </a:rPr>
                <a:t>0.1</a:t>
              </a:r>
              <a:endParaRPr lang="en-US" altLang="en-US" sz="2000">
                <a:latin typeface="Tahoma" panose="020B0604030504040204" pitchFamily="34" charset="0"/>
              </a:endParaRPr>
            </a:p>
          </p:txBody>
        </p:sp>
        <p:sp>
          <p:nvSpPr>
            <p:cNvPr id="8358" name="Rectangle 84"/>
            <p:cNvSpPr>
              <a:spLocks noChangeArrowheads="1"/>
            </p:cNvSpPr>
            <p:nvPr/>
          </p:nvSpPr>
          <p:spPr bwMode="auto">
            <a:xfrm>
              <a:off x="1481138" y="2905126"/>
              <a:ext cx="200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solidFill>
                    <a:srgbClr val="000000"/>
                  </a:solidFill>
                  <a:latin typeface="Arial" panose="020B0604020202020204" pitchFamily="34" charset="0"/>
                </a:rPr>
                <a:t>1</a:t>
              </a:r>
              <a:endParaRPr lang="en-US" altLang="en-US" sz="2000">
                <a:latin typeface="Tahoma" panose="020B0604030504040204" pitchFamily="34" charset="0"/>
              </a:endParaRPr>
            </a:p>
          </p:txBody>
        </p:sp>
        <p:sp>
          <p:nvSpPr>
            <p:cNvPr id="8359" name="Rectangle 85"/>
            <p:cNvSpPr>
              <a:spLocks noChangeArrowheads="1"/>
            </p:cNvSpPr>
            <p:nvPr/>
          </p:nvSpPr>
          <p:spPr bwMode="auto">
            <a:xfrm>
              <a:off x="1376363" y="1233488"/>
              <a:ext cx="30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solidFill>
                    <a:srgbClr val="000000"/>
                  </a:solidFill>
                  <a:latin typeface="Arial" panose="020B0604020202020204" pitchFamily="34" charset="0"/>
                </a:rPr>
                <a:t>10</a:t>
              </a:r>
              <a:endParaRPr lang="en-US" altLang="en-US" sz="2000">
                <a:latin typeface="Tahoma" panose="020B0604030504040204" pitchFamily="34" charset="0"/>
              </a:endParaRPr>
            </a:p>
          </p:txBody>
        </p:sp>
        <p:sp>
          <p:nvSpPr>
            <p:cNvPr id="8360" name="Rectangle 86"/>
            <p:cNvSpPr>
              <a:spLocks noChangeArrowheads="1"/>
            </p:cNvSpPr>
            <p:nvPr/>
          </p:nvSpPr>
          <p:spPr bwMode="auto">
            <a:xfrm>
              <a:off x="1547813" y="4845051"/>
              <a:ext cx="466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solidFill>
                    <a:srgbClr val="000000"/>
                  </a:solidFill>
                  <a:latin typeface="Arial" panose="020B0604020202020204" pitchFamily="34" charset="0"/>
                </a:rPr>
                <a:t>0.01</a:t>
              </a:r>
              <a:endParaRPr lang="en-US" altLang="en-US" sz="2000">
                <a:latin typeface="Tahoma" panose="020B0604030504040204" pitchFamily="34" charset="0"/>
              </a:endParaRPr>
            </a:p>
          </p:txBody>
        </p:sp>
        <p:sp>
          <p:nvSpPr>
            <p:cNvPr id="8361" name="Rectangle 87"/>
            <p:cNvSpPr>
              <a:spLocks noChangeArrowheads="1"/>
            </p:cNvSpPr>
            <p:nvPr/>
          </p:nvSpPr>
          <p:spPr bwMode="auto">
            <a:xfrm>
              <a:off x="3344863" y="4845051"/>
              <a:ext cx="361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solidFill>
                    <a:srgbClr val="000000"/>
                  </a:solidFill>
                  <a:latin typeface="Arial" panose="020B0604020202020204" pitchFamily="34" charset="0"/>
                </a:rPr>
                <a:t>0.1</a:t>
              </a:r>
              <a:endParaRPr lang="en-US" altLang="en-US" sz="2000">
                <a:latin typeface="Tahoma" panose="020B0604030504040204" pitchFamily="34" charset="0"/>
              </a:endParaRPr>
            </a:p>
          </p:txBody>
        </p:sp>
        <p:sp>
          <p:nvSpPr>
            <p:cNvPr id="8362" name="Rectangle 88"/>
            <p:cNvSpPr>
              <a:spLocks noChangeArrowheads="1"/>
            </p:cNvSpPr>
            <p:nvPr/>
          </p:nvSpPr>
          <p:spPr bwMode="auto">
            <a:xfrm>
              <a:off x="5160963" y="4845051"/>
              <a:ext cx="200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solidFill>
                    <a:srgbClr val="000000"/>
                  </a:solidFill>
                  <a:latin typeface="Arial" panose="020B0604020202020204" pitchFamily="34" charset="0"/>
                </a:rPr>
                <a:t>1</a:t>
              </a:r>
              <a:endParaRPr lang="en-US" altLang="en-US" sz="2000">
                <a:latin typeface="Tahoma" panose="020B0604030504040204" pitchFamily="34" charset="0"/>
              </a:endParaRPr>
            </a:p>
          </p:txBody>
        </p:sp>
        <p:sp>
          <p:nvSpPr>
            <p:cNvPr id="8363" name="Rectangle 89"/>
            <p:cNvSpPr>
              <a:spLocks noChangeArrowheads="1"/>
            </p:cNvSpPr>
            <p:nvPr/>
          </p:nvSpPr>
          <p:spPr bwMode="auto">
            <a:xfrm>
              <a:off x="6843713" y="4845051"/>
              <a:ext cx="30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solidFill>
                    <a:srgbClr val="000000"/>
                  </a:solidFill>
                  <a:latin typeface="Arial" panose="020B0604020202020204" pitchFamily="34" charset="0"/>
                </a:rPr>
                <a:t>10</a:t>
              </a:r>
              <a:endParaRPr lang="en-US" altLang="en-US" sz="2000">
                <a:latin typeface="Tahoma" panose="020B0604030504040204" pitchFamily="34" charset="0"/>
              </a:endParaRPr>
            </a:p>
          </p:txBody>
        </p:sp>
        <p:sp>
          <p:nvSpPr>
            <p:cNvPr id="8364" name="Rectangle 90"/>
            <p:cNvSpPr>
              <a:spLocks noChangeArrowheads="1"/>
            </p:cNvSpPr>
            <p:nvPr/>
          </p:nvSpPr>
          <p:spPr bwMode="auto">
            <a:xfrm>
              <a:off x="5902326" y="1412876"/>
              <a:ext cx="998538" cy="1265238"/>
            </a:xfrm>
            <a:prstGeom prst="rect">
              <a:avLst/>
            </a:prstGeom>
            <a:solidFill>
              <a:srgbClr val="FFFFFF"/>
            </a:solidFill>
            <a:ln w="0">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65" name="Oval 91"/>
            <p:cNvSpPr>
              <a:spLocks noChangeArrowheads="1"/>
            </p:cNvSpPr>
            <p:nvPr/>
          </p:nvSpPr>
          <p:spPr bwMode="auto">
            <a:xfrm>
              <a:off x="5949951" y="1489076"/>
              <a:ext cx="76200" cy="76200"/>
            </a:xfrm>
            <a:prstGeom prst="ellipse">
              <a:avLst/>
            </a:prstGeom>
            <a:solidFill>
              <a:srgbClr val="FF0000"/>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66" name="Rectangle 92"/>
            <p:cNvSpPr>
              <a:spLocks noChangeArrowheads="1"/>
            </p:cNvSpPr>
            <p:nvPr/>
          </p:nvSpPr>
          <p:spPr bwMode="auto">
            <a:xfrm>
              <a:off x="6073776" y="1450976"/>
              <a:ext cx="76041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100" b="0">
                  <a:solidFill>
                    <a:srgbClr val="000000"/>
                  </a:solidFill>
                  <a:latin typeface="Arial" panose="020B0604020202020204" pitchFamily="34" charset="0"/>
                </a:rPr>
                <a:t>Udachnaya</a:t>
              </a:r>
              <a:endParaRPr lang="en-US" altLang="en-US" sz="2000">
                <a:latin typeface="Tahoma" panose="020B0604030504040204" pitchFamily="34" charset="0"/>
              </a:endParaRPr>
            </a:p>
          </p:txBody>
        </p:sp>
        <p:sp>
          <p:nvSpPr>
            <p:cNvPr id="8367" name="Rectangle 93"/>
            <p:cNvSpPr>
              <a:spLocks noChangeArrowheads="1"/>
            </p:cNvSpPr>
            <p:nvPr/>
          </p:nvSpPr>
          <p:spPr bwMode="auto">
            <a:xfrm>
              <a:off x="5949951" y="1698626"/>
              <a:ext cx="76200" cy="76200"/>
            </a:xfrm>
            <a:prstGeom prst="rect">
              <a:avLst/>
            </a:prstGeom>
            <a:solidFill>
              <a:srgbClr val="000000"/>
            </a:solidFill>
            <a:ln w="6">
              <a:solidFill>
                <a:srgbClr val="FFFFFF"/>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68" name="Rectangle 94"/>
            <p:cNvSpPr>
              <a:spLocks noChangeArrowheads="1"/>
            </p:cNvSpPr>
            <p:nvPr/>
          </p:nvSpPr>
          <p:spPr bwMode="auto">
            <a:xfrm>
              <a:off x="6073776" y="1660526"/>
              <a:ext cx="7032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100" b="0">
                  <a:solidFill>
                    <a:srgbClr val="000000"/>
                  </a:solidFill>
                  <a:latin typeface="Arial" panose="020B0604020202020204" pitchFamily="34" charset="0"/>
                </a:rPr>
                <a:t>Greenland</a:t>
              </a:r>
              <a:endParaRPr lang="en-US" altLang="en-US" sz="2000">
                <a:latin typeface="Tahoma" panose="020B0604030504040204" pitchFamily="34" charset="0"/>
              </a:endParaRPr>
            </a:p>
          </p:txBody>
        </p:sp>
        <p:sp>
          <p:nvSpPr>
            <p:cNvPr id="8369" name="Rectangle 95"/>
            <p:cNvSpPr>
              <a:spLocks noChangeArrowheads="1"/>
            </p:cNvSpPr>
            <p:nvPr/>
          </p:nvSpPr>
          <p:spPr bwMode="auto">
            <a:xfrm>
              <a:off x="5949951" y="1908176"/>
              <a:ext cx="76200" cy="76200"/>
            </a:xfrm>
            <a:prstGeom prst="rect">
              <a:avLst/>
            </a:prstGeom>
            <a:solidFill>
              <a:srgbClr val="FFFFFF"/>
            </a:solidFill>
            <a:ln w="6">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70" name="Rectangle 96"/>
            <p:cNvSpPr>
              <a:spLocks noChangeArrowheads="1"/>
            </p:cNvSpPr>
            <p:nvPr/>
          </p:nvSpPr>
          <p:spPr bwMode="auto">
            <a:xfrm>
              <a:off x="6073776" y="1870076"/>
              <a:ext cx="87471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100" b="0">
                  <a:solidFill>
                    <a:srgbClr val="000000"/>
                  </a:solidFill>
                  <a:latin typeface="Arial" panose="020B0604020202020204" pitchFamily="34" charset="0"/>
                </a:rPr>
                <a:t>Gahcho Kue </a:t>
              </a:r>
              <a:endParaRPr lang="en-US" altLang="en-US" sz="2000">
                <a:latin typeface="Tahoma" panose="020B0604030504040204" pitchFamily="34" charset="0"/>
              </a:endParaRPr>
            </a:p>
          </p:txBody>
        </p:sp>
        <p:sp>
          <p:nvSpPr>
            <p:cNvPr id="8371" name="Oval 97"/>
            <p:cNvSpPr>
              <a:spLocks noChangeArrowheads="1"/>
            </p:cNvSpPr>
            <p:nvPr/>
          </p:nvSpPr>
          <p:spPr bwMode="auto">
            <a:xfrm>
              <a:off x="5949951" y="2116138"/>
              <a:ext cx="76200" cy="76200"/>
            </a:xfrm>
            <a:prstGeom prst="ellipse">
              <a:avLst/>
            </a:prstGeom>
            <a:solidFill>
              <a:srgbClr val="FFFFFF"/>
            </a:solidFill>
            <a:ln w="6">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8372" name="Rectangle 98"/>
            <p:cNvSpPr>
              <a:spLocks noChangeArrowheads="1"/>
            </p:cNvSpPr>
            <p:nvPr/>
          </p:nvSpPr>
          <p:spPr bwMode="auto">
            <a:xfrm>
              <a:off x="6073776" y="2079626"/>
              <a:ext cx="51435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100" b="0">
                  <a:solidFill>
                    <a:srgbClr val="000000"/>
                  </a:solidFill>
                  <a:latin typeface="Arial" panose="020B0604020202020204" pitchFamily="34" charset="0"/>
                </a:rPr>
                <a:t>Jericho</a:t>
              </a:r>
              <a:endParaRPr lang="en-US" altLang="en-US" sz="2000">
                <a:latin typeface="Tahoma" panose="020B0604030504040204" pitchFamily="34" charset="0"/>
              </a:endParaRPr>
            </a:p>
          </p:txBody>
        </p:sp>
        <p:sp>
          <p:nvSpPr>
            <p:cNvPr id="8373" name="Freeform 99"/>
            <p:cNvSpPr>
              <a:spLocks/>
            </p:cNvSpPr>
            <p:nvPr/>
          </p:nvSpPr>
          <p:spPr bwMode="auto">
            <a:xfrm>
              <a:off x="5949951" y="2325688"/>
              <a:ext cx="76200" cy="76200"/>
            </a:xfrm>
            <a:custGeom>
              <a:avLst/>
              <a:gdLst>
                <a:gd name="T0" fmla="*/ 2147483647 w 48"/>
                <a:gd name="T1" fmla="*/ 0 h 48"/>
                <a:gd name="T2" fmla="*/ 2147483647 w 48"/>
                <a:gd name="T3" fmla="*/ 2147483647 h 48"/>
                <a:gd name="T4" fmla="*/ 0 w 48"/>
                <a:gd name="T5" fmla="*/ 2147483647 h 48"/>
                <a:gd name="T6" fmla="*/ 2147483647 w 48"/>
                <a:gd name="T7" fmla="*/ 0 h 48"/>
                <a:gd name="T8" fmla="*/ 0 60000 65536"/>
                <a:gd name="T9" fmla="*/ 0 60000 65536"/>
                <a:gd name="T10" fmla="*/ 0 60000 65536"/>
                <a:gd name="T11" fmla="*/ 0 60000 65536"/>
                <a:gd name="T12" fmla="*/ 0 w 48"/>
                <a:gd name="T13" fmla="*/ 0 h 48"/>
                <a:gd name="T14" fmla="*/ 48 w 48"/>
                <a:gd name="T15" fmla="*/ 48 h 48"/>
              </a:gdLst>
              <a:ahLst/>
              <a:cxnLst>
                <a:cxn ang="T8">
                  <a:pos x="T0" y="T1"/>
                </a:cxn>
                <a:cxn ang="T9">
                  <a:pos x="T2" y="T3"/>
                </a:cxn>
                <a:cxn ang="T10">
                  <a:pos x="T4" y="T5"/>
                </a:cxn>
                <a:cxn ang="T11">
                  <a:pos x="T6" y="T7"/>
                </a:cxn>
              </a:cxnLst>
              <a:rect l="T12" t="T13" r="T14" b="T15"/>
              <a:pathLst>
                <a:path w="48" h="48">
                  <a:moveTo>
                    <a:pt x="24" y="0"/>
                  </a:moveTo>
                  <a:lnTo>
                    <a:pt x="48" y="48"/>
                  </a:lnTo>
                  <a:lnTo>
                    <a:pt x="0" y="48"/>
                  </a:lnTo>
                  <a:lnTo>
                    <a:pt x="24" y="0"/>
                  </a:lnTo>
                  <a:close/>
                </a:path>
              </a:pathLst>
            </a:custGeom>
            <a:solidFill>
              <a:srgbClr val="FFFFFF"/>
            </a:solidFill>
            <a:ln w="6">
              <a:solidFill>
                <a:srgbClr val="000000"/>
              </a:solidFill>
              <a:round/>
              <a:headEnd/>
              <a:tailEnd/>
            </a:ln>
          </p:spPr>
          <p:txBody>
            <a:bodyPr/>
            <a:lstStyle/>
            <a:p>
              <a:endParaRPr lang="ru-RU"/>
            </a:p>
          </p:txBody>
        </p:sp>
        <p:sp>
          <p:nvSpPr>
            <p:cNvPr id="8374" name="Rectangle 100"/>
            <p:cNvSpPr>
              <a:spLocks noChangeArrowheads="1"/>
            </p:cNvSpPr>
            <p:nvPr/>
          </p:nvSpPr>
          <p:spPr bwMode="auto">
            <a:xfrm>
              <a:off x="6073776" y="2287588"/>
              <a:ext cx="42862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100" b="0">
                  <a:solidFill>
                    <a:srgbClr val="000000"/>
                  </a:solidFill>
                  <a:latin typeface="Arial" panose="020B0604020202020204" pitchFamily="34" charset="0"/>
                </a:rPr>
                <a:t>Aaron</a:t>
              </a:r>
              <a:endParaRPr lang="en-US" altLang="en-US" sz="2000">
                <a:latin typeface="Tahoma" panose="020B0604030504040204" pitchFamily="34" charset="0"/>
              </a:endParaRPr>
            </a:p>
          </p:txBody>
        </p:sp>
        <p:sp>
          <p:nvSpPr>
            <p:cNvPr id="8375" name="Freeform 101"/>
            <p:cNvSpPr>
              <a:spLocks/>
            </p:cNvSpPr>
            <p:nvPr/>
          </p:nvSpPr>
          <p:spPr bwMode="auto">
            <a:xfrm>
              <a:off x="5949951" y="2535238"/>
              <a:ext cx="76200" cy="76200"/>
            </a:xfrm>
            <a:custGeom>
              <a:avLst/>
              <a:gdLst>
                <a:gd name="T0" fmla="*/ 2147483647 w 48"/>
                <a:gd name="T1" fmla="*/ 0 h 48"/>
                <a:gd name="T2" fmla="*/ 2147483647 w 48"/>
                <a:gd name="T3" fmla="*/ 2147483647 h 48"/>
                <a:gd name="T4" fmla="*/ 2147483647 w 48"/>
                <a:gd name="T5" fmla="*/ 2147483647 h 48"/>
                <a:gd name="T6" fmla="*/ 0 w 48"/>
                <a:gd name="T7" fmla="*/ 2147483647 h 48"/>
                <a:gd name="T8" fmla="*/ 2147483647 w 48"/>
                <a:gd name="T9" fmla="*/ 0 h 48"/>
                <a:gd name="T10" fmla="*/ 0 60000 65536"/>
                <a:gd name="T11" fmla="*/ 0 60000 65536"/>
                <a:gd name="T12" fmla="*/ 0 60000 65536"/>
                <a:gd name="T13" fmla="*/ 0 60000 65536"/>
                <a:gd name="T14" fmla="*/ 0 60000 65536"/>
                <a:gd name="T15" fmla="*/ 0 w 48"/>
                <a:gd name="T16" fmla="*/ 0 h 48"/>
                <a:gd name="T17" fmla="*/ 48 w 48"/>
                <a:gd name="T18" fmla="*/ 48 h 48"/>
              </a:gdLst>
              <a:ahLst/>
              <a:cxnLst>
                <a:cxn ang="T10">
                  <a:pos x="T0" y="T1"/>
                </a:cxn>
                <a:cxn ang="T11">
                  <a:pos x="T2" y="T3"/>
                </a:cxn>
                <a:cxn ang="T12">
                  <a:pos x="T4" y="T5"/>
                </a:cxn>
                <a:cxn ang="T13">
                  <a:pos x="T6" y="T7"/>
                </a:cxn>
                <a:cxn ang="T14">
                  <a:pos x="T8" y="T9"/>
                </a:cxn>
              </a:cxnLst>
              <a:rect l="T15" t="T16" r="T17" b="T18"/>
              <a:pathLst>
                <a:path w="48" h="48">
                  <a:moveTo>
                    <a:pt x="24" y="0"/>
                  </a:moveTo>
                  <a:lnTo>
                    <a:pt x="48" y="24"/>
                  </a:lnTo>
                  <a:lnTo>
                    <a:pt x="24" y="48"/>
                  </a:lnTo>
                  <a:lnTo>
                    <a:pt x="0" y="24"/>
                  </a:lnTo>
                  <a:lnTo>
                    <a:pt x="24" y="0"/>
                  </a:lnTo>
                  <a:close/>
                </a:path>
              </a:pathLst>
            </a:custGeom>
            <a:solidFill>
              <a:srgbClr val="FFFFFF"/>
            </a:solidFill>
            <a:ln w="6">
              <a:solidFill>
                <a:srgbClr val="000000"/>
              </a:solidFill>
              <a:round/>
              <a:headEnd/>
              <a:tailEnd/>
            </a:ln>
          </p:spPr>
          <p:txBody>
            <a:bodyPr/>
            <a:lstStyle/>
            <a:p>
              <a:endParaRPr lang="ru-RU"/>
            </a:p>
          </p:txBody>
        </p:sp>
        <p:sp>
          <p:nvSpPr>
            <p:cNvPr id="8376" name="Rectangle 102"/>
            <p:cNvSpPr>
              <a:spLocks noChangeArrowheads="1"/>
            </p:cNvSpPr>
            <p:nvPr/>
          </p:nvSpPr>
          <p:spPr bwMode="auto">
            <a:xfrm>
              <a:off x="6073776" y="2497138"/>
              <a:ext cx="42862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100" b="0">
                  <a:solidFill>
                    <a:srgbClr val="000000"/>
                  </a:solidFill>
                  <a:latin typeface="Arial" panose="020B0604020202020204" pitchFamily="34" charset="0"/>
                </a:rPr>
                <a:t>Leslie</a:t>
              </a:r>
              <a:endParaRPr lang="en-US" altLang="en-US" sz="2000">
                <a:latin typeface="Tahoma" panose="020B0604030504040204" pitchFamily="34" charset="0"/>
              </a:endParaRPr>
            </a:p>
          </p:txBody>
        </p:sp>
        <p:sp>
          <p:nvSpPr>
            <p:cNvPr id="139" name="TextBox 138"/>
            <p:cNvSpPr txBox="1"/>
            <p:nvPr/>
          </p:nvSpPr>
          <p:spPr>
            <a:xfrm>
              <a:off x="1669480" y="1414700"/>
              <a:ext cx="1670148" cy="802515"/>
            </a:xfrm>
            <a:prstGeom prst="rect">
              <a:avLst/>
            </a:prstGeom>
            <a:noFill/>
          </p:spPr>
          <p:txBody>
            <a:bodyPr>
              <a:spAutoFit/>
            </a:bodyPr>
            <a:lstStyle/>
            <a:p>
              <a:pPr algn="ctr">
                <a:defRPr/>
              </a:pPr>
              <a:r>
                <a:rPr lang="en-AU" sz="1400" dirty="0">
                  <a:solidFill>
                    <a:schemeClr val="tx1">
                      <a:lumMod val="75000"/>
                      <a:lumOff val="25000"/>
                    </a:schemeClr>
                  </a:solidFill>
                  <a:latin typeface="Comic Sans MS" pitchFamily="66" charset="0"/>
                  <a:cs typeface="Arial" charset="0"/>
                </a:rPr>
                <a:t>altered kimberlites worldwide</a:t>
              </a:r>
            </a:p>
          </p:txBody>
        </p:sp>
        <p:sp>
          <p:nvSpPr>
            <p:cNvPr id="140" name="TextBox 139"/>
            <p:cNvSpPr txBox="1"/>
            <p:nvPr/>
          </p:nvSpPr>
          <p:spPr>
            <a:xfrm>
              <a:off x="4302378" y="4065588"/>
              <a:ext cx="2117017" cy="569527"/>
            </a:xfrm>
            <a:prstGeom prst="rect">
              <a:avLst/>
            </a:prstGeom>
            <a:noFill/>
          </p:spPr>
          <p:txBody>
            <a:bodyPr>
              <a:spAutoFit/>
            </a:bodyPr>
            <a:lstStyle/>
            <a:p>
              <a:pPr algn="ctr">
                <a:defRPr/>
              </a:pPr>
              <a:r>
                <a:rPr lang="en-AU" sz="1400" dirty="0">
                  <a:solidFill>
                    <a:srgbClr val="FF0000"/>
                  </a:solidFill>
                  <a:effectLst>
                    <a:outerShdw blurRad="38100" dist="38100" dir="2700000" algn="tl">
                      <a:srgbClr val="000000">
                        <a:alpha val="43137"/>
                      </a:srgbClr>
                    </a:outerShdw>
                  </a:effectLst>
                  <a:latin typeface="Comic Sans MS" pitchFamily="66" charset="0"/>
                  <a:cs typeface="Arial" charset="0"/>
                </a:rPr>
                <a:t>fresh Udachnaya-East kimberlites</a:t>
              </a:r>
            </a:p>
          </p:txBody>
        </p:sp>
        <p:grpSp>
          <p:nvGrpSpPr>
            <p:cNvPr id="8379" name="Group 110"/>
            <p:cNvGrpSpPr>
              <a:grpSpLocks/>
            </p:cNvGrpSpPr>
            <p:nvPr/>
          </p:nvGrpSpPr>
          <p:grpSpPr bwMode="auto">
            <a:xfrm>
              <a:off x="2128321" y="3095626"/>
              <a:ext cx="2380915" cy="675630"/>
              <a:chOff x="2128321" y="3095626"/>
              <a:chExt cx="2380915" cy="675630"/>
            </a:xfrm>
          </p:grpSpPr>
          <p:sp>
            <p:nvSpPr>
              <p:cNvPr id="144" name="Up Arrow 143"/>
              <p:cNvSpPr/>
              <p:nvPr/>
            </p:nvSpPr>
            <p:spPr bwMode="auto">
              <a:xfrm rot="18690849">
                <a:off x="3143750" y="2080343"/>
                <a:ext cx="350346" cy="2380997"/>
              </a:xfrm>
              <a:prstGeom prst="upArrow">
                <a:avLst/>
              </a:prstGeom>
              <a:solidFill>
                <a:schemeClr val="tx1">
                  <a:lumMod val="95000"/>
                  <a:lumOff val="5000"/>
                </a:schemeClr>
              </a:solidFill>
              <a:ln w="12700" cap="flat" cmpd="sng" algn="ctr">
                <a:noFill/>
                <a:prstDash val="solid"/>
                <a:round/>
                <a:headEnd type="none" w="med" len="med"/>
                <a:tailEnd type="none" w="med" len="med"/>
              </a:ln>
              <a:effectLst/>
            </p:spPr>
            <p:txBody>
              <a:bodyPr/>
              <a:lstStyle/>
              <a:p>
                <a:pPr>
                  <a:defRPr/>
                </a:pPr>
                <a:endParaRPr lang="en-AU">
                  <a:latin typeface="Tahoma" charset="0"/>
                  <a:cs typeface="Arial" charset="0"/>
                </a:endParaRPr>
              </a:p>
            </p:txBody>
          </p:sp>
          <p:sp>
            <p:nvSpPr>
              <p:cNvPr id="8383" name="TextBox 142"/>
              <p:cNvSpPr txBox="1">
                <a:spLocks noChangeArrowheads="1"/>
              </p:cNvSpPr>
              <p:nvPr/>
            </p:nvSpPr>
            <p:spPr bwMode="auto">
              <a:xfrm rot="2524447">
                <a:off x="2256644" y="3336354"/>
                <a:ext cx="1805957" cy="43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2000">
                    <a:latin typeface="Tahoma" panose="020B0604030504040204" pitchFamily="34" charset="0"/>
                  </a:rPr>
                  <a:t>alteration</a:t>
                </a:r>
              </a:p>
            </p:txBody>
          </p:sp>
        </p:grpSp>
        <p:sp>
          <p:nvSpPr>
            <p:cNvPr id="8380" name="Text Box 21"/>
            <p:cNvSpPr txBox="1">
              <a:spLocks noChangeArrowheads="1"/>
            </p:cNvSpPr>
            <p:nvPr/>
          </p:nvSpPr>
          <p:spPr bwMode="auto">
            <a:xfrm rot="-5400000">
              <a:off x="661619" y="2447925"/>
              <a:ext cx="1195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2000">
                  <a:latin typeface="Tahoma" panose="020B0604030504040204" pitchFamily="34" charset="0"/>
                </a:rPr>
                <a:t>H</a:t>
              </a:r>
              <a:r>
                <a:rPr lang="en-AU" altLang="en-US" sz="2000" baseline="-25000">
                  <a:latin typeface="Tahoma" panose="020B0604030504040204" pitchFamily="34" charset="0"/>
                </a:rPr>
                <a:t>2</a:t>
              </a:r>
              <a:r>
                <a:rPr lang="en-AU" altLang="en-US" sz="2000">
                  <a:latin typeface="Tahoma" panose="020B0604030504040204" pitchFamily="34" charset="0"/>
                </a:rPr>
                <a:t>O, wt%</a:t>
              </a:r>
              <a:endParaRPr lang="en-US" altLang="en-US" sz="2000">
                <a:latin typeface="Tahoma" panose="020B0604030504040204" pitchFamily="34" charset="0"/>
              </a:endParaRPr>
            </a:p>
          </p:txBody>
        </p:sp>
        <p:sp>
          <p:nvSpPr>
            <p:cNvPr id="8381" name="Text Box 22"/>
            <p:cNvSpPr txBox="1">
              <a:spLocks noChangeArrowheads="1"/>
            </p:cNvSpPr>
            <p:nvPr/>
          </p:nvSpPr>
          <p:spPr bwMode="auto">
            <a:xfrm>
              <a:off x="3531041" y="4818063"/>
              <a:ext cx="1956890" cy="434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2000">
                  <a:latin typeface="Tahoma" panose="020B0604030504040204" pitchFamily="34" charset="0"/>
                </a:rPr>
                <a:t>Na</a:t>
              </a:r>
              <a:r>
                <a:rPr lang="en-AU" altLang="en-US" sz="2000" baseline="-25000">
                  <a:latin typeface="Tahoma" panose="020B0604030504040204" pitchFamily="34" charset="0"/>
                </a:rPr>
                <a:t>2</a:t>
              </a:r>
              <a:r>
                <a:rPr lang="en-AU" altLang="en-US" sz="2000">
                  <a:latin typeface="Tahoma" panose="020B0604030504040204" pitchFamily="34" charset="0"/>
                </a:rPr>
                <a:t>O, wt%</a:t>
              </a:r>
              <a:endParaRPr lang="en-US" altLang="en-US" sz="2000">
                <a:latin typeface="Tahoma" panose="020B0604030504040204" pitchFamily="34" charset="0"/>
              </a:endParaRPr>
            </a:p>
          </p:txBody>
        </p:sp>
      </p:grpSp>
      <p:grpSp>
        <p:nvGrpSpPr>
          <p:cNvPr id="8252" name="Group 9"/>
          <p:cNvGrpSpPr>
            <a:grpSpLocks/>
          </p:cNvGrpSpPr>
          <p:nvPr/>
        </p:nvGrpSpPr>
        <p:grpSpPr bwMode="auto">
          <a:xfrm>
            <a:off x="1935163" y="4146550"/>
            <a:ext cx="3027362" cy="2667000"/>
            <a:chOff x="2012114" y="4146511"/>
            <a:chExt cx="3027363" cy="2667000"/>
          </a:xfrm>
        </p:grpSpPr>
        <p:pic>
          <p:nvPicPr>
            <p:cNvPr id="8272" name="Picture 170" descr="slide-YBK-1-area1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12114" y="4146511"/>
              <a:ext cx="3027363" cy="2667000"/>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8273" name="Group 171"/>
            <p:cNvGrpSpPr>
              <a:grpSpLocks/>
            </p:cNvGrpSpPr>
            <p:nvPr/>
          </p:nvGrpSpPr>
          <p:grpSpPr bwMode="auto">
            <a:xfrm>
              <a:off x="4301289" y="4168736"/>
              <a:ext cx="708025" cy="306388"/>
              <a:chOff x="371" y="2571"/>
              <a:chExt cx="446" cy="160"/>
            </a:xfrm>
          </p:grpSpPr>
          <p:sp>
            <p:nvSpPr>
              <p:cNvPr id="8275" name="Line 172"/>
              <p:cNvSpPr>
                <a:spLocks noChangeShapeType="1"/>
              </p:cNvSpPr>
              <p:nvPr/>
            </p:nvSpPr>
            <p:spPr bwMode="auto">
              <a:xfrm flipV="1">
                <a:off x="487" y="2731"/>
                <a:ext cx="177"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276" name="Text Box 173"/>
              <p:cNvSpPr txBox="1">
                <a:spLocks noChangeArrowheads="1"/>
              </p:cNvSpPr>
              <p:nvPr/>
            </p:nvSpPr>
            <p:spPr bwMode="auto">
              <a:xfrm>
                <a:off x="371" y="2571"/>
                <a:ext cx="44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en-US" sz="1200">
                    <a:solidFill>
                      <a:schemeClr val="bg1"/>
                    </a:solidFill>
                    <a:latin typeface="Tahoma" panose="020B0604030504040204" pitchFamily="34" charset="0"/>
                  </a:rPr>
                  <a:t>100</a:t>
                </a:r>
                <a:r>
                  <a:rPr lang="de-DE" altLang="en-US" sz="1200">
                    <a:solidFill>
                      <a:schemeClr val="bg1"/>
                    </a:solidFill>
                    <a:latin typeface="Symbol" panose="05050102010706020507" pitchFamily="18" charset="2"/>
                  </a:rPr>
                  <a:t>m</a:t>
                </a:r>
                <a:r>
                  <a:rPr lang="de-DE" altLang="en-US" sz="1200">
                    <a:solidFill>
                      <a:schemeClr val="bg1"/>
                    </a:solidFill>
                    <a:latin typeface="Tahoma" panose="020B0604030504040204" pitchFamily="34" charset="0"/>
                  </a:rPr>
                  <a:t>m</a:t>
                </a:r>
              </a:p>
            </p:txBody>
          </p:sp>
        </p:grpSp>
        <p:sp>
          <p:nvSpPr>
            <p:cNvPr id="8274" name="Rectangle 189"/>
            <p:cNvSpPr>
              <a:spLocks noChangeArrowheads="1"/>
            </p:cNvSpPr>
            <p:nvPr/>
          </p:nvSpPr>
          <p:spPr bwMode="auto">
            <a:xfrm>
              <a:off x="2516939" y="4519574"/>
              <a:ext cx="1727200" cy="2032000"/>
            </a:xfrm>
            <a:prstGeom prst="rect">
              <a:avLst/>
            </a:prstGeom>
            <a:noFill/>
            <a:ln w="158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grpSp>
      <p:grpSp>
        <p:nvGrpSpPr>
          <p:cNvPr id="8253" name="Group 13"/>
          <p:cNvGrpSpPr>
            <a:grpSpLocks/>
          </p:cNvGrpSpPr>
          <p:nvPr/>
        </p:nvGrpSpPr>
        <p:grpSpPr bwMode="auto">
          <a:xfrm>
            <a:off x="5067300" y="4110038"/>
            <a:ext cx="4046538" cy="2676525"/>
            <a:chOff x="5067114" y="4109255"/>
            <a:chExt cx="4047155" cy="2677986"/>
          </a:xfrm>
        </p:grpSpPr>
        <p:grpSp>
          <p:nvGrpSpPr>
            <p:cNvPr id="8254" name="Group 5"/>
            <p:cNvGrpSpPr>
              <a:grpSpLocks/>
            </p:cNvGrpSpPr>
            <p:nvPr/>
          </p:nvGrpSpPr>
          <p:grpSpPr bwMode="auto">
            <a:xfrm>
              <a:off x="7756658" y="4109255"/>
              <a:ext cx="1355398" cy="1332000"/>
              <a:chOff x="5271111" y="5890458"/>
              <a:chExt cx="1355398" cy="1332000"/>
            </a:xfrm>
          </p:grpSpPr>
          <p:pic>
            <p:nvPicPr>
              <p:cNvPr id="8270" name="Picture 2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99985" y="5890458"/>
                <a:ext cx="1326524"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271" name="Text Box 177"/>
              <p:cNvSpPr txBox="1">
                <a:spLocks noChangeArrowheads="1"/>
              </p:cNvSpPr>
              <p:nvPr/>
            </p:nvSpPr>
            <p:spPr bwMode="auto">
              <a:xfrm>
                <a:off x="5271111" y="6914681"/>
                <a:ext cx="4299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en-US" sz="1400">
                    <a:solidFill>
                      <a:schemeClr val="bg1"/>
                    </a:solidFill>
                    <a:latin typeface="Tahoma" panose="020B0604030504040204" pitchFamily="34" charset="0"/>
                  </a:rPr>
                  <a:t>Na</a:t>
                </a:r>
              </a:p>
            </p:txBody>
          </p:sp>
        </p:grpSp>
        <p:grpSp>
          <p:nvGrpSpPr>
            <p:cNvPr id="8255" name="Group 1"/>
            <p:cNvGrpSpPr>
              <a:grpSpLocks/>
            </p:cNvGrpSpPr>
            <p:nvPr/>
          </p:nvGrpSpPr>
          <p:grpSpPr bwMode="auto">
            <a:xfrm>
              <a:off x="6397139" y="4109255"/>
              <a:ext cx="1372075" cy="1332328"/>
              <a:chOff x="7034768" y="4109583"/>
              <a:chExt cx="1372075" cy="1332328"/>
            </a:xfrm>
          </p:grpSpPr>
          <p:pic>
            <p:nvPicPr>
              <p:cNvPr id="8268" name="Picture 179" descr="slide-YBK-1 area1-map-II"/>
              <p:cNvPicPr>
                <a:picLocks noChangeAspect="1" noChangeArrowheads="1"/>
              </p:cNvPicPr>
              <p:nvPr/>
            </p:nvPicPr>
            <p:blipFill>
              <a:blip r:embed="rId5" cstate="email">
                <a:extLst>
                  <a:ext uri="{28A0092B-C50C-407E-A947-70E740481C1C}">
                    <a14:useLocalDpi xmlns:a14="http://schemas.microsoft.com/office/drawing/2010/main"/>
                  </a:ext>
                </a:extLst>
              </a:blip>
              <a:srcRect t="52992" r="66873" b="2075"/>
              <a:stretch>
                <a:fillRect/>
              </a:stretch>
            </p:blipFill>
            <p:spPr bwMode="auto">
              <a:xfrm>
                <a:off x="7056722" y="4109583"/>
                <a:ext cx="1350121"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69" name="Text Box 180"/>
              <p:cNvSpPr txBox="1">
                <a:spLocks noChangeArrowheads="1"/>
              </p:cNvSpPr>
              <p:nvPr/>
            </p:nvSpPr>
            <p:spPr bwMode="auto">
              <a:xfrm>
                <a:off x="7034768" y="5134134"/>
                <a:ext cx="4122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en-US" sz="1400">
                    <a:solidFill>
                      <a:schemeClr val="bg1"/>
                    </a:solidFill>
                    <a:latin typeface="Tahoma" panose="020B0604030504040204" pitchFamily="34" charset="0"/>
                  </a:rPr>
                  <a:t>Ca</a:t>
                </a:r>
              </a:p>
            </p:txBody>
          </p:sp>
        </p:grpSp>
        <p:grpSp>
          <p:nvGrpSpPr>
            <p:cNvPr id="8256" name="Group 4"/>
            <p:cNvGrpSpPr>
              <a:grpSpLocks/>
            </p:cNvGrpSpPr>
            <p:nvPr/>
          </p:nvGrpSpPr>
          <p:grpSpPr bwMode="auto">
            <a:xfrm>
              <a:off x="5072347" y="4114345"/>
              <a:ext cx="1360954" cy="1332000"/>
              <a:chOff x="5281897" y="4114345"/>
              <a:chExt cx="1360954" cy="1332000"/>
            </a:xfrm>
          </p:grpSpPr>
          <p:pic>
            <p:nvPicPr>
              <p:cNvPr id="8266" name="Picture 181" descr="slide-YBK-1 area1-map-I"/>
              <p:cNvPicPr>
                <a:picLocks noChangeAspect="1" noChangeArrowheads="1"/>
              </p:cNvPicPr>
              <p:nvPr/>
            </p:nvPicPr>
            <p:blipFill>
              <a:blip r:embed="rId6" cstate="email">
                <a:extLst>
                  <a:ext uri="{28A0092B-C50C-407E-A947-70E740481C1C}">
                    <a14:useLocalDpi xmlns:a14="http://schemas.microsoft.com/office/drawing/2010/main"/>
                  </a:ext>
                </a:extLst>
              </a:blip>
              <a:srcRect l="66225" t="4652" b="49881"/>
              <a:stretch>
                <a:fillRect/>
              </a:stretch>
            </p:blipFill>
            <p:spPr bwMode="auto">
              <a:xfrm>
                <a:off x="5281897" y="4114345"/>
                <a:ext cx="1360954" cy="13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67" name="Text Box 182"/>
              <p:cNvSpPr txBox="1">
                <a:spLocks noChangeArrowheads="1"/>
              </p:cNvSpPr>
              <p:nvPr/>
            </p:nvSpPr>
            <p:spPr bwMode="auto">
              <a:xfrm>
                <a:off x="5285633" y="5058885"/>
                <a:ext cx="4571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en-US" sz="1400">
                    <a:latin typeface="Tahoma" panose="020B0604030504040204" pitchFamily="34" charset="0"/>
                  </a:rPr>
                  <a:t>Mg</a:t>
                </a:r>
              </a:p>
            </p:txBody>
          </p:sp>
        </p:grpSp>
        <p:grpSp>
          <p:nvGrpSpPr>
            <p:cNvPr id="8257" name="Group 10"/>
            <p:cNvGrpSpPr>
              <a:grpSpLocks/>
            </p:cNvGrpSpPr>
            <p:nvPr/>
          </p:nvGrpSpPr>
          <p:grpSpPr bwMode="auto">
            <a:xfrm>
              <a:off x="7785532" y="5438528"/>
              <a:ext cx="1328737" cy="1339817"/>
              <a:chOff x="7785532" y="5438528"/>
              <a:chExt cx="1328737" cy="1339817"/>
            </a:xfrm>
          </p:grpSpPr>
          <p:pic>
            <p:nvPicPr>
              <p:cNvPr id="8264" name="Picture 16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785532" y="5438528"/>
                <a:ext cx="1328737"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65" name="Text Box 185"/>
              <p:cNvSpPr txBox="1">
                <a:spLocks noChangeArrowheads="1"/>
              </p:cNvSpPr>
              <p:nvPr/>
            </p:nvSpPr>
            <p:spPr bwMode="auto">
              <a:xfrm>
                <a:off x="7785532" y="6470568"/>
                <a:ext cx="3593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en-US" sz="1400">
                    <a:solidFill>
                      <a:schemeClr val="bg1"/>
                    </a:solidFill>
                    <a:latin typeface="Tahoma" panose="020B0604030504040204" pitchFamily="34" charset="0"/>
                  </a:rPr>
                  <a:t>Cl</a:t>
                </a:r>
              </a:p>
            </p:txBody>
          </p:sp>
        </p:grpSp>
        <p:grpSp>
          <p:nvGrpSpPr>
            <p:cNvPr id="8258" name="Group 12"/>
            <p:cNvGrpSpPr>
              <a:grpSpLocks/>
            </p:cNvGrpSpPr>
            <p:nvPr/>
          </p:nvGrpSpPr>
          <p:grpSpPr bwMode="auto">
            <a:xfrm>
              <a:off x="6422837" y="5443258"/>
              <a:ext cx="1346377" cy="1343983"/>
              <a:chOff x="6422837" y="5443258"/>
              <a:chExt cx="1346377" cy="1343983"/>
            </a:xfrm>
          </p:grpSpPr>
          <p:pic>
            <p:nvPicPr>
              <p:cNvPr id="8262" name="Picture 16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440477" y="5443258"/>
                <a:ext cx="1328737" cy="133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63" name="Text Box 180"/>
              <p:cNvSpPr txBox="1">
                <a:spLocks noChangeArrowheads="1"/>
              </p:cNvSpPr>
              <p:nvPr/>
            </p:nvSpPr>
            <p:spPr bwMode="auto">
              <a:xfrm>
                <a:off x="6422837" y="6479464"/>
                <a:ext cx="3097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en-US" sz="1400">
                    <a:solidFill>
                      <a:schemeClr val="bg1"/>
                    </a:solidFill>
                    <a:latin typeface="Tahoma" panose="020B0604030504040204" pitchFamily="34" charset="0"/>
                  </a:rPr>
                  <a:t>K</a:t>
                </a:r>
              </a:p>
            </p:txBody>
          </p:sp>
        </p:grpSp>
        <p:grpSp>
          <p:nvGrpSpPr>
            <p:cNvPr id="8259" name="Group 11"/>
            <p:cNvGrpSpPr>
              <a:grpSpLocks/>
            </p:cNvGrpSpPr>
            <p:nvPr/>
          </p:nvGrpSpPr>
          <p:grpSpPr bwMode="auto">
            <a:xfrm>
              <a:off x="5067114" y="5455241"/>
              <a:ext cx="1366187" cy="1332000"/>
              <a:chOff x="5067114" y="5455241"/>
              <a:chExt cx="1366187" cy="1332000"/>
            </a:xfrm>
          </p:grpSpPr>
          <p:pic>
            <p:nvPicPr>
              <p:cNvPr id="8260" name="Picture 167"/>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067114" y="5455241"/>
                <a:ext cx="1366187" cy="13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61" name="Text Box 180"/>
              <p:cNvSpPr txBox="1">
                <a:spLocks noChangeArrowheads="1"/>
              </p:cNvSpPr>
              <p:nvPr/>
            </p:nvSpPr>
            <p:spPr bwMode="auto">
              <a:xfrm>
                <a:off x="5096404" y="6459488"/>
                <a:ext cx="3097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de-DE" altLang="en-US" sz="1400">
                    <a:solidFill>
                      <a:schemeClr val="bg1"/>
                    </a:solidFill>
                    <a:latin typeface="Tahoma" panose="020B0604030504040204" pitchFamily="34" charset="0"/>
                  </a:rPr>
                  <a:t>S</a:t>
                </a:r>
              </a:p>
            </p:txBody>
          </p:sp>
        </p:gr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AutoShape 104"/>
          <p:cNvSpPr>
            <a:spLocks noChangeAspect="1" noChangeArrowheads="1"/>
          </p:cNvSpPr>
          <p:nvPr/>
        </p:nvSpPr>
        <p:spPr bwMode="auto">
          <a:xfrm>
            <a:off x="442913" y="819150"/>
            <a:ext cx="85725" cy="85725"/>
          </a:xfrm>
          <a:prstGeom prst="irregularSeal1">
            <a:avLst/>
          </a:prstGeom>
          <a:solidFill>
            <a:srgbClr val="FF6600"/>
          </a:solidFill>
          <a:ln w="1905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9219" name="Text Box 154"/>
          <p:cNvSpPr txBox="1">
            <a:spLocks noChangeArrowheads="1"/>
          </p:cNvSpPr>
          <p:nvPr/>
        </p:nvSpPr>
        <p:spPr bwMode="auto">
          <a:xfrm>
            <a:off x="579438" y="668338"/>
            <a:ext cx="3076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chemeClr val="accent2"/>
                </a:solidFill>
                <a:latin typeface="Comic Sans MS" panose="030F0702030302020204" pitchFamily="66" charset="0"/>
              </a:rPr>
              <a:t>Sodalite </a:t>
            </a:r>
            <a:r>
              <a:rPr lang="en-US" altLang="en-US" sz="2000" noProof="1">
                <a:solidFill>
                  <a:schemeClr val="accent2"/>
                </a:solidFill>
                <a:latin typeface="Comic Sans MS" panose="030F0702030302020204" pitchFamily="66" charset="0"/>
              </a:rPr>
              <a:t>Na</a:t>
            </a:r>
            <a:r>
              <a:rPr lang="en-US" altLang="en-US" sz="2000" baseline="-25000" noProof="1">
                <a:solidFill>
                  <a:schemeClr val="accent2"/>
                </a:solidFill>
                <a:latin typeface="Comic Sans MS" panose="030F0702030302020204" pitchFamily="66" charset="0"/>
              </a:rPr>
              <a:t>8</a:t>
            </a:r>
            <a:r>
              <a:rPr lang="en-US" altLang="en-US" sz="2000" noProof="1">
                <a:solidFill>
                  <a:schemeClr val="accent2"/>
                </a:solidFill>
                <a:latin typeface="Comic Sans MS" panose="030F0702030302020204" pitchFamily="66" charset="0"/>
              </a:rPr>
              <a:t>Al</a:t>
            </a:r>
            <a:r>
              <a:rPr lang="en-US" altLang="en-US" sz="2000" baseline="-25000" noProof="1">
                <a:solidFill>
                  <a:schemeClr val="accent2"/>
                </a:solidFill>
                <a:latin typeface="Comic Sans MS" panose="030F0702030302020204" pitchFamily="66" charset="0"/>
              </a:rPr>
              <a:t>6</a:t>
            </a:r>
            <a:r>
              <a:rPr lang="en-US" altLang="en-US" sz="2000" noProof="1">
                <a:solidFill>
                  <a:schemeClr val="accent2"/>
                </a:solidFill>
                <a:latin typeface="Comic Sans MS" panose="030F0702030302020204" pitchFamily="66" charset="0"/>
              </a:rPr>
              <a:t>Si</a:t>
            </a:r>
            <a:r>
              <a:rPr lang="en-US" altLang="en-US" sz="2000" baseline="-25000" noProof="1">
                <a:solidFill>
                  <a:schemeClr val="accent2"/>
                </a:solidFill>
                <a:latin typeface="Comic Sans MS" panose="030F0702030302020204" pitchFamily="66" charset="0"/>
              </a:rPr>
              <a:t>6</a:t>
            </a:r>
            <a:r>
              <a:rPr lang="en-US" altLang="en-US" sz="2000" noProof="1">
                <a:solidFill>
                  <a:schemeClr val="accent2"/>
                </a:solidFill>
                <a:latin typeface="Comic Sans MS" panose="030F0702030302020204" pitchFamily="66" charset="0"/>
              </a:rPr>
              <a:t>O</a:t>
            </a:r>
            <a:r>
              <a:rPr lang="en-US" altLang="en-US" sz="2000" baseline="-25000" noProof="1">
                <a:solidFill>
                  <a:schemeClr val="accent2"/>
                </a:solidFill>
                <a:latin typeface="Comic Sans MS" panose="030F0702030302020204" pitchFamily="66" charset="0"/>
              </a:rPr>
              <a:t>24</a:t>
            </a:r>
            <a:r>
              <a:rPr lang="en-US" altLang="en-US" sz="2000" noProof="1">
                <a:solidFill>
                  <a:schemeClr val="accent2"/>
                </a:solidFill>
                <a:latin typeface="Comic Sans MS" panose="030F0702030302020204" pitchFamily="66" charset="0"/>
              </a:rPr>
              <a:t>Cl</a:t>
            </a:r>
            <a:endParaRPr lang="ru-RU" altLang="en-US" sz="2000">
              <a:solidFill>
                <a:schemeClr val="accent2"/>
              </a:solidFill>
              <a:latin typeface="Comic Sans MS" panose="030F0702030302020204" pitchFamily="66" charset="0"/>
            </a:endParaRPr>
          </a:p>
        </p:txBody>
      </p:sp>
      <p:sp>
        <p:nvSpPr>
          <p:cNvPr id="9220" name="Text Box 176"/>
          <p:cNvSpPr txBox="1">
            <a:spLocks noChangeArrowheads="1"/>
          </p:cNvSpPr>
          <p:nvPr/>
        </p:nvSpPr>
        <p:spPr bwMode="auto">
          <a:xfrm>
            <a:off x="4614863" y="590550"/>
            <a:ext cx="42354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a:solidFill>
                  <a:schemeClr val="accent2"/>
                </a:solidFill>
                <a:latin typeface="Comic Sans MS" panose="030F0702030302020204" pitchFamily="66" charset="0"/>
              </a:rPr>
              <a:t>Djerfisherite </a:t>
            </a:r>
            <a:r>
              <a:rPr lang="en-US" altLang="en-US" sz="2000" noProof="1">
                <a:solidFill>
                  <a:schemeClr val="accent2"/>
                </a:solidFill>
                <a:latin typeface="Comic Sans MS" panose="030F0702030302020204" pitchFamily="66" charset="0"/>
              </a:rPr>
              <a:t>K</a:t>
            </a:r>
            <a:r>
              <a:rPr lang="en-US" altLang="en-US" sz="2000" baseline="-25000" noProof="1">
                <a:solidFill>
                  <a:schemeClr val="accent2"/>
                </a:solidFill>
                <a:latin typeface="Comic Sans MS" panose="030F0702030302020204" pitchFamily="66" charset="0"/>
              </a:rPr>
              <a:t>6</a:t>
            </a:r>
            <a:r>
              <a:rPr lang="en-US" altLang="en-US" sz="2000" noProof="1">
                <a:solidFill>
                  <a:schemeClr val="accent2"/>
                </a:solidFill>
                <a:latin typeface="Comic Sans MS" panose="030F0702030302020204" pitchFamily="66" charset="0"/>
              </a:rPr>
              <a:t>(Cu,Fe,Ni)</a:t>
            </a:r>
            <a:r>
              <a:rPr lang="en-US" altLang="en-US" sz="2000" baseline="-25000" noProof="1">
                <a:solidFill>
                  <a:schemeClr val="accent2"/>
                </a:solidFill>
                <a:latin typeface="Comic Sans MS" panose="030F0702030302020204" pitchFamily="66" charset="0"/>
              </a:rPr>
              <a:t>25</a:t>
            </a:r>
            <a:r>
              <a:rPr lang="en-US" altLang="en-US" sz="2000" noProof="1">
                <a:solidFill>
                  <a:schemeClr val="accent2"/>
                </a:solidFill>
                <a:latin typeface="Comic Sans MS" panose="030F0702030302020204" pitchFamily="66" charset="0"/>
              </a:rPr>
              <a:t>S</a:t>
            </a:r>
            <a:r>
              <a:rPr lang="en-US" altLang="en-US" sz="2000" baseline="-25000" noProof="1">
                <a:solidFill>
                  <a:schemeClr val="accent2"/>
                </a:solidFill>
                <a:latin typeface="Comic Sans MS" panose="030F0702030302020204" pitchFamily="66" charset="0"/>
              </a:rPr>
              <a:t>26</a:t>
            </a:r>
            <a:r>
              <a:rPr lang="en-US" altLang="en-US" sz="2000" noProof="1">
                <a:solidFill>
                  <a:schemeClr val="accent2"/>
                </a:solidFill>
                <a:latin typeface="Comic Sans MS" panose="030F0702030302020204" pitchFamily="66" charset="0"/>
              </a:rPr>
              <a:t>Cl</a:t>
            </a:r>
            <a:endParaRPr lang="en-AU" altLang="en-US" sz="2000">
              <a:solidFill>
                <a:schemeClr val="accent2"/>
              </a:solidFill>
              <a:latin typeface="Comic Sans MS" panose="030F0702030302020204" pitchFamily="66" charset="0"/>
            </a:endParaRPr>
          </a:p>
          <a:p>
            <a:pPr algn="ctr" eaLnBrk="1" hangingPunct="1">
              <a:spcBef>
                <a:spcPct val="0"/>
              </a:spcBef>
              <a:buFontTx/>
              <a:buNone/>
            </a:pPr>
            <a:r>
              <a:rPr lang="en-AU" altLang="en-US" sz="2000">
                <a:solidFill>
                  <a:schemeClr val="accent2"/>
                </a:solidFill>
                <a:latin typeface="Comic Sans MS" panose="030F0702030302020204" pitchFamily="66" charset="0"/>
              </a:rPr>
              <a:t>Rasvumite </a:t>
            </a:r>
            <a:r>
              <a:rPr lang="en-AU" altLang="en-US" sz="2000" noProof="1">
                <a:solidFill>
                  <a:schemeClr val="accent2"/>
                </a:solidFill>
                <a:latin typeface="Comic Sans MS" panose="030F0702030302020204" pitchFamily="66" charset="0"/>
              </a:rPr>
              <a:t>KFe</a:t>
            </a:r>
            <a:r>
              <a:rPr lang="en-AU" altLang="en-US" sz="2000" baseline="-25000" noProof="1">
                <a:solidFill>
                  <a:schemeClr val="accent2"/>
                </a:solidFill>
                <a:latin typeface="Comic Sans MS" panose="030F0702030302020204" pitchFamily="66" charset="0"/>
              </a:rPr>
              <a:t>2</a:t>
            </a:r>
            <a:r>
              <a:rPr lang="en-AU" altLang="en-US" sz="2000" noProof="1">
                <a:solidFill>
                  <a:schemeClr val="accent2"/>
                </a:solidFill>
                <a:latin typeface="Comic Sans MS" panose="030F0702030302020204" pitchFamily="66" charset="0"/>
              </a:rPr>
              <a:t>S</a:t>
            </a:r>
            <a:r>
              <a:rPr lang="en-AU" altLang="en-US" sz="2000" baseline="-25000" noProof="1">
                <a:solidFill>
                  <a:schemeClr val="accent2"/>
                </a:solidFill>
                <a:latin typeface="Comic Sans MS" panose="030F0702030302020204" pitchFamily="66" charset="0"/>
              </a:rPr>
              <a:t>3</a:t>
            </a:r>
            <a:endParaRPr lang="ru-RU" altLang="en-US" sz="2000" baseline="-25000">
              <a:solidFill>
                <a:schemeClr val="accent2"/>
              </a:solidFill>
              <a:latin typeface="Comic Sans MS" panose="030F0702030302020204" pitchFamily="66" charset="0"/>
            </a:endParaRPr>
          </a:p>
        </p:txBody>
      </p:sp>
      <p:grpSp>
        <p:nvGrpSpPr>
          <p:cNvPr id="9221" name="Group 200"/>
          <p:cNvGrpSpPr>
            <a:grpSpLocks/>
          </p:cNvGrpSpPr>
          <p:nvPr/>
        </p:nvGrpSpPr>
        <p:grpSpPr bwMode="auto">
          <a:xfrm>
            <a:off x="260350" y="1206500"/>
            <a:ext cx="3468688" cy="5130800"/>
            <a:chOff x="164" y="760"/>
            <a:chExt cx="2185" cy="3232"/>
          </a:xfrm>
        </p:grpSpPr>
        <p:grpSp>
          <p:nvGrpSpPr>
            <p:cNvPr id="9225" name="Group 155"/>
            <p:cNvGrpSpPr>
              <a:grpSpLocks/>
            </p:cNvGrpSpPr>
            <p:nvPr/>
          </p:nvGrpSpPr>
          <p:grpSpPr bwMode="auto">
            <a:xfrm>
              <a:off x="164" y="760"/>
              <a:ext cx="2185" cy="3232"/>
              <a:chOff x="272" y="267"/>
              <a:chExt cx="2185" cy="3232"/>
            </a:xfrm>
          </p:grpSpPr>
          <p:grpSp>
            <p:nvGrpSpPr>
              <p:cNvPr id="9228" name="Group 156"/>
              <p:cNvGrpSpPr>
                <a:grpSpLocks/>
              </p:cNvGrpSpPr>
              <p:nvPr/>
            </p:nvGrpSpPr>
            <p:grpSpPr bwMode="auto">
              <a:xfrm>
                <a:off x="305" y="267"/>
                <a:ext cx="1072" cy="1099"/>
                <a:chOff x="2597" y="1451"/>
                <a:chExt cx="1072" cy="1099"/>
              </a:xfrm>
            </p:grpSpPr>
            <p:pic>
              <p:nvPicPr>
                <p:cNvPr id="9233" name="Picture 157" descr="slide-YBK3-area6a-II"/>
                <p:cNvPicPr>
                  <a:picLocks noChangeAspect="1" noChangeArrowheads="1"/>
                </p:cNvPicPr>
                <p:nvPr/>
              </p:nvPicPr>
              <p:blipFill>
                <a:blip r:embed="rId3" cstate="email">
                  <a:lum bright="48000" contrast="60000"/>
                  <a:extLst>
                    <a:ext uri="{28A0092B-C50C-407E-A947-70E740481C1C}">
                      <a14:useLocalDpi xmlns:a14="http://schemas.microsoft.com/office/drawing/2010/main"/>
                    </a:ext>
                  </a:extLst>
                </a:blip>
                <a:srcRect/>
                <a:stretch>
                  <a:fillRect/>
                </a:stretch>
              </p:blipFill>
              <p:spPr bwMode="auto">
                <a:xfrm>
                  <a:off x="2597" y="1451"/>
                  <a:ext cx="1072" cy="1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34" name="AutoShape 158"/>
                <p:cNvSpPr>
                  <a:spLocks noChangeAspect="1" noChangeArrowheads="1"/>
                </p:cNvSpPr>
                <p:nvPr/>
              </p:nvSpPr>
              <p:spPr bwMode="auto">
                <a:xfrm>
                  <a:off x="2907" y="2396"/>
                  <a:ext cx="43" cy="43"/>
                </a:xfrm>
                <a:prstGeom prst="flowChartConnector">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9235" name="AutoShape 159"/>
                <p:cNvSpPr>
                  <a:spLocks noChangeAspect="1" noChangeArrowheads="1"/>
                </p:cNvSpPr>
                <p:nvPr/>
              </p:nvSpPr>
              <p:spPr bwMode="auto">
                <a:xfrm>
                  <a:off x="3190" y="2124"/>
                  <a:ext cx="43" cy="42"/>
                </a:xfrm>
                <a:prstGeom prst="flowChartConnector">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9236" name="AutoShape 160"/>
                <p:cNvSpPr>
                  <a:spLocks noChangeAspect="1" noChangeArrowheads="1"/>
                </p:cNvSpPr>
                <p:nvPr/>
              </p:nvSpPr>
              <p:spPr bwMode="auto">
                <a:xfrm>
                  <a:off x="3098" y="2326"/>
                  <a:ext cx="41" cy="41"/>
                </a:xfrm>
                <a:prstGeom prst="irregularSeal1">
                  <a:avLst/>
                </a:prstGeom>
                <a:solidFill>
                  <a:srgbClr val="FF6600"/>
                </a:solidFill>
                <a:ln w="1905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9237" name="AutoShape 161"/>
                <p:cNvSpPr>
                  <a:spLocks noChangeAspect="1" noChangeArrowheads="1"/>
                </p:cNvSpPr>
                <p:nvPr/>
              </p:nvSpPr>
              <p:spPr bwMode="auto">
                <a:xfrm>
                  <a:off x="2812" y="2020"/>
                  <a:ext cx="40" cy="40"/>
                </a:xfrm>
                <a:prstGeom prst="irregularSeal1">
                  <a:avLst/>
                </a:prstGeom>
                <a:solidFill>
                  <a:srgbClr val="FF6600"/>
                </a:solidFill>
                <a:ln w="1905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9238" name="AutoShape 162"/>
                <p:cNvSpPr>
                  <a:spLocks noChangeAspect="1" noChangeArrowheads="1"/>
                </p:cNvSpPr>
                <p:nvPr/>
              </p:nvSpPr>
              <p:spPr bwMode="auto">
                <a:xfrm>
                  <a:off x="3003" y="2348"/>
                  <a:ext cx="41" cy="41"/>
                </a:xfrm>
                <a:prstGeom prst="irregularSeal1">
                  <a:avLst/>
                </a:prstGeom>
                <a:solidFill>
                  <a:srgbClr val="FF6600"/>
                </a:solidFill>
                <a:ln w="1905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9239" name="AutoShape 163"/>
                <p:cNvSpPr>
                  <a:spLocks noChangeAspect="1" noChangeArrowheads="1"/>
                </p:cNvSpPr>
                <p:nvPr/>
              </p:nvSpPr>
              <p:spPr bwMode="auto">
                <a:xfrm>
                  <a:off x="3575" y="1578"/>
                  <a:ext cx="43" cy="42"/>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9240" name="AutoShape 164"/>
                <p:cNvSpPr>
                  <a:spLocks noChangeAspect="1" noChangeArrowheads="1"/>
                </p:cNvSpPr>
                <p:nvPr/>
              </p:nvSpPr>
              <p:spPr bwMode="auto">
                <a:xfrm>
                  <a:off x="3336" y="1521"/>
                  <a:ext cx="42" cy="42"/>
                </a:xfrm>
                <a:prstGeom prst="star4">
                  <a:avLst>
                    <a:gd name="adj" fmla="val 12500"/>
                  </a:avLst>
                </a:prstGeom>
                <a:solidFill>
                  <a:srgbClr val="FFFF00"/>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9241" name="Text Box 165"/>
                <p:cNvSpPr txBox="1">
                  <a:spLocks noChangeArrowheads="1"/>
                </p:cNvSpPr>
                <p:nvPr/>
              </p:nvSpPr>
              <p:spPr bwMode="auto">
                <a:xfrm>
                  <a:off x="2637" y="1682"/>
                  <a:ext cx="188"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latin typeface="Tahoma" panose="020B0604030504040204" pitchFamily="34" charset="0"/>
                    </a:rPr>
                    <a:t>ol</a:t>
                  </a:r>
                </a:p>
              </p:txBody>
            </p:sp>
            <p:sp>
              <p:nvSpPr>
                <p:cNvPr id="9242" name="Text Box 166"/>
                <p:cNvSpPr txBox="1">
                  <a:spLocks noChangeArrowheads="1"/>
                </p:cNvSpPr>
                <p:nvPr/>
              </p:nvSpPr>
              <p:spPr bwMode="auto">
                <a:xfrm>
                  <a:off x="2641" y="2207"/>
                  <a:ext cx="188"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latin typeface="Tahoma" panose="020B0604030504040204" pitchFamily="34" charset="0"/>
                    </a:rPr>
                    <a:t>ol</a:t>
                  </a:r>
                </a:p>
              </p:txBody>
            </p:sp>
            <p:sp>
              <p:nvSpPr>
                <p:cNvPr id="9243" name="Text Box 167"/>
                <p:cNvSpPr txBox="1">
                  <a:spLocks noChangeArrowheads="1"/>
                </p:cNvSpPr>
                <p:nvPr/>
              </p:nvSpPr>
              <p:spPr bwMode="auto">
                <a:xfrm>
                  <a:off x="3054" y="1834"/>
                  <a:ext cx="224"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latin typeface="Tahoma" panose="020B0604030504040204" pitchFamily="34" charset="0"/>
                    </a:rPr>
                    <a:t>clc</a:t>
                  </a:r>
                </a:p>
              </p:txBody>
            </p:sp>
            <p:sp>
              <p:nvSpPr>
                <p:cNvPr id="9244" name="Text Box 168"/>
                <p:cNvSpPr txBox="1">
                  <a:spLocks noChangeArrowheads="1"/>
                </p:cNvSpPr>
                <p:nvPr/>
              </p:nvSpPr>
              <p:spPr bwMode="auto">
                <a:xfrm>
                  <a:off x="3377" y="1519"/>
                  <a:ext cx="224"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latin typeface="Tahoma" panose="020B0604030504040204" pitchFamily="34" charset="0"/>
                    </a:rPr>
                    <a:t>clc</a:t>
                  </a:r>
                </a:p>
              </p:txBody>
            </p:sp>
            <p:sp>
              <p:nvSpPr>
                <p:cNvPr id="9245" name="AutoShape 169"/>
                <p:cNvSpPr>
                  <a:spLocks noChangeAspect="1" noChangeArrowheads="1"/>
                </p:cNvSpPr>
                <p:nvPr/>
              </p:nvSpPr>
              <p:spPr bwMode="auto">
                <a:xfrm>
                  <a:off x="3111" y="1787"/>
                  <a:ext cx="41" cy="41"/>
                </a:xfrm>
                <a:prstGeom prst="irregularSeal1">
                  <a:avLst/>
                </a:prstGeom>
                <a:solidFill>
                  <a:srgbClr val="FF6600"/>
                </a:solidFill>
                <a:ln w="1905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9246" name="AutoShape 170"/>
                <p:cNvSpPr>
                  <a:spLocks noChangeAspect="1" noChangeArrowheads="1"/>
                </p:cNvSpPr>
                <p:nvPr/>
              </p:nvSpPr>
              <p:spPr bwMode="auto">
                <a:xfrm>
                  <a:off x="2651" y="2059"/>
                  <a:ext cx="41" cy="41"/>
                </a:xfrm>
                <a:prstGeom prst="irregularSeal1">
                  <a:avLst/>
                </a:prstGeom>
                <a:solidFill>
                  <a:srgbClr val="FF6600"/>
                </a:solidFill>
                <a:ln w="1905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9247" name="AutoShape 171"/>
                <p:cNvSpPr>
                  <a:spLocks noChangeAspect="1" noChangeArrowheads="1"/>
                </p:cNvSpPr>
                <p:nvPr/>
              </p:nvSpPr>
              <p:spPr bwMode="auto">
                <a:xfrm>
                  <a:off x="3291" y="1651"/>
                  <a:ext cx="41" cy="41"/>
                </a:xfrm>
                <a:prstGeom prst="irregularSeal1">
                  <a:avLst/>
                </a:prstGeom>
                <a:solidFill>
                  <a:srgbClr val="FF6600"/>
                </a:solidFill>
                <a:ln w="19050">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grpSp>
          <p:pic>
            <p:nvPicPr>
              <p:cNvPr id="9229" name="Picture 17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1" y="2410"/>
                <a:ext cx="1086" cy="1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0" name="Picture 17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2" y="1366"/>
                <a:ext cx="2185" cy="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1" name="Picture 17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369" y="289"/>
                <a:ext cx="1086" cy="1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2" name="Picture 17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360" y="2410"/>
                <a:ext cx="1095" cy="1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226" name="Line 198"/>
            <p:cNvSpPr>
              <a:spLocks noChangeShapeType="1"/>
            </p:cNvSpPr>
            <p:nvPr/>
          </p:nvSpPr>
          <p:spPr bwMode="auto">
            <a:xfrm>
              <a:off x="954" y="1805"/>
              <a:ext cx="192" cy="0"/>
            </a:xfrm>
            <a:prstGeom prst="line">
              <a:avLst/>
            </a:prstGeom>
            <a:noFill/>
            <a:ln w="317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9227" name="Text Box 199"/>
            <p:cNvSpPr txBox="1">
              <a:spLocks noChangeArrowheads="1"/>
            </p:cNvSpPr>
            <p:nvPr/>
          </p:nvSpPr>
          <p:spPr bwMode="auto">
            <a:xfrm>
              <a:off x="820" y="1634"/>
              <a:ext cx="43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a:solidFill>
                    <a:schemeClr val="bg1"/>
                  </a:solidFill>
                  <a:latin typeface="Tahoma" panose="020B0604030504040204" pitchFamily="34" charset="0"/>
                </a:rPr>
                <a:t>50</a:t>
              </a:r>
              <a:r>
                <a:rPr lang="en-US" altLang="en-US" sz="1400">
                  <a:solidFill>
                    <a:schemeClr val="bg1"/>
                  </a:solidFill>
                  <a:latin typeface="Symbol" panose="05050102010706020507" pitchFamily="18" charset="2"/>
                </a:rPr>
                <a:t>m</a:t>
              </a:r>
              <a:r>
                <a:rPr lang="en-US" altLang="en-US" sz="1400">
                  <a:solidFill>
                    <a:schemeClr val="bg1"/>
                  </a:solidFill>
                  <a:latin typeface="Tahoma" panose="020B0604030504040204" pitchFamily="34" charset="0"/>
                </a:rPr>
                <a:t>m</a:t>
              </a:r>
              <a:endParaRPr lang="ru-RU" altLang="en-US" sz="1400">
                <a:solidFill>
                  <a:schemeClr val="bg1"/>
                </a:solidFill>
                <a:latin typeface="Tahoma" panose="020B0604030504040204" pitchFamily="34" charset="0"/>
              </a:endParaRPr>
            </a:p>
          </p:txBody>
        </p:sp>
      </p:grpSp>
      <p:sp>
        <p:nvSpPr>
          <p:cNvPr id="56" name="Text Box 289"/>
          <p:cNvSpPr txBox="1">
            <a:spLocks noChangeArrowheads="1"/>
          </p:cNvSpPr>
          <p:nvPr/>
        </p:nvSpPr>
        <p:spPr bwMode="auto">
          <a:xfrm>
            <a:off x="0" y="0"/>
            <a:ext cx="9017000" cy="400050"/>
          </a:xfrm>
          <a:prstGeom prst="rect">
            <a:avLst/>
          </a:prstGeom>
          <a:noFill/>
          <a:ln w="9525">
            <a:noFill/>
            <a:miter lim="800000"/>
            <a:headEnd/>
            <a:tailEnd/>
          </a:ln>
          <a:effectLst/>
        </p:spPr>
        <p:txBody>
          <a:bodyPr>
            <a:spAutoFit/>
          </a:bodyPr>
          <a:lstStyle/>
          <a:p>
            <a:pPr algn="ctr">
              <a:defRPr/>
            </a:pPr>
            <a:r>
              <a:rPr lang="en-US" dirty="0">
                <a:effectLst>
                  <a:outerShdw blurRad="38100" dist="38100" dir="2700000" algn="tl">
                    <a:srgbClr val="FFFFFF"/>
                  </a:outerShdw>
                </a:effectLst>
                <a:latin typeface="Arial" charset="0"/>
                <a:cs typeface="+mn-cs"/>
              </a:rPr>
              <a:t>Udachnaya-East : an unaltered “flagship”</a:t>
            </a:r>
            <a:r>
              <a:rPr lang="en-US" dirty="0">
                <a:effectLst>
                  <a:outerShdw blurRad="38100" dist="38100" dir="2700000" algn="tl">
                    <a:srgbClr val="FFFFFF"/>
                  </a:outerShdw>
                </a:effectLst>
                <a:latin typeface="Arial" charset="0"/>
                <a:cs typeface="+mn-cs"/>
              </a:rPr>
              <a:t> </a:t>
            </a:r>
            <a:r>
              <a:rPr lang="en-US" dirty="0">
                <a:effectLst>
                  <a:outerShdw blurRad="38100" dist="38100" dir="2700000" algn="tl">
                    <a:srgbClr val="FFFFFF"/>
                  </a:outerShdw>
                </a:effectLst>
                <a:latin typeface="Arial" charset="0"/>
                <a:cs typeface="+mn-cs"/>
              </a:rPr>
              <a:t>in kimberlite family</a:t>
            </a:r>
            <a:endParaRPr lang="en-US" dirty="0">
              <a:effectLst>
                <a:outerShdw blurRad="38100" dist="38100" dir="2700000" algn="tl">
                  <a:srgbClr val="FFFFFF"/>
                </a:outerShdw>
              </a:effectLst>
              <a:latin typeface="Arial" charset="0"/>
              <a:cs typeface="+mn-cs"/>
            </a:endParaRPr>
          </a:p>
        </p:txBody>
      </p:sp>
      <p:pic>
        <p:nvPicPr>
          <p:cNvPr id="9223" name="Picture 58" descr="2.jpg"/>
          <p:cNvPicPr>
            <a:picLocks noChangeAspect="1"/>
          </p:cNvPicPr>
          <p:nvPr/>
        </p:nvPicPr>
        <p:blipFill>
          <a:blip r:embed="rId8" cstate="email">
            <a:lum contrast="16000"/>
            <a:extLst>
              <a:ext uri="{28A0092B-C50C-407E-A947-70E740481C1C}">
                <a14:useLocalDpi xmlns:a14="http://schemas.microsoft.com/office/drawing/2010/main"/>
              </a:ext>
            </a:extLst>
          </a:blip>
          <a:srcRect/>
          <a:stretch>
            <a:fillRect/>
          </a:stretch>
        </p:blipFill>
        <p:spPr bwMode="auto">
          <a:xfrm>
            <a:off x="4960938" y="1273175"/>
            <a:ext cx="3551237" cy="263525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9224" name="Picture 59" descr="3.jpg"/>
          <p:cNvPicPr>
            <a:picLocks noChangeAspect="1"/>
          </p:cNvPicPr>
          <p:nvPr/>
        </p:nvPicPr>
        <p:blipFill>
          <a:blip r:embed="rId9" cstate="email">
            <a:lum bright="2000" contrast="22000"/>
            <a:extLst>
              <a:ext uri="{28A0092B-C50C-407E-A947-70E740481C1C}">
                <a14:useLocalDpi xmlns:a14="http://schemas.microsoft.com/office/drawing/2010/main"/>
              </a:ext>
            </a:extLst>
          </a:blip>
          <a:srcRect/>
          <a:stretch>
            <a:fillRect/>
          </a:stretch>
        </p:blipFill>
        <p:spPr bwMode="auto">
          <a:xfrm>
            <a:off x="4959350" y="4040188"/>
            <a:ext cx="3549650" cy="263525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14" descr="Full-view.jpg"/>
          <p:cNvPicPr>
            <a:picLocks noChangeAspect="1"/>
          </p:cNvPicPr>
          <p:nvPr/>
        </p:nvPicPr>
        <p:blipFill>
          <a:blip r:embed="rId2" cstate="email">
            <a:lum bright="-4000" contrast="66000"/>
            <a:extLst>
              <a:ext uri="{28A0092B-C50C-407E-A947-70E740481C1C}">
                <a14:useLocalDpi xmlns:a14="http://schemas.microsoft.com/office/drawing/2010/main"/>
              </a:ext>
            </a:extLst>
          </a:blip>
          <a:srcRect/>
          <a:stretch>
            <a:fillRect/>
          </a:stretch>
        </p:blipFill>
        <p:spPr bwMode="auto">
          <a:xfrm>
            <a:off x="-20638" y="14288"/>
            <a:ext cx="2843213"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bwMode="auto">
          <a:xfrm>
            <a:off x="6240463" y="652463"/>
            <a:ext cx="2903537" cy="2708275"/>
          </a:xfrm>
          <a:prstGeom prst="rect">
            <a:avLst/>
          </a:prstGeom>
          <a:noFill/>
        </p:spPr>
        <p:txBody>
          <a:bodyPr>
            <a:spAutoFit/>
          </a:bodyPr>
          <a:lstStyle/>
          <a:p>
            <a:pPr algn="ctr">
              <a:defRPr/>
            </a:pPr>
            <a:r>
              <a:rPr lang="en-AU" b="0" dirty="0">
                <a:cs typeface="Arial" charset="0"/>
              </a:rPr>
              <a:t>Mantle origin: </a:t>
            </a:r>
          </a:p>
          <a:p>
            <a:pPr algn="ctr">
              <a:defRPr/>
            </a:pPr>
            <a:r>
              <a:rPr lang="en-AU" b="0" dirty="0">
                <a:cs typeface="Arial" charset="0"/>
              </a:rPr>
              <a:t>isotope compositions </a:t>
            </a:r>
            <a:r>
              <a:rPr lang="en-AU" b="0" dirty="0">
                <a:cs typeface="Arial" charset="0"/>
              </a:rPr>
              <a:t>(perovskite)</a:t>
            </a:r>
          </a:p>
          <a:p>
            <a:pPr>
              <a:defRPr/>
            </a:pPr>
            <a:endParaRPr lang="en-AU" b="0" dirty="0">
              <a:cs typeface="Arial" charset="0"/>
            </a:endParaRPr>
          </a:p>
          <a:p>
            <a:pPr>
              <a:lnSpc>
                <a:spcPct val="150000"/>
              </a:lnSpc>
              <a:defRPr/>
            </a:pPr>
            <a:r>
              <a:rPr lang="en-AU" baseline="30000" dirty="0">
                <a:cs typeface="Arial" charset="0"/>
              </a:rPr>
              <a:t>87</a:t>
            </a:r>
            <a:r>
              <a:rPr lang="en-AU" dirty="0">
                <a:cs typeface="Arial" charset="0"/>
              </a:rPr>
              <a:t>Sr/</a:t>
            </a:r>
            <a:r>
              <a:rPr lang="en-AU" baseline="30000" dirty="0">
                <a:cs typeface="Arial" charset="0"/>
              </a:rPr>
              <a:t>86</a:t>
            </a:r>
            <a:r>
              <a:rPr lang="en-AU" dirty="0">
                <a:cs typeface="Arial" charset="0"/>
              </a:rPr>
              <a:t>Sr = 0.7031</a:t>
            </a:r>
          </a:p>
          <a:p>
            <a:pPr>
              <a:lnSpc>
                <a:spcPct val="150000"/>
              </a:lnSpc>
              <a:defRPr/>
            </a:pPr>
            <a:r>
              <a:rPr lang="el-GR" dirty="0">
                <a:cs typeface="Arial" charset="0"/>
              </a:rPr>
              <a:t>ε</a:t>
            </a:r>
            <a:r>
              <a:rPr lang="en-AU" dirty="0" err="1">
                <a:cs typeface="Arial" charset="0"/>
              </a:rPr>
              <a:t>Nd</a:t>
            </a:r>
            <a:r>
              <a:rPr lang="en-AU" dirty="0">
                <a:cs typeface="Arial" charset="0"/>
              </a:rPr>
              <a:t> = +5.0</a:t>
            </a:r>
          </a:p>
          <a:p>
            <a:pPr>
              <a:lnSpc>
                <a:spcPct val="150000"/>
              </a:lnSpc>
              <a:defRPr/>
            </a:pPr>
            <a:r>
              <a:rPr lang="el-GR" dirty="0">
                <a:cs typeface="Arial" charset="0"/>
              </a:rPr>
              <a:t>ε</a:t>
            </a:r>
            <a:r>
              <a:rPr lang="en-AU" dirty="0" err="1">
                <a:cs typeface="Arial" charset="0"/>
              </a:rPr>
              <a:t>Hf</a:t>
            </a:r>
            <a:r>
              <a:rPr lang="en-AU" dirty="0">
                <a:cs typeface="Arial" charset="0"/>
              </a:rPr>
              <a:t> = +5.3</a:t>
            </a:r>
            <a:endParaRPr lang="en-AU" dirty="0">
              <a:solidFill>
                <a:schemeClr val="accent6">
                  <a:lumMod val="75000"/>
                </a:schemeClr>
              </a:solidFill>
              <a:latin typeface="Comic Sans MS"/>
              <a:cs typeface="Arial" charset="0"/>
            </a:endParaRPr>
          </a:p>
        </p:txBody>
      </p:sp>
      <p:sp>
        <p:nvSpPr>
          <p:cNvPr id="5" name="Text Box 289"/>
          <p:cNvSpPr txBox="1">
            <a:spLocks noChangeArrowheads="1"/>
          </p:cNvSpPr>
          <p:nvPr/>
        </p:nvSpPr>
        <p:spPr bwMode="auto">
          <a:xfrm>
            <a:off x="0" y="0"/>
            <a:ext cx="9017000" cy="400050"/>
          </a:xfrm>
          <a:prstGeom prst="rect">
            <a:avLst/>
          </a:prstGeom>
          <a:noFill/>
          <a:ln w="9525">
            <a:noFill/>
            <a:miter lim="800000"/>
            <a:headEnd/>
            <a:tailEnd/>
          </a:ln>
          <a:effectLst/>
        </p:spPr>
        <p:txBody>
          <a:bodyPr>
            <a:spAutoFit/>
          </a:bodyPr>
          <a:lstStyle/>
          <a:p>
            <a:pPr algn="ctr">
              <a:defRPr/>
            </a:pPr>
            <a:r>
              <a:rPr lang="en-US" dirty="0">
                <a:solidFill>
                  <a:schemeClr val="bg1"/>
                </a:solidFill>
                <a:effectLst>
                  <a:outerShdw blurRad="38100" dist="38100" dir="2700000" algn="tl">
                    <a:schemeClr val="tx1"/>
                  </a:outerShdw>
                </a:effectLst>
                <a:latin typeface="Arial" charset="0"/>
                <a:cs typeface="+mn-cs"/>
              </a:rPr>
              <a:t>Udachnaya-East</a:t>
            </a:r>
            <a:r>
              <a:rPr lang="en-US" dirty="0">
                <a:effectLst>
                  <a:outerShdw blurRad="38100" dist="38100" dir="2700000" algn="tl">
                    <a:srgbClr val="FFFFFF"/>
                  </a:outerShdw>
                </a:effectLst>
                <a:latin typeface="Arial" charset="0"/>
                <a:cs typeface="+mn-cs"/>
              </a:rPr>
              <a:t> : an unaltered “flagship”</a:t>
            </a:r>
            <a:r>
              <a:rPr lang="en-US" dirty="0">
                <a:effectLst>
                  <a:outerShdw blurRad="38100" dist="38100" dir="2700000" algn="tl">
                    <a:srgbClr val="FFFFFF"/>
                  </a:outerShdw>
                </a:effectLst>
                <a:latin typeface="Arial" charset="0"/>
                <a:cs typeface="+mn-cs"/>
              </a:rPr>
              <a:t> </a:t>
            </a:r>
            <a:r>
              <a:rPr lang="en-US" dirty="0">
                <a:effectLst>
                  <a:outerShdw blurRad="38100" dist="38100" dir="2700000" algn="tl">
                    <a:srgbClr val="FFFFFF"/>
                  </a:outerShdw>
                </a:effectLst>
                <a:latin typeface="Arial" charset="0"/>
                <a:cs typeface="+mn-cs"/>
              </a:rPr>
              <a:t>in kimberlite family</a:t>
            </a:r>
            <a:endParaRPr lang="en-US" dirty="0">
              <a:effectLst>
                <a:outerShdw blurRad="38100" dist="38100" dir="2700000" algn="tl">
                  <a:srgbClr val="FFFFFF"/>
                </a:outerShdw>
              </a:effectLst>
              <a:latin typeface="Arial" charset="0"/>
              <a:cs typeface="+mn-cs"/>
            </a:endParaRPr>
          </a:p>
        </p:txBody>
      </p:sp>
      <p:sp>
        <p:nvSpPr>
          <p:cNvPr id="10245" name="Freeform 17"/>
          <p:cNvSpPr>
            <a:spLocks noChangeArrowheads="1"/>
          </p:cNvSpPr>
          <p:nvPr/>
        </p:nvSpPr>
        <p:spPr bwMode="auto">
          <a:xfrm>
            <a:off x="904875" y="1711325"/>
            <a:ext cx="1858963" cy="3349625"/>
          </a:xfrm>
          <a:custGeom>
            <a:avLst/>
            <a:gdLst>
              <a:gd name="T0" fmla="*/ 1324393 w 1859700"/>
              <a:gd name="T1" fmla="*/ 0 h 3349256"/>
              <a:gd name="T2" fmla="*/ 1006299 w 1859700"/>
              <a:gd name="T3" fmla="*/ 351147 h 3349256"/>
              <a:gd name="T4" fmla="*/ 698810 w 1859700"/>
              <a:gd name="T5" fmla="*/ 553320 h 3349256"/>
              <a:gd name="T6" fmla="*/ 693509 w 1859700"/>
              <a:gd name="T7" fmla="*/ 565067 h 3349256"/>
              <a:gd name="T8" fmla="*/ 631768 w 1859700"/>
              <a:gd name="T9" fmla="*/ 717586 h 3349256"/>
              <a:gd name="T10" fmla="*/ 394303 w 1859700"/>
              <a:gd name="T11" fmla="*/ 789080 h 3349256"/>
              <a:gd name="T12" fmla="*/ 202233 w 1859700"/>
              <a:gd name="T13" fmla="*/ 656843 h 3349256"/>
              <a:gd name="T14" fmla="*/ 199582 w 1859700"/>
              <a:gd name="T15" fmla="*/ 660394 h 3349256"/>
              <a:gd name="T16" fmla="*/ 50475 w 1859700"/>
              <a:gd name="T17" fmla="*/ 581473 h 3349256"/>
              <a:gd name="T18" fmla="*/ 62623 w 1859700"/>
              <a:gd name="T19" fmla="*/ 776779 h 3349256"/>
              <a:gd name="T20" fmla="*/ 61848 w 1859700"/>
              <a:gd name="T21" fmla="*/ 784310 h 3349256"/>
              <a:gd name="T22" fmla="*/ 433733 w 1859700"/>
              <a:gd name="T23" fmla="*/ 1308813 h 3349256"/>
              <a:gd name="T24" fmla="*/ 985093 w 1859700"/>
              <a:gd name="T25" fmla="*/ 1786984 h 3349256"/>
              <a:gd name="T26" fmla="*/ 1324393 w 1859700"/>
              <a:gd name="T27" fmla="*/ 2479292 h 3349256"/>
              <a:gd name="T28" fmla="*/ 1706104 w 1859700"/>
              <a:gd name="T29" fmla="*/ 2979412 h 3349256"/>
              <a:gd name="T30" fmla="*/ 1854547 w 1859700"/>
              <a:gd name="T31" fmla="*/ 3351834 h 33492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59700"/>
              <a:gd name="T49" fmla="*/ 0 h 3349256"/>
              <a:gd name="T50" fmla="*/ 1859700 w 1859700"/>
              <a:gd name="T51" fmla="*/ 3349256 h 33492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59700" h="3349256">
                <a:moveTo>
                  <a:pt x="1328072" y="0"/>
                </a:moveTo>
                <a:cubicBezTo>
                  <a:pt x="1220860" y="129362"/>
                  <a:pt x="1113648" y="258725"/>
                  <a:pt x="1009095" y="350874"/>
                </a:cubicBezTo>
                <a:cubicBezTo>
                  <a:pt x="904542" y="443023"/>
                  <a:pt x="753028" y="517267"/>
                  <a:pt x="700751" y="552893"/>
                </a:cubicBezTo>
                <a:cubicBezTo>
                  <a:pt x="648474" y="588519"/>
                  <a:pt x="706640" y="537276"/>
                  <a:pt x="695435" y="564633"/>
                </a:cubicBezTo>
                <a:cubicBezTo>
                  <a:pt x="684230" y="591990"/>
                  <a:pt x="683529" y="679727"/>
                  <a:pt x="633523" y="717033"/>
                </a:cubicBezTo>
                <a:cubicBezTo>
                  <a:pt x="583517" y="754339"/>
                  <a:pt x="467186" y="798587"/>
                  <a:pt x="395398" y="788471"/>
                </a:cubicBezTo>
                <a:cubicBezTo>
                  <a:pt x="323610" y="778355"/>
                  <a:pt x="235337" y="677770"/>
                  <a:pt x="202793" y="656339"/>
                </a:cubicBezTo>
                <a:cubicBezTo>
                  <a:pt x="170249" y="634908"/>
                  <a:pt x="225498" y="672435"/>
                  <a:pt x="200135" y="659883"/>
                </a:cubicBezTo>
                <a:cubicBezTo>
                  <a:pt x="174772" y="647331"/>
                  <a:pt x="73505" y="561643"/>
                  <a:pt x="50615" y="581025"/>
                </a:cubicBezTo>
                <a:cubicBezTo>
                  <a:pt x="27726" y="600407"/>
                  <a:pt x="60897" y="742397"/>
                  <a:pt x="62798" y="776177"/>
                </a:cubicBezTo>
                <a:cubicBezTo>
                  <a:pt x="64699" y="809957"/>
                  <a:pt x="0" y="695103"/>
                  <a:pt x="62023" y="783708"/>
                </a:cubicBezTo>
                <a:cubicBezTo>
                  <a:pt x="124046" y="872313"/>
                  <a:pt x="280636" y="1140822"/>
                  <a:pt x="434937" y="1307805"/>
                </a:cubicBezTo>
                <a:cubicBezTo>
                  <a:pt x="589238" y="1474788"/>
                  <a:pt x="838974" y="1590675"/>
                  <a:pt x="987830" y="1785605"/>
                </a:cubicBezTo>
                <a:cubicBezTo>
                  <a:pt x="1136686" y="1980535"/>
                  <a:pt x="1207570" y="2278801"/>
                  <a:pt x="1328072" y="2477386"/>
                </a:cubicBezTo>
                <a:cubicBezTo>
                  <a:pt x="1448574" y="2675971"/>
                  <a:pt x="1622239" y="2831804"/>
                  <a:pt x="1710844" y="2977116"/>
                </a:cubicBezTo>
                <a:cubicBezTo>
                  <a:pt x="1799449" y="3122428"/>
                  <a:pt x="1829574" y="3235842"/>
                  <a:pt x="1859700" y="3349256"/>
                </a:cubicBezTo>
              </a:path>
            </a:pathLst>
          </a:cu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8" name="TextBox 7"/>
          <p:cNvSpPr txBox="1"/>
          <p:nvPr/>
        </p:nvSpPr>
        <p:spPr>
          <a:xfrm>
            <a:off x="195263" y="5797550"/>
            <a:ext cx="2047875" cy="708025"/>
          </a:xfrm>
          <a:prstGeom prst="rect">
            <a:avLst/>
          </a:prstGeom>
          <a:noFill/>
        </p:spPr>
        <p:txBody>
          <a:bodyPr>
            <a:spAutoFit/>
          </a:bodyPr>
          <a:lstStyle/>
          <a:p>
            <a:pPr algn="ctr">
              <a:defRPr/>
            </a:pPr>
            <a:r>
              <a:rPr lang="en-AU" dirty="0">
                <a:solidFill>
                  <a:srgbClr val="FFFF00"/>
                </a:solidFill>
                <a:effectLst>
                  <a:outerShdw blurRad="38100" dist="38100" dir="2700000" algn="tl">
                    <a:srgbClr val="000000">
                      <a:alpha val="43137"/>
                    </a:srgbClr>
                  </a:outerShdw>
                </a:effectLst>
                <a:cs typeface="Arial" charset="0"/>
              </a:rPr>
              <a:t>perovskite-rich </a:t>
            </a:r>
            <a:r>
              <a:rPr lang="en-AU" dirty="0" err="1">
                <a:solidFill>
                  <a:srgbClr val="FFFF00"/>
                </a:solidFill>
                <a:effectLst>
                  <a:outerShdw blurRad="38100" dist="38100" dir="2700000" algn="tl">
                    <a:srgbClr val="000000">
                      <a:alpha val="43137"/>
                    </a:srgbClr>
                  </a:outerShdw>
                </a:effectLst>
                <a:cs typeface="Arial" charset="0"/>
              </a:rPr>
              <a:t>autolith</a:t>
            </a:r>
            <a:endParaRPr lang="en-AU" dirty="0">
              <a:solidFill>
                <a:srgbClr val="FFFF00"/>
              </a:solidFill>
              <a:effectLst>
                <a:outerShdw blurRad="38100" dist="38100" dir="2700000" algn="tl">
                  <a:srgbClr val="000000">
                    <a:alpha val="43137"/>
                  </a:srgbClr>
                </a:outerShdw>
              </a:effectLst>
              <a:cs typeface="Arial" charset="0"/>
            </a:endParaRPr>
          </a:p>
        </p:txBody>
      </p:sp>
      <p:grpSp>
        <p:nvGrpSpPr>
          <p:cNvPr id="10247" name="Group 9"/>
          <p:cNvGrpSpPr>
            <a:grpSpLocks/>
          </p:cNvGrpSpPr>
          <p:nvPr/>
        </p:nvGrpSpPr>
        <p:grpSpPr bwMode="auto">
          <a:xfrm>
            <a:off x="2924175" y="646113"/>
            <a:ext cx="3240088" cy="2984500"/>
            <a:chOff x="188913" y="884238"/>
            <a:chExt cx="3240088" cy="2984500"/>
          </a:xfrm>
        </p:grpSpPr>
        <p:pic>
          <p:nvPicPr>
            <p:cNvPr id="10270" name="Picture 152" descr="4"/>
            <p:cNvPicPr>
              <a:picLocks noChangeAspect="1" noChangeArrowheads="1"/>
            </p:cNvPicPr>
            <p:nvPr/>
          </p:nvPicPr>
          <p:blipFill>
            <a:blip r:embed="rId3" cstate="email">
              <a:lum bright="24000" contrast="48000"/>
              <a:extLst>
                <a:ext uri="{28A0092B-C50C-407E-A947-70E740481C1C}">
                  <a14:useLocalDpi xmlns:a14="http://schemas.microsoft.com/office/drawing/2010/main"/>
                </a:ext>
              </a:extLst>
            </a:blip>
            <a:srcRect/>
            <a:stretch>
              <a:fillRect/>
            </a:stretch>
          </p:blipFill>
          <p:spPr bwMode="auto">
            <a:xfrm>
              <a:off x="188913" y="884238"/>
              <a:ext cx="3240088"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1" name="TextBox 20"/>
            <p:cNvSpPr txBox="1">
              <a:spLocks noChangeAspect="1" noChangeArrowheads="1"/>
            </p:cNvSpPr>
            <p:nvPr/>
          </p:nvSpPr>
          <p:spPr bwMode="auto">
            <a:xfrm>
              <a:off x="2889251" y="1749425"/>
              <a:ext cx="320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solidFill>
                    <a:schemeClr val="bg1"/>
                  </a:solidFill>
                  <a:latin typeface="Calibri" panose="020F0502020204030204" pitchFamily="34" charset="0"/>
                </a:rPr>
                <a:t>ol</a:t>
              </a:r>
            </a:p>
          </p:txBody>
        </p:sp>
        <p:sp>
          <p:nvSpPr>
            <p:cNvPr id="10272" name="TextBox 21"/>
            <p:cNvSpPr txBox="1">
              <a:spLocks noChangeAspect="1" noChangeArrowheads="1"/>
            </p:cNvSpPr>
            <p:nvPr/>
          </p:nvSpPr>
          <p:spPr bwMode="auto">
            <a:xfrm>
              <a:off x="1449388" y="2000250"/>
              <a:ext cx="320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solidFill>
                    <a:schemeClr val="bg1"/>
                  </a:solidFill>
                  <a:latin typeface="Calibri" panose="020F0502020204030204" pitchFamily="34" charset="0"/>
                </a:rPr>
                <a:t>ol</a:t>
              </a:r>
            </a:p>
          </p:txBody>
        </p:sp>
        <p:sp>
          <p:nvSpPr>
            <p:cNvPr id="10273" name="TextBox 22"/>
            <p:cNvSpPr txBox="1">
              <a:spLocks noChangeAspect="1" noChangeArrowheads="1"/>
            </p:cNvSpPr>
            <p:nvPr/>
          </p:nvSpPr>
          <p:spPr bwMode="auto">
            <a:xfrm>
              <a:off x="1055688" y="2289175"/>
              <a:ext cx="320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solidFill>
                    <a:schemeClr val="bg1"/>
                  </a:solidFill>
                  <a:latin typeface="Calibri" panose="020F0502020204030204" pitchFamily="34" charset="0"/>
                </a:rPr>
                <a:t>ol</a:t>
              </a:r>
            </a:p>
          </p:txBody>
        </p:sp>
        <p:sp>
          <p:nvSpPr>
            <p:cNvPr id="10274" name="TextBox 24"/>
            <p:cNvSpPr txBox="1">
              <a:spLocks noChangeAspect="1" noChangeArrowheads="1"/>
            </p:cNvSpPr>
            <p:nvPr/>
          </p:nvSpPr>
          <p:spPr bwMode="auto">
            <a:xfrm>
              <a:off x="1089026" y="2649538"/>
              <a:ext cx="285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latin typeface="Calibri" panose="020F0502020204030204" pitchFamily="34" charset="0"/>
                </a:rPr>
                <a:t>P</a:t>
              </a:r>
            </a:p>
          </p:txBody>
        </p:sp>
        <p:sp>
          <p:nvSpPr>
            <p:cNvPr id="10275" name="TextBox 25"/>
            <p:cNvSpPr txBox="1">
              <a:spLocks noChangeAspect="1" noChangeArrowheads="1"/>
            </p:cNvSpPr>
            <p:nvPr/>
          </p:nvSpPr>
          <p:spPr bwMode="auto">
            <a:xfrm>
              <a:off x="1881188" y="1820863"/>
              <a:ext cx="352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solidFill>
                    <a:schemeClr val="bg1"/>
                  </a:solidFill>
                  <a:latin typeface="Calibri" panose="020F0502020204030204" pitchFamily="34" charset="0"/>
                </a:rPr>
                <a:t>ac</a:t>
              </a:r>
            </a:p>
          </p:txBody>
        </p:sp>
        <p:sp>
          <p:nvSpPr>
            <p:cNvPr id="10276" name="TextBox 26"/>
            <p:cNvSpPr txBox="1">
              <a:spLocks noChangeAspect="1" noChangeArrowheads="1"/>
            </p:cNvSpPr>
            <p:nvPr/>
          </p:nvSpPr>
          <p:spPr bwMode="auto">
            <a:xfrm>
              <a:off x="620713" y="2144713"/>
              <a:ext cx="454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solidFill>
                    <a:schemeClr val="bg1"/>
                  </a:solidFill>
                  <a:latin typeface="Calibri" panose="020F0502020204030204" pitchFamily="34" charset="0"/>
                </a:rPr>
                <a:t>mtc</a:t>
              </a:r>
            </a:p>
          </p:txBody>
        </p:sp>
        <p:sp>
          <p:nvSpPr>
            <p:cNvPr id="10277" name="TextBox 27"/>
            <p:cNvSpPr txBox="1">
              <a:spLocks noChangeAspect="1" noChangeArrowheads="1"/>
            </p:cNvSpPr>
            <p:nvPr/>
          </p:nvSpPr>
          <p:spPr bwMode="auto">
            <a:xfrm>
              <a:off x="1952626" y="3152775"/>
              <a:ext cx="2778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latin typeface="Calibri" panose="020F0502020204030204" pitchFamily="34" charset="0"/>
                </a:rPr>
                <a:t>h</a:t>
              </a:r>
            </a:p>
          </p:txBody>
        </p:sp>
        <p:sp>
          <p:nvSpPr>
            <p:cNvPr id="10278" name="TextBox 28"/>
            <p:cNvSpPr txBox="1">
              <a:spLocks noChangeAspect="1" noChangeArrowheads="1"/>
            </p:cNvSpPr>
            <p:nvPr/>
          </p:nvSpPr>
          <p:spPr bwMode="auto">
            <a:xfrm>
              <a:off x="1376363" y="2360613"/>
              <a:ext cx="454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solidFill>
                    <a:schemeClr val="bg1"/>
                  </a:solidFill>
                  <a:latin typeface="Calibri" panose="020F0502020204030204" pitchFamily="34" charset="0"/>
                </a:rPr>
                <a:t>mtc</a:t>
              </a:r>
            </a:p>
          </p:txBody>
        </p:sp>
        <p:sp>
          <p:nvSpPr>
            <p:cNvPr id="10279" name="TextBox 29"/>
            <p:cNvSpPr txBox="1">
              <a:spLocks noChangeAspect="1" noChangeArrowheads="1"/>
            </p:cNvSpPr>
            <p:nvPr/>
          </p:nvSpPr>
          <p:spPr bwMode="auto">
            <a:xfrm>
              <a:off x="2133601" y="2792413"/>
              <a:ext cx="268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latin typeface="Calibri" panose="020F0502020204030204" pitchFamily="34" charset="0"/>
                </a:rPr>
                <a:t>s</a:t>
              </a:r>
            </a:p>
          </p:txBody>
        </p:sp>
        <p:sp>
          <p:nvSpPr>
            <p:cNvPr id="10280" name="TextBox 30"/>
            <p:cNvSpPr txBox="1">
              <a:spLocks noChangeAspect="1" noChangeArrowheads="1"/>
            </p:cNvSpPr>
            <p:nvPr/>
          </p:nvSpPr>
          <p:spPr bwMode="auto">
            <a:xfrm>
              <a:off x="984251" y="1568450"/>
              <a:ext cx="2841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latin typeface="Calibri" panose="020F0502020204030204" pitchFamily="34" charset="0"/>
                </a:rPr>
                <a:t>P</a:t>
              </a:r>
            </a:p>
          </p:txBody>
        </p:sp>
        <p:sp>
          <p:nvSpPr>
            <p:cNvPr id="10281" name="TextBox 31"/>
            <p:cNvSpPr txBox="1">
              <a:spLocks noChangeAspect="1" noChangeArrowheads="1"/>
            </p:cNvSpPr>
            <p:nvPr/>
          </p:nvSpPr>
          <p:spPr bwMode="auto">
            <a:xfrm>
              <a:off x="2781301" y="2036763"/>
              <a:ext cx="285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latin typeface="Calibri" panose="020F0502020204030204" pitchFamily="34" charset="0"/>
                </a:rPr>
                <a:t>P</a:t>
              </a:r>
            </a:p>
          </p:txBody>
        </p:sp>
        <p:sp>
          <p:nvSpPr>
            <p:cNvPr id="10282" name="TextBox 32"/>
            <p:cNvSpPr txBox="1">
              <a:spLocks noChangeAspect="1" noChangeArrowheads="1"/>
            </p:cNvSpPr>
            <p:nvPr/>
          </p:nvSpPr>
          <p:spPr bwMode="auto">
            <a:xfrm>
              <a:off x="2492376" y="1797050"/>
              <a:ext cx="285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latin typeface="Calibri" panose="020F0502020204030204" pitchFamily="34" charset="0"/>
                </a:rPr>
                <a:t>P</a:t>
              </a:r>
            </a:p>
          </p:txBody>
        </p:sp>
      </p:grpSp>
      <p:grpSp>
        <p:nvGrpSpPr>
          <p:cNvPr id="10248" name="Group 24"/>
          <p:cNvGrpSpPr>
            <a:grpSpLocks noChangeAspect="1"/>
          </p:cNvGrpSpPr>
          <p:nvPr/>
        </p:nvGrpSpPr>
        <p:grpSpPr bwMode="auto">
          <a:xfrm>
            <a:off x="2924175" y="3889375"/>
            <a:ext cx="3048000" cy="2806700"/>
            <a:chOff x="3429001" y="3873500"/>
            <a:chExt cx="3240088" cy="2984500"/>
          </a:xfrm>
        </p:grpSpPr>
        <p:pic>
          <p:nvPicPr>
            <p:cNvPr id="10260" name="Picture 4" descr="Per_012.jpg"/>
            <p:cNvPicPr>
              <a:picLocks noChangeAspect="1"/>
            </p:cNvPicPr>
            <p:nvPr/>
          </p:nvPicPr>
          <p:blipFill>
            <a:blip r:embed="rId4" cstate="email">
              <a:lum bright="4000" contrast="20000"/>
              <a:extLst>
                <a:ext uri="{28A0092B-C50C-407E-A947-70E740481C1C}">
                  <a14:useLocalDpi xmlns:a14="http://schemas.microsoft.com/office/drawing/2010/main"/>
                </a:ext>
              </a:extLst>
            </a:blip>
            <a:srcRect/>
            <a:stretch>
              <a:fillRect/>
            </a:stretch>
          </p:blipFill>
          <p:spPr bwMode="auto">
            <a:xfrm>
              <a:off x="3429001" y="3873500"/>
              <a:ext cx="3240088"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1" name="TextBox 31"/>
            <p:cNvSpPr txBox="1">
              <a:spLocks noChangeAspect="1" noChangeArrowheads="1"/>
            </p:cNvSpPr>
            <p:nvPr/>
          </p:nvSpPr>
          <p:spPr bwMode="auto">
            <a:xfrm>
              <a:off x="4689476" y="5313363"/>
              <a:ext cx="352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solidFill>
                    <a:schemeClr val="bg1"/>
                  </a:solidFill>
                  <a:latin typeface="Calibri" panose="020F0502020204030204" pitchFamily="34" charset="0"/>
                </a:rPr>
                <a:t>ac</a:t>
              </a:r>
            </a:p>
          </p:txBody>
        </p:sp>
        <p:sp>
          <p:nvSpPr>
            <p:cNvPr id="10262" name="TextBox 31"/>
            <p:cNvSpPr txBox="1">
              <a:spLocks noChangeAspect="1" noChangeArrowheads="1"/>
            </p:cNvSpPr>
            <p:nvPr/>
          </p:nvSpPr>
          <p:spPr bwMode="auto">
            <a:xfrm>
              <a:off x="5805488" y="4232275"/>
              <a:ext cx="320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latin typeface="Calibri" panose="020F0502020204030204" pitchFamily="34" charset="0"/>
                </a:rPr>
                <a:t>ol</a:t>
              </a:r>
            </a:p>
          </p:txBody>
        </p:sp>
        <p:sp>
          <p:nvSpPr>
            <p:cNvPr id="10263" name="TextBox 31"/>
            <p:cNvSpPr txBox="1">
              <a:spLocks noChangeAspect="1" noChangeArrowheads="1"/>
            </p:cNvSpPr>
            <p:nvPr/>
          </p:nvSpPr>
          <p:spPr bwMode="auto">
            <a:xfrm>
              <a:off x="5373688" y="5600700"/>
              <a:ext cx="3206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latin typeface="Calibri" panose="020F0502020204030204" pitchFamily="34" charset="0"/>
                </a:rPr>
                <a:t>ol</a:t>
              </a:r>
            </a:p>
          </p:txBody>
        </p:sp>
        <p:sp>
          <p:nvSpPr>
            <p:cNvPr id="10264" name="TextBox 31"/>
            <p:cNvSpPr txBox="1">
              <a:spLocks noChangeAspect="1" noChangeArrowheads="1"/>
            </p:cNvSpPr>
            <p:nvPr/>
          </p:nvSpPr>
          <p:spPr bwMode="auto">
            <a:xfrm>
              <a:off x="3716338" y="5961063"/>
              <a:ext cx="4143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latin typeface="Calibri" panose="020F0502020204030204" pitchFamily="34" charset="0"/>
                </a:rPr>
                <a:t>phl</a:t>
              </a:r>
            </a:p>
          </p:txBody>
        </p:sp>
        <p:sp>
          <p:nvSpPr>
            <p:cNvPr id="10265" name="TextBox 31"/>
            <p:cNvSpPr txBox="1">
              <a:spLocks noChangeAspect="1" noChangeArrowheads="1"/>
            </p:cNvSpPr>
            <p:nvPr/>
          </p:nvSpPr>
          <p:spPr bwMode="auto">
            <a:xfrm>
              <a:off x="4041776" y="4160838"/>
              <a:ext cx="4143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latin typeface="Calibri" panose="020F0502020204030204" pitchFamily="34" charset="0"/>
                </a:rPr>
                <a:t>phl</a:t>
              </a:r>
            </a:p>
          </p:txBody>
        </p:sp>
        <p:sp>
          <p:nvSpPr>
            <p:cNvPr id="10266" name="TextBox 24"/>
            <p:cNvSpPr txBox="1">
              <a:spLocks noChangeAspect="1" noChangeArrowheads="1"/>
            </p:cNvSpPr>
            <p:nvPr/>
          </p:nvSpPr>
          <p:spPr bwMode="auto">
            <a:xfrm>
              <a:off x="3968751" y="4953000"/>
              <a:ext cx="285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latin typeface="Calibri" panose="020F0502020204030204" pitchFamily="34" charset="0"/>
                </a:rPr>
                <a:t>P</a:t>
              </a:r>
            </a:p>
          </p:txBody>
        </p:sp>
        <p:sp>
          <p:nvSpPr>
            <p:cNvPr id="10267" name="TextBox 24"/>
            <p:cNvSpPr txBox="1">
              <a:spLocks noChangeAspect="1" noChangeArrowheads="1"/>
            </p:cNvSpPr>
            <p:nvPr/>
          </p:nvSpPr>
          <p:spPr bwMode="auto">
            <a:xfrm>
              <a:off x="5516563" y="6213475"/>
              <a:ext cx="285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latin typeface="Calibri" panose="020F0502020204030204" pitchFamily="34" charset="0"/>
                </a:rPr>
                <a:t>P</a:t>
              </a:r>
            </a:p>
          </p:txBody>
        </p:sp>
        <p:sp>
          <p:nvSpPr>
            <p:cNvPr id="10268" name="TextBox 24"/>
            <p:cNvSpPr txBox="1">
              <a:spLocks noChangeAspect="1" noChangeArrowheads="1"/>
            </p:cNvSpPr>
            <p:nvPr/>
          </p:nvSpPr>
          <p:spPr bwMode="auto">
            <a:xfrm>
              <a:off x="5876926" y="5384800"/>
              <a:ext cx="285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latin typeface="Calibri" panose="020F0502020204030204" pitchFamily="34" charset="0"/>
                </a:rPr>
                <a:t>P</a:t>
              </a:r>
            </a:p>
          </p:txBody>
        </p:sp>
        <p:sp>
          <p:nvSpPr>
            <p:cNvPr id="10269" name="TextBox 24"/>
            <p:cNvSpPr txBox="1">
              <a:spLocks noChangeAspect="1" noChangeArrowheads="1"/>
            </p:cNvSpPr>
            <p:nvPr/>
          </p:nvSpPr>
          <p:spPr bwMode="auto">
            <a:xfrm>
              <a:off x="4689476" y="4268788"/>
              <a:ext cx="285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latin typeface="Calibri" panose="020F0502020204030204" pitchFamily="34" charset="0"/>
                </a:rPr>
                <a:t>P</a:t>
              </a:r>
            </a:p>
          </p:txBody>
        </p:sp>
      </p:grpSp>
      <p:grpSp>
        <p:nvGrpSpPr>
          <p:cNvPr id="10249" name="Group 45"/>
          <p:cNvGrpSpPr>
            <a:grpSpLocks noChangeAspect="1"/>
          </p:cNvGrpSpPr>
          <p:nvPr/>
        </p:nvGrpSpPr>
        <p:grpSpPr bwMode="auto">
          <a:xfrm>
            <a:off x="5972175" y="3889375"/>
            <a:ext cx="3049588" cy="2806700"/>
            <a:chOff x="3429001" y="884238"/>
            <a:chExt cx="3240088" cy="2984500"/>
          </a:xfrm>
        </p:grpSpPr>
        <p:pic>
          <p:nvPicPr>
            <p:cNvPr id="10253" name="Picture 3" descr="5_001.jpg"/>
            <p:cNvPicPr>
              <a:picLocks noChangeAspect="1"/>
            </p:cNvPicPr>
            <p:nvPr/>
          </p:nvPicPr>
          <p:blipFill>
            <a:blip r:embed="rId5" cstate="email">
              <a:lum bright="22000" contrast="42000"/>
              <a:extLst>
                <a:ext uri="{28A0092B-C50C-407E-A947-70E740481C1C}">
                  <a14:useLocalDpi xmlns:a14="http://schemas.microsoft.com/office/drawing/2010/main"/>
                </a:ext>
              </a:extLst>
            </a:blip>
            <a:srcRect/>
            <a:stretch>
              <a:fillRect/>
            </a:stretch>
          </p:blipFill>
          <p:spPr bwMode="auto">
            <a:xfrm>
              <a:off x="3429001" y="884238"/>
              <a:ext cx="3240088"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4" name="TextBox 31"/>
            <p:cNvSpPr txBox="1">
              <a:spLocks noChangeAspect="1" noChangeArrowheads="1"/>
            </p:cNvSpPr>
            <p:nvPr/>
          </p:nvSpPr>
          <p:spPr bwMode="auto">
            <a:xfrm>
              <a:off x="4292601" y="2684463"/>
              <a:ext cx="285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latin typeface="Calibri" panose="020F0502020204030204" pitchFamily="34" charset="0"/>
                </a:rPr>
                <a:t>P</a:t>
              </a:r>
            </a:p>
          </p:txBody>
        </p:sp>
        <p:sp>
          <p:nvSpPr>
            <p:cNvPr id="10255" name="TextBox 31"/>
            <p:cNvSpPr txBox="1">
              <a:spLocks noChangeAspect="1" noChangeArrowheads="1"/>
            </p:cNvSpPr>
            <p:nvPr/>
          </p:nvSpPr>
          <p:spPr bwMode="auto">
            <a:xfrm>
              <a:off x="5013326" y="2936875"/>
              <a:ext cx="285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latin typeface="Calibri" panose="020F0502020204030204" pitchFamily="34" charset="0"/>
                </a:rPr>
                <a:t>P</a:t>
              </a:r>
            </a:p>
          </p:txBody>
        </p:sp>
        <p:sp>
          <p:nvSpPr>
            <p:cNvPr id="10256" name="TextBox 31"/>
            <p:cNvSpPr txBox="1">
              <a:spLocks noChangeAspect="1" noChangeArrowheads="1"/>
            </p:cNvSpPr>
            <p:nvPr/>
          </p:nvSpPr>
          <p:spPr bwMode="auto">
            <a:xfrm>
              <a:off x="5445126" y="2757488"/>
              <a:ext cx="285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latin typeface="Calibri" panose="020F0502020204030204" pitchFamily="34" charset="0"/>
                </a:rPr>
                <a:t>P</a:t>
              </a:r>
            </a:p>
          </p:txBody>
        </p:sp>
        <p:sp>
          <p:nvSpPr>
            <p:cNvPr id="10257" name="TextBox 31"/>
            <p:cNvSpPr txBox="1">
              <a:spLocks noChangeAspect="1" noChangeArrowheads="1"/>
            </p:cNvSpPr>
            <p:nvPr/>
          </p:nvSpPr>
          <p:spPr bwMode="auto">
            <a:xfrm>
              <a:off x="5192713" y="2108200"/>
              <a:ext cx="4143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latin typeface="Calibri" panose="020F0502020204030204" pitchFamily="34" charset="0"/>
                </a:rPr>
                <a:t>phl</a:t>
              </a:r>
            </a:p>
          </p:txBody>
        </p:sp>
        <p:sp>
          <p:nvSpPr>
            <p:cNvPr id="10258" name="TextBox 31"/>
            <p:cNvSpPr txBox="1">
              <a:spLocks noChangeAspect="1" noChangeArrowheads="1"/>
            </p:cNvSpPr>
            <p:nvPr/>
          </p:nvSpPr>
          <p:spPr bwMode="auto">
            <a:xfrm>
              <a:off x="5984876" y="3116263"/>
              <a:ext cx="4143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latin typeface="Calibri" panose="020F0502020204030204" pitchFamily="34" charset="0"/>
                </a:rPr>
                <a:t>phl</a:t>
              </a:r>
            </a:p>
          </p:txBody>
        </p:sp>
        <p:sp>
          <p:nvSpPr>
            <p:cNvPr id="10259" name="TextBox 31"/>
            <p:cNvSpPr txBox="1">
              <a:spLocks noChangeAspect="1" noChangeArrowheads="1"/>
            </p:cNvSpPr>
            <p:nvPr/>
          </p:nvSpPr>
          <p:spPr bwMode="auto">
            <a:xfrm>
              <a:off x="3789363" y="2000250"/>
              <a:ext cx="4143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200">
                  <a:latin typeface="Calibri" panose="020F0502020204030204" pitchFamily="34" charset="0"/>
                </a:rPr>
                <a:t>phl</a:t>
              </a:r>
            </a:p>
          </p:txBody>
        </p:sp>
      </p:grpSp>
      <p:sp>
        <p:nvSpPr>
          <p:cNvPr id="55" name="TextBox 54"/>
          <p:cNvSpPr txBox="1"/>
          <p:nvPr/>
        </p:nvSpPr>
        <p:spPr>
          <a:xfrm>
            <a:off x="1339850" y="2397125"/>
            <a:ext cx="1584325" cy="708025"/>
          </a:xfrm>
          <a:prstGeom prst="rect">
            <a:avLst/>
          </a:prstGeom>
          <a:noFill/>
        </p:spPr>
        <p:txBody>
          <a:bodyPr>
            <a:spAutoFit/>
          </a:bodyPr>
          <a:lstStyle/>
          <a:p>
            <a:pPr algn="ctr">
              <a:defRPr/>
            </a:pPr>
            <a:r>
              <a:rPr lang="en-AU" dirty="0">
                <a:solidFill>
                  <a:srgbClr val="FFFF00"/>
                </a:solidFill>
                <a:effectLst>
                  <a:outerShdw blurRad="38100" dist="38100" dir="2700000" algn="tl">
                    <a:srgbClr val="000000">
                      <a:alpha val="43137"/>
                    </a:srgbClr>
                  </a:outerShdw>
                </a:effectLst>
                <a:cs typeface="Arial" charset="0"/>
              </a:rPr>
              <a:t>host </a:t>
            </a:r>
            <a:r>
              <a:rPr lang="en-AU" dirty="0">
                <a:solidFill>
                  <a:srgbClr val="FFFF00"/>
                </a:solidFill>
                <a:effectLst>
                  <a:outerShdw blurRad="38100" dist="38100" dir="2700000" algn="tl">
                    <a:srgbClr val="000000">
                      <a:alpha val="43137"/>
                    </a:srgbClr>
                  </a:outerShdw>
                </a:effectLst>
                <a:cs typeface="Arial" charset="0"/>
              </a:rPr>
              <a:t>kimberlite</a:t>
            </a:r>
          </a:p>
        </p:txBody>
      </p:sp>
      <p:sp>
        <p:nvSpPr>
          <p:cNvPr id="57" name="TextBox 56"/>
          <p:cNvSpPr txBox="1"/>
          <p:nvPr/>
        </p:nvSpPr>
        <p:spPr>
          <a:xfrm>
            <a:off x="3284538" y="622300"/>
            <a:ext cx="2660650" cy="400050"/>
          </a:xfrm>
          <a:prstGeom prst="rect">
            <a:avLst/>
          </a:prstGeom>
          <a:noFill/>
        </p:spPr>
        <p:txBody>
          <a:bodyPr>
            <a:spAutoFit/>
          </a:bodyPr>
          <a:lstStyle/>
          <a:p>
            <a:pPr algn="ctr">
              <a:defRPr/>
            </a:pPr>
            <a:r>
              <a:rPr lang="en-AU" dirty="0">
                <a:solidFill>
                  <a:srgbClr val="FFFF00"/>
                </a:solidFill>
                <a:effectLst>
                  <a:outerShdw blurRad="38100" dist="38100" dir="2700000" algn="tl">
                    <a:srgbClr val="000000">
                      <a:alpha val="43137"/>
                    </a:srgbClr>
                  </a:outerShdw>
                </a:effectLst>
                <a:cs typeface="Arial" charset="0"/>
              </a:rPr>
              <a:t>host </a:t>
            </a:r>
            <a:r>
              <a:rPr lang="en-AU" dirty="0">
                <a:solidFill>
                  <a:srgbClr val="FFFF00"/>
                </a:solidFill>
                <a:effectLst>
                  <a:outerShdw blurRad="38100" dist="38100" dir="2700000" algn="tl">
                    <a:srgbClr val="000000">
                      <a:alpha val="43137"/>
                    </a:srgbClr>
                  </a:outerShdw>
                </a:effectLst>
                <a:cs typeface="Arial" charset="0"/>
              </a:rPr>
              <a:t>kimberlite</a:t>
            </a:r>
          </a:p>
        </p:txBody>
      </p:sp>
      <p:sp>
        <p:nvSpPr>
          <p:cNvPr id="58" name="TextBox 57"/>
          <p:cNvSpPr txBox="1"/>
          <p:nvPr/>
        </p:nvSpPr>
        <p:spPr>
          <a:xfrm>
            <a:off x="3522663" y="3805238"/>
            <a:ext cx="4824412" cy="400050"/>
          </a:xfrm>
          <a:prstGeom prst="rect">
            <a:avLst/>
          </a:prstGeom>
          <a:noFill/>
        </p:spPr>
        <p:txBody>
          <a:bodyPr>
            <a:spAutoFit/>
          </a:bodyPr>
          <a:lstStyle/>
          <a:p>
            <a:pPr algn="ctr">
              <a:defRPr/>
            </a:pPr>
            <a:r>
              <a:rPr lang="en-AU" dirty="0">
                <a:solidFill>
                  <a:srgbClr val="FFFF00"/>
                </a:solidFill>
                <a:effectLst>
                  <a:outerShdw blurRad="38100" dist="38100" dir="2700000" algn="tl">
                    <a:srgbClr val="000000">
                      <a:alpha val="43137"/>
                    </a:srgbClr>
                  </a:outerShdw>
                </a:effectLst>
                <a:cs typeface="Arial" charset="0"/>
              </a:rPr>
              <a:t>perovskite-rich </a:t>
            </a:r>
            <a:r>
              <a:rPr lang="en-AU" dirty="0" err="1">
                <a:solidFill>
                  <a:srgbClr val="FFFF00"/>
                </a:solidFill>
                <a:effectLst>
                  <a:outerShdw blurRad="38100" dist="38100" dir="2700000" algn="tl">
                    <a:srgbClr val="000000">
                      <a:alpha val="43137"/>
                    </a:srgbClr>
                  </a:outerShdw>
                </a:effectLst>
                <a:cs typeface="Arial" charset="0"/>
              </a:rPr>
              <a:t>autolith</a:t>
            </a:r>
            <a:endParaRPr lang="en-AU" dirty="0">
              <a:solidFill>
                <a:srgbClr val="FFFF00"/>
              </a:solidFill>
              <a:effectLst>
                <a:outerShdw blurRad="38100" dist="38100" dir="2700000" algn="tl">
                  <a:srgbClr val="000000">
                    <a:alpha val="43137"/>
                  </a:srgbClr>
                </a:outerShdw>
              </a:effectLst>
              <a:cs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440"/>
          <p:cNvGrpSpPr>
            <a:grpSpLocks/>
          </p:cNvGrpSpPr>
          <p:nvPr/>
        </p:nvGrpSpPr>
        <p:grpSpPr bwMode="auto">
          <a:xfrm>
            <a:off x="3698875" y="423863"/>
            <a:ext cx="5287963" cy="6329362"/>
            <a:chOff x="3698875" y="423863"/>
            <a:chExt cx="5287963" cy="6329362"/>
          </a:xfrm>
        </p:grpSpPr>
        <p:grpSp>
          <p:nvGrpSpPr>
            <p:cNvPr id="11481" name="Group 441"/>
            <p:cNvGrpSpPr>
              <a:grpSpLocks/>
            </p:cNvGrpSpPr>
            <p:nvPr/>
          </p:nvGrpSpPr>
          <p:grpSpPr bwMode="auto">
            <a:xfrm>
              <a:off x="3698875" y="423863"/>
              <a:ext cx="5287963" cy="6205537"/>
              <a:chOff x="3698875" y="423803"/>
              <a:chExt cx="5287963" cy="6204969"/>
            </a:xfrm>
          </p:grpSpPr>
          <p:grpSp>
            <p:nvGrpSpPr>
              <p:cNvPr id="11483" name="Group 431"/>
              <p:cNvGrpSpPr>
                <a:grpSpLocks/>
              </p:cNvGrpSpPr>
              <p:nvPr/>
            </p:nvGrpSpPr>
            <p:grpSpPr bwMode="auto">
              <a:xfrm>
                <a:off x="3698875" y="4594905"/>
                <a:ext cx="5287963" cy="1867678"/>
                <a:chOff x="3698875" y="4594905"/>
                <a:chExt cx="5287963" cy="1867678"/>
              </a:xfrm>
            </p:grpSpPr>
            <p:pic>
              <p:nvPicPr>
                <p:cNvPr id="11703" name="Picture 23" descr="L7-02"/>
                <p:cNvPicPr>
                  <a:picLocks noChangeAspect="1" noChangeArrowheads="1"/>
                </p:cNvPicPr>
                <p:nvPr/>
              </p:nvPicPr>
              <p:blipFill>
                <a:blip r:embed="rId2" cstate="email">
                  <a:lum contrast="12000"/>
                  <a:extLst>
                    <a:ext uri="{28A0092B-C50C-407E-A947-70E740481C1C}">
                      <a14:useLocalDpi xmlns:a14="http://schemas.microsoft.com/office/drawing/2010/main"/>
                    </a:ext>
                  </a:extLst>
                </a:blip>
                <a:srcRect/>
                <a:stretch>
                  <a:fillRect/>
                </a:stretch>
              </p:blipFill>
              <p:spPr bwMode="auto">
                <a:xfrm>
                  <a:off x="7559996" y="4662506"/>
                  <a:ext cx="1426842" cy="180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04" name="Picture 24" descr="L2-20"/>
                <p:cNvPicPr>
                  <a:picLocks noChangeAspect="1" noChangeArrowheads="1"/>
                </p:cNvPicPr>
                <p:nvPr/>
              </p:nvPicPr>
              <p:blipFill>
                <a:blip r:embed="rId3" cstate="email">
                  <a:lum bright="-6000" contrast="28000"/>
                  <a:extLst>
                    <a:ext uri="{28A0092B-C50C-407E-A947-70E740481C1C}">
                      <a14:useLocalDpi xmlns:a14="http://schemas.microsoft.com/office/drawing/2010/main"/>
                    </a:ext>
                  </a:extLst>
                </a:blip>
                <a:srcRect/>
                <a:stretch>
                  <a:fillRect/>
                </a:stretch>
              </p:blipFill>
              <p:spPr bwMode="auto">
                <a:xfrm>
                  <a:off x="3698875" y="4594905"/>
                  <a:ext cx="1579061" cy="180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484" name="Group 430"/>
              <p:cNvGrpSpPr>
                <a:grpSpLocks/>
              </p:cNvGrpSpPr>
              <p:nvPr/>
            </p:nvGrpSpPr>
            <p:grpSpPr bwMode="auto">
              <a:xfrm>
                <a:off x="4402766" y="802647"/>
                <a:ext cx="3592513" cy="5826125"/>
                <a:chOff x="4402766" y="802647"/>
                <a:chExt cx="3592513" cy="5826125"/>
              </a:xfrm>
            </p:grpSpPr>
            <p:grpSp>
              <p:nvGrpSpPr>
                <p:cNvPr id="11486" name="Group 420"/>
                <p:cNvGrpSpPr>
                  <a:grpSpLocks/>
                </p:cNvGrpSpPr>
                <p:nvPr/>
              </p:nvGrpSpPr>
              <p:grpSpPr bwMode="auto">
                <a:xfrm>
                  <a:off x="4723441" y="1836109"/>
                  <a:ext cx="3271838" cy="4792663"/>
                  <a:chOff x="4643085" y="537986"/>
                  <a:chExt cx="3271838" cy="4792663"/>
                </a:xfrm>
              </p:grpSpPr>
              <p:sp>
                <p:nvSpPr>
                  <p:cNvPr id="11488" name="Rectangle 171"/>
                  <p:cNvSpPr>
                    <a:spLocks noChangeArrowheads="1"/>
                  </p:cNvSpPr>
                  <p:nvPr/>
                </p:nvSpPr>
                <p:spPr bwMode="auto">
                  <a:xfrm>
                    <a:off x="4643085" y="1603199"/>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200" b="0">
                        <a:solidFill>
                          <a:srgbClr val="000000"/>
                        </a:solidFill>
                        <a:latin typeface="Tahoma" panose="020B0604030504040204" pitchFamily="34" charset="0"/>
                      </a:rPr>
                      <a:t>10</a:t>
                    </a:r>
                    <a:endParaRPr lang="ru-RU" altLang="en-US" sz="1200" b="0">
                      <a:latin typeface="Tahoma" panose="020B0604030504040204" pitchFamily="34" charset="0"/>
                    </a:endParaRPr>
                  </a:p>
                </p:txBody>
              </p:sp>
              <p:sp>
                <p:nvSpPr>
                  <p:cNvPr id="11489" name="Rectangle 173"/>
                  <p:cNvSpPr>
                    <a:spLocks noChangeArrowheads="1"/>
                  </p:cNvSpPr>
                  <p:nvPr/>
                </p:nvSpPr>
                <p:spPr bwMode="auto">
                  <a:xfrm>
                    <a:off x="4643085" y="1155524"/>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200" b="0">
                        <a:solidFill>
                          <a:srgbClr val="000000"/>
                        </a:solidFill>
                        <a:latin typeface="Tahoma" panose="020B0604030504040204" pitchFamily="34" charset="0"/>
                      </a:rPr>
                      <a:t>14</a:t>
                    </a:r>
                    <a:endParaRPr lang="ru-RU" altLang="en-US" sz="1200" b="0">
                      <a:latin typeface="Tahoma" panose="020B0604030504040204" pitchFamily="34" charset="0"/>
                    </a:endParaRPr>
                  </a:p>
                </p:txBody>
              </p:sp>
              <p:sp>
                <p:nvSpPr>
                  <p:cNvPr id="11490" name="Rectangle 175"/>
                  <p:cNvSpPr>
                    <a:spLocks noChangeArrowheads="1"/>
                  </p:cNvSpPr>
                  <p:nvPr/>
                </p:nvSpPr>
                <p:spPr bwMode="auto">
                  <a:xfrm>
                    <a:off x="4643085" y="706261"/>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200" b="0">
                        <a:solidFill>
                          <a:srgbClr val="000000"/>
                        </a:solidFill>
                        <a:latin typeface="Tahoma" panose="020B0604030504040204" pitchFamily="34" charset="0"/>
                      </a:rPr>
                      <a:t>18</a:t>
                    </a:r>
                    <a:endParaRPr lang="ru-RU" altLang="en-US" sz="1200" b="0">
                      <a:latin typeface="Tahoma" panose="020B0604030504040204" pitchFamily="34" charset="0"/>
                    </a:endParaRPr>
                  </a:p>
                </p:txBody>
              </p:sp>
              <p:sp>
                <p:nvSpPr>
                  <p:cNvPr id="11491" name="Rectangle 1171"/>
                  <p:cNvSpPr>
                    <a:spLocks noChangeArrowheads="1"/>
                  </p:cNvSpPr>
                  <p:nvPr/>
                </p:nvSpPr>
                <p:spPr bwMode="auto">
                  <a:xfrm>
                    <a:off x="4644673" y="5032199"/>
                    <a:ext cx="2111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solidFill>
                          <a:srgbClr val="000000"/>
                        </a:solidFill>
                        <a:latin typeface="Tahoma" panose="020B0604030504040204" pitchFamily="34" charset="0"/>
                      </a:rPr>
                      <a:t>0.1</a:t>
                    </a:r>
                    <a:endParaRPr lang="en-US" altLang="en-US" sz="1200">
                      <a:latin typeface="Tahoma" panose="020B0604030504040204" pitchFamily="34" charset="0"/>
                    </a:endParaRPr>
                  </a:p>
                </p:txBody>
              </p:sp>
              <p:sp>
                <p:nvSpPr>
                  <p:cNvPr id="11492" name="Rectangle 1172"/>
                  <p:cNvSpPr>
                    <a:spLocks noChangeArrowheads="1"/>
                  </p:cNvSpPr>
                  <p:nvPr/>
                </p:nvSpPr>
                <p:spPr bwMode="auto">
                  <a:xfrm>
                    <a:off x="4644673" y="4541661"/>
                    <a:ext cx="2111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solidFill>
                          <a:srgbClr val="000000"/>
                        </a:solidFill>
                        <a:latin typeface="Tahoma" panose="020B0604030504040204" pitchFamily="34" charset="0"/>
                      </a:rPr>
                      <a:t>0.2</a:t>
                    </a:r>
                    <a:endParaRPr lang="en-US" altLang="en-US" sz="1200">
                      <a:latin typeface="Tahoma" panose="020B0604030504040204" pitchFamily="34" charset="0"/>
                    </a:endParaRPr>
                  </a:p>
                </p:txBody>
              </p:sp>
              <p:sp>
                <p:nvSpPr>
                  <p:cNvPr id="11493" name="Rectangle 1173"/>
                  <p:cNvSpPr>
                    <a:spLocks noChangeArrowheads="1"/>
                  </p:cNvSpPr>
                  <p:nvPr/>
                </p:nvSpPr>
                <p:spPr bwMode="auto">
                  <a:xfrm>
                    <a:off x="4644673" y="4051124"/>
                    <a:ext cx="2111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solidFill>
                          <a:srgbClr val="000000"/>
                        </a:solidFill>
                        <a:latin typeface="Tahoma" panose="020B0604030504040204" pitchFamily="34" charset="0"/>
                      </a:rPr>
                      <a:t>0.3</a:t>
                    </a:r>
                    <a:endParaRPr lang="en-US" altLang="en-US" sz="1200">
                      <a:latin typeface="Tahoma" panose="020B0604030504040204" pitchFamily="34" charset="0"/>
                    </a:endParaRPr>
                  </a:p>
                </p:txBody>
              </p:sp>
              <p:sp>
                <p:nvSpPr>
                  <p:cNvPr id="11494" name="Rectangle 1174"/>
                  <p:cNvSpPr>
                    <a:spLocks noChangeArrowheads="1"/>
                  </p:cNvSpPr>
                  <p:nvPr/>
                </p:nvSpPr>
                <p:spPr bwMode="auto">
                  <a:xfrm>
                    <a:off x="4644673" y="3560586"/>
                    <a:ext cx="2111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solidFill>
                          <a:srgbClr val="000000"/>
                        </a:solidFill>
                        <a:latin typeface="Tahoma" panose="020B0604030504040204" pitchFamily="34" charset="0"/>
                      </a:rPr>
                      <a:t>0.4</a:t>
                    </a:r>
                    <a:endParaRPr lang="en-US" altLang="en-US" sz="1200">
                      <a:latin typeface="Tahoma" panose="020B0604030504040204" pitchFamily="34" charset="0"/>
                    </a:endParaRPr>
                  </a:p>
                </p:txBody>
              </p:sp>
              <p:sp>
                <p:nvSpPr>
                  <p:cNvPr id="11495" name="Rectangle 1175"/>
                  <p:cNvSpPr>
                    <a:spLocks noChangeArrowheads="1"/>
                  </p:cNvSpPr>
                  <p:nvPr/>
                </p:nvSpPr>
                <p:spPr bwMode="auto">
                  <a:xfrm>
                    <a:off x="4644673" y="3070049"/>
                    <a:ext cx="2111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solidFill>
                          <a:srgbClr val="000000"/>
                        </a:solidFill>
                        <a:latin typeface="Tahoma" panose="020B0604030504040204" pitchFamily="34" charset="0"/>
                      </a:rPr>
                      <a:t>0.5</a:t>
                    </a:r>
                    <a:endParaRPr lang="en-US" altLang="en-US" sz="1200">
                      <a:latin typeface="Tahoma" panose="020B0604030504040204" pitchFamily="34" charset="0"/>
                    </a:endParaRPr>
                  </a:p>
                </p:txBody>
              </p:sp>
              <p:sp>
                <p:nvSpPr>
                  <p:cNvPr id="11496" name="Rectangle 129"/>
                  <p:cNvSpPr>
                    <a:spLocks noChangeArrowheads="1"/>
                  </p:cNvSpPr>
                  <p:nvPr/>
                </p:nvSpPr>
                <p:spPr bwMode="auto">
                  <a:xfrm>
                    <a:off x="4909785" y="577674"/>
                    <a:ext cx="300355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497" name="Rectangle 130"/>
                  <p:cNvSpPr>
                    <a:spLocks noChangeArrowheads="1"/>
                  </p:cNvSpPr>
                  <p:nvPr/>
                </p:nvSpPr>
                <p:spPr bwMode="auto">
                  <a:xfrm>
                    <a:off x="4909785" y="577674"/>
                    <a:ext cx="3003550" cy="223520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498" name="Rectangle 131"/>
                  <p:cNvSpPr>
                    <a:spLocks noChangeArrowheads="1"/>
                  </p:cNvSpPr>
                  <p:nvPr/>
                </p:nvSpPr>
                <p:spPr bwMode="auto">
                  <a:xfrm>
                    <a:off x="5176485" y="2592211"/>
                    <a:ext cx="212725" cy="220663"/>
                  </a:xfrm>
                  <a:prstGeom prst="rect">
                    <a:avLst/>
                  </a:prstGeom>
                  <a:solidFill>
                    <a:srgbClr val="00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499" name="Rectangle 132"/>
                  <p:cNvSpPr>
                    <a:spLocks noChangeArrowheads="1"/>
                  </p:cNvSpPr>
                  <p:nvPr/>
                </p:nvSpPr>
                <p:spPr bwMode="auto">
                  <a:xfrm>
                    <a:off x="5427310" y="2698574"/>
                    <a:ext cx="212725" cy="114300"/>
                  </a:xfrm>
                  <a:prstGeom prst="rect">
                    <a:avLst/>
                  </a:prstGeom>
                  <a:solidFill>
                    <a:srgbClr val="00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00" name="Rectangle 133"/>
                  <p:cNvSpPr>
                    <a:spLocks noChangeArrowheads="1"/>
                  </p:cNvSpPr>
                  <p:nvPr/>
                </p:nvSpPr>
                <p:spPr bwMode="auto">
                  <a:xfrm>
                    <a:off x="5678135" y="2028649"/>
                    <a:ext cx="212725" cy="784225"/>
                  </a:xfrm>
                  <a:prstGeom prst="rect">
                    <a:avLst/>
                  </a:prstGeom>
                  <a:solidFill>
                    <a:srgbClr val="00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01" name="Rectangle 134"/>
                  <p:cNvSpPr>
                    <a:spLocks noChangeArrowheads="1"/>
                  </p:cNvSpPr>
                  <p:nvPr/>
                </p:nvSpPr>
                <p:spPr bwMode="auto">
                  <a:xfrm>
                    <a:off x="5928960" y="2363611"/>
                    <a:ext cx="212725" cy="449263"/>
                  </a:xfrm>
                  <a:prstGeom prst="rect">
                    <a:avLst/>
                  </a:prstGeom>
                  <a:solidFill>
                    <a:srgbClr val="00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02" name="Rectangle 135"/>
                  <p:cNvSpPr>
                    <a:spLocks noChangeArrowheads="1"/>
                  </p:cNvSpPr>
                  <p:nvPr/>
                </p:nvSpPr>
                <p:spPr bwMode="auto">
                  <a:xfrm>
                    <a:off x="6179785" y="1695274"/>
                    <a:ext cx="212725" cy="1117600"/>
                  </a:xfrm>
                  <a:prstGeom prst="rect">
                    <a:avLst/>
                  </a:prstGeom>
                  <a:solidFill>
                    <a:srgbClr val="00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03" name="Rectangle 136"/>
                  <p:cNvSpPr>
                    <a:spLocks noChangeArrowheads="1"/>
                  </p:cNvSpPr>
                  <p:nvPr/>
                </p:nvSpPr>
                <p:spPr bwMode="auto">
                  <a:xfrm>
                    <a:off x="6430610" y="1914349"/>
                    <a:ext cx="204788" cy="898525"/>
                  </a:xfrm>
                  <a:prstGeom prst="rect">
                    <a:avLst/>
                  </a:prstGeom>
                  <a:solidFill>
                    <a:srgbClr val="00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04" name="Rectangle 137"/>
                  <p:cNvSpPr>
                    <a:spLocks noChangeArrowheads="1"/>
                  </p:cNvSpPr>
                  <p:nvPr/>
                </p:nvSpPr>
                <p:spPr bwMode="auto">
                  <a:xfrm>
                    <a:off x="6673498" y="796749"/>
                    <a:ext cx="212725" cy="2016125"/>
                  </a:xfrm>
                  <a:prstGeom prst="rect">
                    <a:avLst/>
                  </a:prstGeom>
                  <a:solidFill>
                    <a:srgbClr val="00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05" name="Rectangle 138"/>
                  <p:cNvSpPr>
                    <a:spLocks noChangeArrowheads="1"/>
                  </p:cNvSpPr>
                  <p:nvPr/>
                </p:nvSpPr>
                <p:spPr bwMode="auto">
                  <a:xfrm>
                    <a:off x="6924323" y="796749"/>
                    <a:ext cx="214313" cy="2016125"/>
                  </a:xfrm>
                  <a:prstGeom prst="rect">
                    <a:avLst/>
                  </a:prstGeom>
                  <a:solidFill>
                    <a:srgbClr val="00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06" name="Rectangle 139"/>
                  <p:cNvSpPr>
                    <a:spLocks noChangeArrowheads="1"/>
                  </p:cNvSpPr>
                  <p:nvPr/>
                </p:nvSpPr>
                <p:spPr bwMode="auto">
                  <a:xfrm>
                    <a:off x="7175148" y="2142949"/>
                    <a:ext cx="214313" cy="669925"/>
                  </a:xfrm>
                  <a:prstGeom prst="rect">
                    <a:avLst/>
                  </a:prstGeom>
                  <a:solidFill>
                    <a:srgbClr val="00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07" name="Line 140"/>
                  <p:cNvSpPr>
                    <a:spLocks noChangeShapeType="1"/>
                  </p:cNvSpPr>
                  <p:nvPr/>
                </p:nvSpPr>
                <p:spPr bwMode="auto">
                  <a:xfrm>
                    <a:off x="4909785" y="577674"/>
                    <a:ext cx="1588" cy="2235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08" name="Line 141"/>
                  <p:cNvSpPr>
                    <a:spLocks noChangeShapeType="1"/>
                  </p:cNvSpPr>
                  <p:nvPr/>
                </p:nvSpPr>
                <p:spPr bwMode="auto">
                  <a:xfrm>
                    <a:off x="4863748" y="2812874"/>
                    <a:ext cx="460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09" name="Line 142"/>
                  <p:cNvSpPr>
                    <a:spLocks noChangeShapeType="1"/>
                  </p:cNvSpPr>
                  <p:nvPr/>
                </p:nvSpPr>
                <p:spPr bwMode="auto">
                  <a:xfrm>
                    <a:off x="4863748" y="2592211"/>
                    <a:ext cx="460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10" name="Line 143"/>
                  <p:cNvSpPr>
                    <a:spLocks noChangeShapeType="1"/>
                  </p:cNvSpPr>
                  <p:nvPr/>
                </p:nvSpPr>
                <p:spPr bwMode="auto">
                  <a:xfrm>
                    <a:off x="4863748" y="2363611"/>
                    <a:ext cx="460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11" name="Line 144"/>
                  <p:cNvSpPr>
                    <a:spLocks noChangeShapeType="1"/>
                  </p:cNvSpPr>
                  <p:nvPr/>
                </p:nvSpPr>
                <p:spPr bwMode="auto">
                  <a:xfrm>
                    <a:off x="4863748" y="2142949"/>
                    <a:ext cx="460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12" name="Line 145"/>
                  <p:cNvSpPr>
                    <a:spLocks noChangeShapeType="1"/>
                  </p:cNvSpPr>
                  <p:nvPr/>
                </p:nvSpPr>
                <p:spPr bwMode="auto">
                  <a:xfrm>
                    <a:off x="4863748" y="1914349"/>
                    <a:ext cx="460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13" name="Line 146"/>
                  <p:cNvSpPr>
                    <a:spLocks noChangeShapeType="1"/>
                  </p:cNvSpPr>
                  <p:nvPr/>
                </p:nvSpPr>
                <p:spPr bwMode="auto">
                  <a:xfrm>
                    <a:off x="4863748" y="1695274"/>
                    <a:ext cx="460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14" name="Line 147"/>
                  <p:cNvSpPr>
                    <a:spLocks noChangeShapeType="1"/>
                  </p:cNvSpPr>
                  <p:nvPr/>
                </p:nvSpPr>
                <p:spPr bwMode="auto">
                  <a:xfrm>
                    <a:off x="4863748" y="1474611"/>
                    <a:ext cx="460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15" name="Line 148"/>
                  <p:cNvSpPr>
                    <a:spLocks noChangeShapeType="1"/>
                  </p:cNvSpPr>
                  <p:nvPr/>
                </p:nvSpPr>
                <p:spPr bwMode="auto">
                  <a:xfrm>
                    <a:off x="4863748" y="1246011"/>
                    <a:ext cx="460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16" name="Line 149"/>
                  <p:cNvSpPr>
                    <a:spLocks noChangeShapeType="1"/>
                  </p:cNvSpPr>
                  <p:nvPr/>
                </p:nvSpPr>
                <p:spPr bwMode="auto">
                  <a:xfrm>
                    <a:off x="4863748" y="1025349"/>
                    <a:ext cx="460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17" name="Line 150"/>
                  <p:cNvSpPr>
                    <a:spLocks noChangeShapeType="1"/>
                  </p:cNvSpPr>
                  <p:nvPr/>
                </p:nvSpPr>
                <p:spPr bwMode="auto">
                  <a:xfrm>
                    <a:off x="4863748" y="796749"/>
                    <a:ext cx="460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18" name="Line 151"/>
                  <p:cNvSpPr>
                    <a:spLocks noChangeShapeType="1"/>
                  </p:cNvSpPr>
                  <p:nvPr/>
                </p:nvSpPr>
                <p:spPr bwMode="auto">
                  <a:xfrm>
                    <a:off x="4863748" y="577674"/>
                    <a:ext cx="460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19" name="Line 152"/>
                  <p:cNvSpPr>
                    <a:spLocks noChangeShapeType="1"/>
                  </p:cNvSpPr>
                  <p:nvPr/>
                </p:nvSpPr>
                <p:spPr bwMode="auto">
                  <a:xfrm>
                    <a:off x="4909785" y="2812874"/>
                    <a:ext cx="30035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20" name="Line 153"/>
                  <p:cNvSpPr>
                    <a:spLocks noChangeShapeType="1"/>
                  </p:cNvSpPr>
                  <p:nvPr/>
                </p:nvSpPr>
                <p:spPr bwMode="auto">
                  <a:xfrm flipV="1">
                    <a:off x="4909785" y="2812874"/>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21" name="Line 154"/>
                  <p:cNvSpPr>
                    <a:spLocks noChangeShapeType="1"/>
                  </p:cNvSpPr>
                  <p:nvPr/>
                </p:nvSpPr>
                <p:spPr bwMode="auto">
                  <a:xfrm flipV="1">
                    <a:off x="5160610" y="2812874"/>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22" name="Line 155"/>
                  <p:cNvSpPr>
                    <a:spLocks noChangeShapeType="1"/>
                  </p:cNvSpPr>
                  <p:nvPr/>
                </p:nvSpPr>
                <p:spPr bwMode="auto">
                  <a:xfrm flipV="1">
                    <a:off x="5411435" y="2812874"/>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23" name="Line 156"/>
                  <p:cNvSpPr>
                    <a:spLocks noChangeShapeType="1"/>
                  </p:cNvSpPr>
                  <p:nvPr/>
                </p:nvSpPr>
                <p:spPr bwMode="auto">
                  <a:xfrm flipV="1">
                    <a:off x="5662260" y="2812874"/>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24" name="Line 157"/>
                  <p:cNvSpPr>
                    <a:spLocks noChangeShapeType="1"/>
                  </p:cNvSpPr>
                  <p:nvPr/>
                </p:nvSpPr>
                <p:spPr bwMode="auto">
                  <a:xfrm flipV="1">
                    <a:off x="5913085" y="2812874"/>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25" name="Line 158"/>
                  <p:cNvSpPr>
                    <a:spLocks noChangeShapeType="1"/>
                  </p:cNvSpPr>
                  <p:nvPr/>
                </p:nvSpPr>
                <p:spPr bwMode="auto">
                  <a:xfrm flipV="1">
                    <a:off x="6163910" y="2812874"/>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26" name="Line 159"/>
                  <p:cNvSpPr>
                    <a:spLocks noChangeShapeType="1"/>
                  </p:cNvSpPr>
                  <p:nvPr/>
                </p:nvSpPr>
                <p:spPr bwMode="auto">
                  <a:xfrm flipV="1">
                    <a:off x="6414735" y="2812874"/>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27" name="Line 160"/>
                  <p:cNvSpPr>
                    <a:spLocks noChangeShapeType="1"/>
                  </p:cNvSpPr>
                  <p:nvPr/>
                </p:nvSpPr>
                <p:spPr bwMode="auto">
                  <a:xfrm flipV="1">
                    <a:off x="6659210" y="2812874"/>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28" name="Line 161"/>
                  <p:cNvSpPr>
                    <a:spLocks noChangeShapeType="1"/>
                  </p:cNvSpPr>
                  <p:nvPr/>
                </p:nvSpPr>
                <p:spPr bwMode="auto">
                  <a:xfrm flipV="1">
                    <a:off x="6910035" y="2812874"/>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29" name="Line 162"/>
                  <p:cNvSpPr>
                    <a:spLocks noChangeShapeType="1"/>
                  </p:cNvSpPr>
                  <p:nvPr/>
                </p:nvSpPr>
                <p:spPr bwMode="auto">
                  <a:xfrm flipV="1">
                    <a:off x="7160860" y="2812874"/>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30" name="Line 163"/>
                  <p:cNvSpPr>
                    <a:spLocks noChangeShapeType="1"/>
                  </p:cNvSpPr>
                  <p:nvPr/>
                </p:nvSpPr>
                <p:spPr bwMode="auto">
                  <a:xfrm flipV="1">
                    <a:off x="7411685" y="2812874"/>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31" name="Line 164"/>
                  <p:cNvSpPr>
                    <a:spLocks noChangeShapeType="1"/>
                  </p:cNvSpPr>
                  <p:nvPr/>
                </p:nvSpPr>
                <p:spPr bwMode="auto">
                  <a:xfrm flipV="1">
                    <a:off x="7662510" y="2812874"/>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32" name="Line 165"/>
                  <p:cNvSpPr>
                    <a:spLocks noChangeShapeType="1"/>
                  </p:cNvSpPr>
                  <p:nvPr/>
                </p:nvSpPr>
                <p:spPr bwMode="auto">
                  <a:xfrm flipV="1">
                    <a:off x="7913335" y="2812874"/>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33" name="Rectangle 167"/>
                  <p:cNvSpPr>
                    <a:spLocks noChangeArrowheads="1"/>
                  </p:cNvSpPr>
                  <p:nvPr/>
                </p:nvSpPr>
                <p:spPr bwMode="auto">
                  <a:xfrm>
                    <a:off x="4719285" y="2500136"/>
                    <a:ext cx="841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200" b="0">
                        <a:solidFill>
                          <a:srgbClr val="000000"/>
                        </a:solidFill>
                        <a:latin typeface="Tahoma" panose="020B0604030504040204" pitchFamily="34" charset="0"/>
                      </a:rPr>
                      <a:t>2</a:t>
                    </a:r>
                    <a:endParaRPr lang="ru-RU" altLang="en-US" sz="1200" b="0">
                      <a:latin typeface="Tahoma" panose="020B0604030504040204" pitchFamily="34" charset="0"/>
                    </a:endParaRPr>
                  </a:p>
                </p:txBody>
              </p:sp>
              <p:sp>
                <p:nvSpPr>
                  <p:cNvPr id="11534" name="Rectangle 169"/>
                  <p:cNvSpPr>
                    <a:spLocks noChangeArrowheads="1"/>
                  </p:cNvSpPr>
                  <p:nvPr/>
                </p:nvSpPr>
                <p:spPr bwMode="auto">
                  <a:xfrm>
                    <a:off x="4719285" y="2052461"/>
                    <a:ext cx="841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200" b="0">
                        <a:solidFill>
                          <a:srgbClr val="000000"/>
                        </a:solidFill>
                        <a:latin typeface="Tahoma" panose="020B0604030504040204" pitchFamily="34" charset="0"/>
                      </a:rPr>
                      <a:t>6</a:t>
                    </a:r>
                    <a:endParaRPr lang="ru-RU" altLang="en-US" sz="1200" b="0">
                      <a:latin typeface="Tahoma" panose="020B0604030504040204" pitchFamily="34" charset="0"/>
                    </a:endParaRPr>
                  </a:p>
                </p:txBody>
              </p:sp>
              <p:sp>
                <p:nvSpPr>
                  <p:cNvPr id="11535" name="Rectangle 177"/>
                  <p:cNvSpPr>
                    <a:spLocks noChangeArrowheads="1"/>
                  </p:cNvSpPr>
                  <p:nvPr/>
                </p:nvSpPr>
                <p:spPr bwMode="auto">
                  <a:xfrm>
                    <a:off x="5076473" y="289542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100" b="0">
                        <a:solidFill>
                          <a:srgbClr val="000000"/>
                        </a:solidFill>
                        <a:latin typeface="Tahoma" panose="020B0604030504040204" pitchFamily="34" charset="0"/>
                      </a:rPr>
                      <a:t>85</a:t>
                    </a:r>
                    <a:endParaRPr lang="ru-RU" altLang="en-US" sz="2000" b="0">
                      <a:latin typeface="Tahoma" panose="020B0604030504040204" pitchFamily="34" charset="0"/>
                    </a:endParaRPr>
                  </a:p>
                </p:txBody>
              </p:sp>
              <p:sp>
                <p:nvSpPr>
                  <p:cNvPr id="11536" name="Rectangle 178"/>
                  <p:cNvSpPr>
                    <a:spLocks noChangeArrowheads="1"/>
                  </p:cNvSpPr>
                  <p:nvPr/>
                </p:nvSpPr>
                <p:spPr bwMode="auto">
                  <a:xfrm>
                    <a:off x="5327298" y="289542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100" b="0">
                        <a:solidFill>
                          <a:srgbClr val="000000"/>
                        </a:solidFill>
                        <a:latin typeface="Tahoma" panose="020B0604030504040204" pitchFamily="34" charset="0"/>
                      </a:rPr>
                      <a:t>86</a:t>
                    </a:r>
                    <a:endParaRPr lang="ru-RU" altLang="en-US" sz="2000" b="0">
                      <a:latin typeface="Tahoma" panose="020B0604030504040204" pitchFamily="34" charset="0"/>
                    </a:endParaRPr>
                  </a:p>
                </p:txBody>
              </p:sp>
              <p:sp>
                <p:nvSpPr>
                  <p:cNvPr id="11537" name="Rectangle 179"/>
                  <p:cNvSpPr>
                    <a:spLocks noChangeArrowheads="1"/>
                  </p:cNvSpPr>
                  <p:nvPr/>
                </p:nvSpPr>
                <p:spPr bwMode="auto">
                  <a:xfrm>
                    <a:off x="5578123" y="289542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100" b="0">
                        <a:solidFill>
                          <a:srgbClr val="000000"/>
                        </a:solidFill>
                        <a:latin typeface="Tahoma" panose="020B0604030504040204" pitchFamily="34" charset="0"/>
                      </a:rPr>
                      <a:t>87</a:t>
                    </a:r>
                    <a:endParaRPr lang="ru-RU" altLang="en-US" sz="2000" b="0">
                      <a:latin typeface="Tahoma" panose="020B0604030504040204" pitchFamily="34" charset="0"/>
                    </a:endParaRPr>
                  </a:p>
                </p:txBody>
              </p:sp>
              <p:sp>
                <p:nvSpPr>
                  <p:cNvPr id="11538" name="Rectangle 180"/>
                  <p:cNvSpPr>
                    <a:spLocks noChangeArrowheads="1"/>
                  </p:cNvSpPr>
                  <p:nvPr/>
                </p:nvSpPr>
                <p:spPr bwMode="auto">
                  <a:xfrm>
                    <a:off x="5828948" y="289542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100" b="0">
                        <a:solidFill>
                          <a:srgbClr val="000000"/>
                        </a:solidFill>
                        <a:latin typeface="Tahoma" panose="020B0604030504040204" pitchFamily="34" charset="0"/>
                      </a:rPr>
                      <a:t>88</a:t>
                    </a:r>
                    <a:endParaRPr lang="ru-RU" altLang="en-US" sz="2000" b="0">
                      <a:latin typeface="Tahoma" panose="020B0604030504040204" pitchFamily="34" charset="0"/>
                    </a:endParaRPr>
                  </a:p>
                </p:txBody>
              </p:sp>
              <p:sp>
                <p:nvSpPr>
                  <p:cNvPr id="11539" name="Rectangle 181"/>
                  <p:cNvSpPr>
                    <a:spLocks noChangeArrowheads="1"/>
                  </p:cNvSpPr>
                  <p:nvPr/>
                </p:nvSpPr>
                <p:spPr bwMode="auto">
                  <a:xfrm>
                    <a:off x="6079773" y="289542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100" b="0">
                        <a:solidFill>
                          <a:srgbClr val="000000"/>
                        </a:solidFill>
                        <a:latin typeface="Tahoma" panose="020B0604030504040204" pitchFamily="34" charset="0"/>
                      </a:rPr>
                      <a:t>89</a:t>
                    </a:r>
                    <a:endParaRPr lang="ru-RU" altLang="en-US" sz="2000" b="0">
                      <a:latin typeface="Tahoma" panose="020B0604030504040204" pitchFamily="34" charset="0"/>
                    </a:endParaRPr>
                  </a:p>
                </p:txBody>
              </p:sp>
              <p:sp>
                <p:nvSpPr>
                  <p:cNvPr id="11540" name="Rectangle 182"/>
                  <p:cNvSpPr>
                    <a:spLocks noChangeArrowheads="1"/>
                  </p:cNvSpPr>
                  <p:nvPr/>
                </p:nvSpPr>
                <p:spPr bwMode="auto">
                  <a:xfrm>
                    <a:off x="6330598" y="289542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100" b="0">
                        <a:solidFill>
                          <a:srgbClr val="000000"/>
                        </a:solidFill>
                        <a:latin typeface="Tahoma" panose="020B0604030504040204" pitchFamily="34" charset="0"/>
                      </a:rPr>
                      <a:t>90</a:t>
                    </a:r>
                    <a:endParaRPr lang="ru-RU" altLang="en-US" sz="2000" b="0">
                      <a:latin typeface="Tahoma" panose="020B0604030504040204" pitchFamily="34" charset="0"/>
                    </a:endParaRPr>
                  </a:p>
                </p:txBody>
              </p:sp>
              <p:sp>
                <p:nvSpPr>
                  <p:cNvPr id="11541" name="Rectangle 183"/>
                  <p:cNvSpPr>
                    <a:spLocks noChangeArrowheads="1"/>
                  </p:cNvSpPr>
                  <p:nvPr/>
                </p:nvSpPr>
                <p:spPr bwMode="auto">
                  <a:xfrm>
                    <a:off x="6581423" y="289542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100" b="0">
                        <a:solidFill>
                          <a:srgbClr val="000000"/>
                        </a:solidFill>
                        <a:latin typeface="Tahoma" panose="020B0604030504040204" pitchFamily="34" charset="0"/>
                      </a:rPr>
                      <a:t>91</a:t>
                    </a:r>
                    <a:endParaRPr lang="ru-RU" altLang="en-US" sz="2000" b="0">
                      <a:latin typeface="Tahoma" panose="020B0604030504040204" pitchFamily="34" charset="0"/>
                    </a:endParaRPr>
                  </a:p>
                </p:txBody>
              </p:sp>
              <p:sp>
                <p:nvSpPr>
                  <p:cNvPr id="11542" name="Rectangle 184"/>
                  <p:cNvSpPr>
                    <a:spLocks noChangeArrowheads="1"/>
                  </p:cNvSpPr>
                  <p:nvPr/>
                </p:nvSpPr>
                <p:spPr bwMode="auto">
                  <a:xfrm>
                    <a:off x="6832248" y="289542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100" b="0">
                        <a:solidFill>
                          <a:srgbClr val="000000"/>
                        </a:solidFill>
                        <a:latin typeface="Tahoma" panose="020B0604030504040204" pitchFamily="34" charset="0"/>
                      </a:rPr>
                      <a:t>92</a:t>
                    </a:r>
                    <a:endParaRPr lang="ru-RU" altLang="en-US" sz="2000" b="0">
                      <a:latin typeface="Tahoma" panose="020B0604030504040204" pitchFamily="34" charset="0"/>
                    </a:endParaRPr>
                  </a:p>
                </p:txBody>
              </p:sp>
              <p:sp>
                <p:nvSpPr>
                  <p:cNvPr id="11543" name="Rectangle 185"/>
                  <p:cNvSpPr>
                    <a:spLocks noChangeArrowheads="1"/>
                  </p:cNvSpPr>
                  <p:nvPr/>
                </p:nvSpPr>
                <p:spPr bwMode="auto">
                  <a:xfrm>
                    <a:off x="7083073" y="289542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100" b="0">
                        <a:solidFill>
                          <a:srgbClr val="000000"/>
                        </a:solidFill>
                        <a:latin typeface="Tahoma" panose="020B0604030504040204" pitchFamily="34" charset="0"/>
                      </a:rPr>
                      <a:t>93</a:t>
                    </a:r>
                    <a:endParaRPr lang="ru-RU" altLang="en-US" sz="2000" b="0">
                      <a:latin typeface="Tahoma" panose="020B0604030504040204" pitchFamily="34" charset="0"/>
                    </a:endParaRPr>
                  </a:p>
                </p:txBody>
              </p:sp>
              <p:sp>
                <p:nvSpPr>
                  <p:cNvPr id="11544" name="Rectangle 186"/>
                  <p:cNvSpPr>
                    <a:spLocks noChangeArrowheads="1"/>
                  </p:cNvSpPr>
                  <p:nvPr/>
                </p:nvSpPr>
                <p:spPr bwMode="auto">
                  <a:xfrm>
                    <a:off x="7333898" y="289542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100" b="0">
                        <a:solidFill>
                          <a:srgbClr val="000000"/>
                        </a:solidFill>
                        <a:latin typeface="Tahoma" panose="020B0604030504040204" pitchFamily="34" charset="0"/>
                      </a:rPr>
                      <a:t>94</a:t>
                    </a:r>
                    <a:endParaRPr lang="ru-RU" altLang="en-US" sz="2000" b="0">
                      <a:latin typeface="Tahoma" panose="020B0604030504040204" pitchFamily="34" charset="0"/>
                    </a:endParaRPr>
                  </a:p>
                </p:txBody>
              </p:sp>
              <p:sp>
                <p:nvSpPr>
                  <p:cNvPr id="11545" name="Rectangle 187"/>
                  <p:cNvSpPr>
                    <a:spLocks noChangeArrowheads="1"/>
                  </p:cNvSpPr>
                  <p:nvPr/>
                </p:nvSpPr>
                <p:spPr bwMode="auto">
                  <a:xfrm>
                    <a:off x="7586310" y="2895424"/>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100" b="0">
                        <a:solidFill>
                          <a:srgbClr val="000000"/>
                        </a:solidFill>
                        <a:latin typeface="Tahoma" panose="020B0604030504040204" pitchFamily="34" charset="0"/>
                      </a:rPr>
                      <a:t>95</a:t>
                    </a:r>
                    <a:endParaRPr lang="ru-RU" altLang="en-US" sz="2000" b="0">
                      <a:latin typeface="Tahoma" panose="020B0604030504040204" pitchFamily="34" charset="0"/>
                    </a:endParaRPr>
                  </a:p>
                </p:txBody>
              </p:sp>
              <p:sp>
                <p:nvSpPr>
                  <p:cNvPr id="11546" name="Text Box 214"/>
                  <p:cNvSpPr txBox="1">
                    <a:spLocks noChangeArrowheads="1"/>
                  </p:cNvSpPr>
                  <p:nvPr/>
                </p:nvSpPr>
                <p:spPr bwMode="auto">
                  <a:xfrm>
                    <a:off x="7397398" y="3109736"/>
                    <a:ext cx="4905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400" b="0">
                        <a:latin typeface="Tahoma" panose="020B0604030504040204" pitchFamily="34" charset="0"/>
                      </a:rPr>
                      <a:t>NiO</a:t>
                    </a:r>
                    <a:endParaRPr lang="ru-RU" altLang="en-US" sz="1400" b="0">
                      <a:latin typeface="Tahoma" panose="020B0604030504040204" pitchFamily="34" charset="0"/>
                    </a:endParaRPr>
                  </a:p>
                </p:txBody>
              </p:sp>
              <p:sp>
                <p:nvSpPr>
                  <p:cNvPr id="11547" name="Text Box 225"/>
                  <p:cNvSpPr txBox="1">
                    <a:spLocks noChangeArrowheads="1"/>
                  </p:cNvSpPr>
                  <p:nvPr/>
                </p:nvSpPr>
                <p:spPr bwMode="auto">
                  <a:xfrm>
                    <a:off x="4962173" y="537986"/>
                    <a:ext cx="312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400" b="0">
                        <a:latin typeface="Tahoma" panose="020B0604030504040204" pitchFamily="34" charset="0"/>
                      </a:rPr>
                      <a:t>N</a:t>
                    </a:r>
                  </a:p>
                </p:txBody>
              </p:sp>
              <p:sp>
                <p:nvSpPr>
                  <p:cNvPr id="11548" name="Rectangle 1022"/>
                  <p:cNvSpPr>
                    <a:spLocks noChangeArrowheads="1"/>
                  </p:cNvSpPr>
                  <p:nvPr/>
                </p:nvSpPr>
                <p:spPr bwMode="auto">
                  <a:xfrm>
                    <a:off x="4901848" y="3170061"/>
                    <a:ext cx="2932113"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49" name="Rectangle 1023"/>
                  <p:cNvSpPr>
                    <a:spLocks noChangeArrowheads="1"/>
                  </p:cNvSpPr>
                  <p:nvPr/>
                </p:nvSpPr>
                <p:spPr bwMode="auto">
                  <a:xfrm>
                    <a:off x="4901848" y="3170061"/>
                    <a:ext cx="2932113" cy="1962150"/>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50" name="Line 1024"/>
                  <p:cNvSpPr>
                    <a:spLocks noChangeShapeType="1"/>
                  </p:cNvSpPr>
                  <p:nvPr/>
                </p:nvSpPr>
                <p:spPr bwMode="auto">
                  <a:xfrm>
                    <a:off x="4901848" y="3170061"/>
                    <a:ext cx="1588" cy="1962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51" name="Line 1025"/>
                  <p:cNvSpPr>
                    <a:spLocks noChangeShapeType="1"/>
                  </p:cNvSpPr>
                  <p:nvPr/>
                </p:nvSpPr>
                <p:spPr bwMode="auto">
                  <a:xfrm>
                    <a:off x="4862160" y="5132211"/>
                    <a:ext cx="3968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52" name="Line 1026"/>
                  <p:cNvSpPr>
                    <a:spLocks noChangeShapeType="1"/>
                  </p:cNvSpPr>
                  <p:nvPr/>
                </p:nvSpPr>
                <p:spPr bwMode="auto">
                  <a:xfrm>
                    <a:off x="4862160" y="4641674"/>
                    <a:ext cx="3968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53" name="Line 1027"/>
                  <p:cNvSpPr>
                    <a:spLocks noChangeShapeType="1"/>
                  </p:cNvSpPr>
                  <p:nvPr/>
                </p:nvSpPr>
                <p:spPr bwMode="auto">
                  <a:xfrm>
                    <a:off x="4862160" y="4151136"/>
                    <a:ext cx="3968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54" name="Line 1028"/>
                  <p:cNvSpPr>
                    <a:spLocks noChangeShapeType="1"/>
                  </p:cNvSpPr>
                  <p:nvPr/>
                </p:nvSpPr>
                <p:spPr bwMode="auto">
                  <a:xfrm>
                    <a:off x="4862160" y="3660599"/>
                    <a:ext cx="3968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55" name="Line 1029"/>
                  <p:cNvSpPr>
                    <a:spLocks noChangeShapeType="1"/>
                  </p:cNvSpPr>
                  <p:nvPr/>
                </p:nvSpPr>
                <p:spPr bwMode="auto">
                  <a:xfrm>
                    <a:off x="4862160" y="3170061"/>
                    <a:ext cx="3968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56" name="Line 1030"/>
                  <p:cNvSpPr>
                    <a:spLocks noChangeShapeType="1"/>
                  </p:cNvSpPr>
                  <p:nvPr/>
                </p:nvSpPr>
                <p:spPr bwMode="auto">
                  <a:xfrm>
                    <a:off x="4901848" y="5132211"/>
                    <a:ext cx="2932113"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57" name="Line 1031"/>
                  <p:cNvSpPr>
                    <a:spLocks noChangeShapeType="1"/>
                  </p:cNvSpPr>
                  <p:nvPr/>
                </p:nvSpPr>
                <p:spPr bwMode="auto">
                  <a:xfrm flipV="1">
                    <a:off x="4901848" y="5132211"/>
                    <a:ext cx="1588"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58" name="Line 1032"/>
                  <p:cNvSpPr>
                    <a:spLocks noChangeShapeType="1"/>
                  </p:cNvSpPr>
                  <p:nvPr/>
                </p:nvSpPr>
                <p:spPr bwMode="auto">
                  <a:xfrm flipV="1">
                    <a:off x="5486048" y="5132211"/>
                    <a:ext cx="1588"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59" name="Line 1033"/>
                  <p:cNvSpPr>
                    <a:spLocks noChangeShapeType="1"/>
                  </p:cNvSpPr>
                  <p:nvPr/>
                </p:nvSpPr>
                <p:spPr bwMode="auto">
                  <a:xfrm flipV="1">
                    <a:off x="6075010" y="5132211"/>
                    <a:ext cx="1588"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60" name="Line 1034"/>
                  <p:cNvSpPr>
                    <a:spLocks noChangeShapeType="1"/>
                  </p:cNvSpPr>
                  <p:nvPr/>
                </p:nvSpPr>
                <p:spPr bwMode="auto">
                  <a:xfrm flipV="1">
                    <a:off x="6660798" y="5132211"/>
                    <a:ext cx="1588"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61" name="Line 1035"/>
                  <p:cNvSpPr>
                    <a:spLocks noChangeShapeType="1"/>
                  </p:cNvSpPr>
                  <p:nvPr/>
                </p:nvSpPr>
                <p:spPr bwMode="auto">
                  <a:xfrm flipV="1">
                    <a:off x="7249760" y="5132211"/>
                    <a:ext cx="1588"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62" name="Line 1036"/>
                  <p:cNvSpPr>
                    <a:spLocks noChangeShapeType="1"/>
                  </p:cNvSpPr>
                  <p:nvPr/>
                </p:nvSpPr>
                <p:spPr bwMode="auto">
                  <a:xfrm flipV="1">
                    <a:off x="7833960" y="5132211"/>
                    <a:ext cx="1588"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563" name="Oval 1037"/>
                  <p:cNvSpPr>
                    <a:spLocks noChangeArrowheads="1"/>
                  </p:cNvSpPr>
                  <p:nvPr/>
                </p:nvSpPr>
                <p:spPr bwMode="auto">
                  <a:xfrm>
                    <a:off x="6051198" y="4270199"/>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64" name="Oval 1038"/>
                  <p:cNvSpPr>
                    <a:spLocks noChangeArrowheads="1"/>
                  </p:cNvSpPr>
                  <p:nvPr/>
                </p:nvSpPr>
                <p:spPr bwMode="auto">
                  <a:xfrm>
                    <a:off x="5951185" y="4167011"/>
                    <a:ext cx="95250"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65" name="Oval 1039"/>
                  <p:cNvSpPr>
                    <a:spLocks noChangeArrowheads="1"/>
                  </p:cNvSpPr>
                  <p:nvPr/>
                </p:nvSpPr>
                <p:spPr bwMode="auto">
                  <a:xfrm>
                    <a:off x="5971823" y="4622624"/>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66" name="Oval 1040"/>
                  <p:cNvSpPr>
                    <a:spLocks noChangeArrowheads="1"/>
                  </p:cNvSpPr>
                  <p:nvPr/>
                </p:nvSpPr>
                <p:spPr bwMode="auto">
                  <a:xfrm>
                    <a:off x="5922610" y="4755974"/>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67" name="Oval 1041"/>
                  <p:cNvSpPr>
                    <a:spLocks noChangeArrowheads="1"/>
                  </p:cNvSpPr>
                  <p:nvPr/>
                </p:nvSpPr>
                <p:spPr bwMode="auto">
                  <a:xfrm>
                    <a:off x="5967060" y="4340049"/>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68" name="Oval 1042"/>
                  <p:cNvSpPr>
                    <a:spLocks noChangeArrowheads="1"/>
                  </p:cNvSpPr>
                  <p:nvPr/>
                </p:nvSpPr>
                <p:spPr bwMode="auto">
                  <a:xfrm>
                    <a:off x="5995635" y="4290836"/>
                    <a:ext cx="95250"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69" name="Oval 1043"/>
                  <p:cNvSpPr>
                    <a:spLocks noChangeArrowheads="1"/>
                  </p:cNvSpPr>
                  <p:nvPr/>
                </p:nvSpPr>
                <p:spPr bwMode="auto">
                  <a:xfrm>
                    <a:off x="6070248" y="4597224"/>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70" name="Oval 1044"/>
                  <p:cNvSpPr>
                    <a:spLocks noChangeArrowheads="1"/>
                  </p:cNvSpPr>
                  <p:nvPr/>
                </p:nvSpPr>
                <p:spPr bwMode="auto">
                  <a:xfrm>
                    <a:off x="6011510" y="4840111"/>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71" name="Oval 1045"/>
                  <p:cNvSpPr>
                    <a:spLocks noChangeArrowheads="1"/>
                  </p:cNvSpPr>
                  <p:nvPr/>
                </p:nvSpPr>
                <p:spPr bwMode="auto">
                  <a:xfrm>
                    <a:off x="6051198" y="4770261"/>
                    <a:ext cx="93663" cy="95250"/>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72" name="Oval 1046"/>
                  <p:cNvSpPr>
                    <a:spLocks noChangeArrowheads="1"/>
                  </p:cNvSpPr>
                  <p:nvPr/>
                </p:nvSpPr>
                <p:spPr bwMode="auto">
                  <a:xfrm>
                    <a:off x="6184548" y="3938411"/>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73" name="Oval 1047"/>
                  <p:cNvSpPr>
                    <a:spLocks noChangeArrowheads="1"/>
                  </p:cNvSpPr>
                  <p:nvPr/>
                </p:nvSpPr>
                <p:spPr bwMode="auto">
                  <a:xfrm>
                    <a:off x="6006748" y="4494036"/>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74" name="Oval 1048"/>
                  <p:cNvSpPr>
                    <a:spLocks noChangeArrowheads="1"/>
                  </p:cNvSpPr>
                  <p:nvPr/>
                </p:nvSpPr>
                <p:spPr bwMode="auto">
                  <a:xfrm>
                    <a:off x="6055960" y="4176536"/>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75" name="Oval 1049"/>
                  <p:cNvSpPr>
                    <a:spLocks noChangeArrowheads="1"/>
                  </p:cNvSpPr>
                  <p:nvPr/>
                </p:nvSpPr>
                <p:spPr bwMode="auto">
                  <a:xfrm>
                    <a:off x="6159148" y="4538486"/>
                    <a:ext cx="95250"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76" name="Oval 1050"/>
                  <p:cNvSpPr>
                    <a:spLocks noChangeArrowheads="1"/>
                  </p:cNvSpPr>
                  <p:nvPr/>
                </p:nvSpPr>
                <p:spPr bwMode="auto">
                  <a:xfrm>
                    <a:off x="6065485" y="4636911"/>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77" name="Oval 1051"/>
                  <p:cNvSpPr>
                    <a:spLocks noChangeArrowheads="1"/>
                  </p:cNvSpPr>
                  <p:nvPr/>
                </p:nvSpPr>
                <p:spPr bwMode="auto">
                  <a:xfrm>
                    <a:off x="6006748" y="4349574"/>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78" name="Oval 1052"/>
                  <p:cNvSpPr>
                    <a:spLocks noChangeArrowheads="1"/>
                  </p:cNvSpPr>
                  <p:nvPr/>
                </p:nvSpPr>
                <p:spPr bwMode="auto">
                  <a:xfrm>
                    <a:off x="6184548" y="4319411"/>
                    <a:ext cx="93663" cy="95250"/>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79" name="Oval 1053"/>
                  <p:cNvSpPr>
                    <a:spLocks noChangeArrowheads="1"/>
                  </p:cNvSpPr>
                  <p:nvPr/>
                </p:nvSpPr>
                <p:spPr bwMode="auto">
                  <a:xfrm>
                    <a:off x="6001985" y="4463874"/>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80" name="Oval 1054"/>
                  <p:cNvSpPr>
                    <a:spLocks noChangeArrowheads="1"/>
                  </p:cNvSpPr>
                  <p:nvPr/>
                </p:nvSpPr>
                <p:spPr bwMode="auto">
                  <a:xfrm>
                    <a:off x="6209948" y="4290836"/>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81" name="Oval 1055"/>
                  <p:cNvSpPr>
                    <a:spLocks noChangeArrowheads="1"/>
                  </p:cNvSpPr>
                  <p:nvPr/>
                </p:nvSpPr>
                <p:spPr bwMode="auto">
                  <a:xfrm>
                    <a:off x="5951185" y="4651199"/>
                    <a:ext cx="95250" cy="95250"/>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82" name="Oval 1056"/>
                  <p:cNvSpPr>
                    <a:spLocks noChangeArrowheads="1"/>
                  </p:cNvSpPr>
                  <p:nvPr/>
                </p:nvSpPr>
                <p:spPr bwMode="auto">
                  <a:xfrm>
                    <a:off x="6021035" y="4032074"/>
                    <a:ext cx="93663" cy="95250"/>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83" name="Oval 1057"/>
                  <p:cNvSpPr>
                    <a:spLocks noChangeArrowheads="1"/>
                  </p:cNvSpPr>
                  <p:nvPr/>
                </p:nvSpPr>
                <p:spPr bwMode="auto">
                  <a:xfrm>
                    <a:off x="6086123" y="4092399"/>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84" name="Oval 1058"/>
                  <p:cNvSpPr>
                    <a:spLocks noChangeArrowheads="1"/>
                  </p:cNvSpPr>
                  <p:nvPr/>
                </p:nvSpPr>
                <p:spPr bwMode="auto">
                  <a:xfrm>
                    <a:off x="5936898" y="4473399"/>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85" name="Oval 1059"/>
                  <p:cNvSpPr>
                    <a:spLocks noChangeArrowheads="1"/>
                  </p:cNvSpPr>
                  <p:nvPr/>
                </p:nvSpPr>
                <p:spPr bwMode="auto">
                  <a:xfrm>
                    <a:off x="6051198" y="4667074"/>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86" name="Oval 1060"/>
                  <p:cNvSpPr>
                    <a:spLocks noChangeArrowheads="1"/>
                  </p:cNvSpPr>
                  <p:nvPr/>
                </p:nvSpPr>
                <p:spPr bwMode="auto">
                  <a:xfrm>
                    <a:off x="6030560" y="4730574"/>
                    <a:ext cx="95250" cy="95250"/>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87" name="Oval 1061"/>
                  <p:cNvSpPr>
                    <a:spLocks noChangeArrowheads="1"/>
                  </p:cNvSpPr>
                  <p:nvPr/>
                </p:nvSpPr>
                <p:spPr bwMode="auto">
                  <a:xfrm>
                    <a:off x="5995635" y="4671836"/>
                    <a:ext cx="95250"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88" name="Oval 1062"/>
                  <p:cNvSpPr>
                    <a:spLocks noChangeArrowheads="1"/>
                  </p:cNvSpPr>
                  <p:nvPr/>
                </p:nvSpPr>
                <p:spPr bwMode="auto">
                  <a:xfrm>
                    <a:off x="5951185" y="4776611"/>
                    <a:ext cx="95250"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89" name="Oval 1063"/>
                  <p:cNvSpPr>
                    <a:spLocks noChangeArrowheads="1"/>
                  </p:cNvSpPr>
                  <p:nvPr/>
                </p:nvSpPr>
                <p:spPr bwMode="auto">
                  <a:xfrm>
                    <a:off x="6016273" y="4567061"/>
                    <a:ext cx="93663" cy="95250"/>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90" name="Oval 1064"/>
                  <p:cNvSpPr>
                    <a:spLocks noChangeArrowheads="1"/>
                  </p:cNvSpPr>
                  <p:nvPr/>
                </p:nvSpPr>
                <p:spPr bwMode="auto">
                  <a:xfrm>
                    <a:off x="5951185" y="4730574"/>
                    <a:ext cx="95250" cy="95250"/>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91" name="Oval 1065"/>
                  <p:cNvSpPr>
                    <a:spLocks noChangeArrowheads="1"/>
                  </p:cNvSpPr>
                  <p:nvPr/>
                </p:nvSpPr>
                <p:spPr bwMode="auto">
                  <a:xfrm>
                    <a:off x="5981348" y="4190824"/>
                    <a:ext cx="93663" cy="95250"/>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92" name="Oval 1066"/>
                  <p:cNvSpPr>
                    <a:spLocks noChangeArrowheads="1"/>
                  </p:cNvSpPr>
                  <p:nvPr/>
                </p:nvSpPr>
                <p:spPr bwMode="auto">
                  <a:xfrm>
                    <a:off x="5976585" y="4781374"/>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93" name="Oval 1067"/>
                  <p:cNvSpPr>
                    <a:spLocks noChangeArrowheads="1"/>
                  </p:cNvSpPr>
                  <p:nvPr/>
                </p:nvSpPr>
                <p:spPr bwMode="auto">
                  <a:xfrm>
                    <a:off x="6060723" y="4690886"/>
                    <a:ext cx="93663" cy="95250"/>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94" name="Oval 1068"/>
                  <p:cNvSpPr>
                    <a:spLocks noChangeArrowheads="1"/>
                  </p:cNvSpPr>
                  <p:nvPr/>
                </p:nvSpPr>
                <p:spPr bwMode="auto">
                  <a:xfrm>
                    <a:off x="5990873" y="4190824"/>
                    <a:ext cx="95250" cy="95250"/>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95" name="Oval 1069"/>
                  <p:cNvSpPr>
                    <a:spLocks noChangeArrowheads="1"/>
                  </p:cNvSpPr>
                  <p:nvPr/>
                </p:nvSpPr>
                <p:spPr bwMode="auto">
                  <a:xfrm>
                    <a:off x="6001985" y="4066999"/>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96" name="Oval 1070"/>
                  <p:cNvSpPr>
                    <a:spLocks noChangeArrowheads="1"/>
                  </p:cNvSpPr>
                  <p:nvPr/>
                </p:nvSpPr>
                <p:spPr bwMode="auto">
                  <a:xfrm>
                    <a:off x="6051198" y="4419424"/>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97" name="Oval 1071"/>
                  <p:cNvSpPr>
                    <a:spLocks noChangeArrowheads="1"/>
                  </p:cNvSpPr>
                  <p:nvPr/>
                </p:nvSpPr>
                <p:spPr bwMode="auto">
                  <a:xfrm>
                    <a:off x="6051198" y="4725811"/>
                    <a:ext cx="93663" cy="95250"/>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98" name="Oval 1072"/>
                  <p:cNvSpPr>
                    <a:spLocks noChangeArrowheads="1"/>
                  </p:cNvSpPr>
                  <p:nvPr/>
                </p:nvSpPr>
                <p:spPr bwMode="auto">
                  <a:xfrm>
                    <a:off x="5976585" y="4686124"/>
                    <a:ext cx="93663" cy="95250"/>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599" name="Oval 1073"/>
                  <p:cNvSpPr>
                    <a:spLocks noChangeArrowheads="1"/>
                  </p:cNvSpPr>
                  <p:nvPr/>
                </p:nvSpPr>
                <p:spPr bwMode="auto">
                  <a:xfrm>
                    <a:off x="6025798" y="4755974"/>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00" name="Oval 1074"/>
                  <p:cNvSpPr>
                    <a:spLocks noChangeArrowheads="1"/>
                  </p:cNvSpPr>
                  <p:nvPr/>
                </p:nvSpPr>
                <p:spPr bwMode="auto">
                  <a:xfrm>
                    <a:off x="5981348" y="4230511"/>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01" name="Oval 1075"/>
                  <p:cNvSpPr>
                    <a:spLocks noChangeArrowheads="1"/>
                  </p:cNvSpPr>
                  <p:nvPr/>
                </p:nvSpPr>
                <p:spPr bwMode="auto">
                  <a:xfrm>
                    <a:off x="5976585" y="4706761"/>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02" name="Oval 1076"/>
                  <p:cNvSpPr>
                    <a:spLocks noChangeArrowheads="1"/>
                  </p:cNvSpPr>
                  <p:nvPr/>
                </p:nvSpPr>
                <p:spPr bwMode="auto">
                  <a:xfrm>
                    <a:off x="6070248" y="4335286"/>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03" name="Oval 1077"/>
                  <p:cNvSpPr>
                    <a:spLocks noChangeArrowheads="1"/>
                  </p:cNvSpPr>
                  <p:nvPr/>
                </p:nvSpPr>
                <p:spPr bwMode="auto">
                  <a:xfrm>
                    <a:off x="5986110" y="4043186"/>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04" name="Oval 1078"/>
                  <p:cNvSpPr>
                    <a:spLocks noChangeArrowheads="1"/>
                  </p:cNvSpPr>
                  <p:nvPr/>
                </p:nvSpPr>
                <p:spPr bwMode="auto">
                  <a:xfrm>
                    <a:off x="5962298" y="4725811"/>
                    <a:ext cx="93663" cy="95250"/>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05" name="Oval 1079"/>
                  <p:cNvSpPr>
                    <a:spLocks noChangeArrowheads="1"/>
                  </p:cNvSpPr>
                  <p:nvPr/>
                </p:nvSpPr>
                <p:spPr bwMode="auto">
                  <a:xfrm>
                    <a:off x="5932135" y="4146374"/>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06" name="Oval 1080"/>
                  <p:cNvSpPr>
                    <a:spLocks noChangeArrowheads="1"/>
                  </p:cNvSpPr>
                  <p:nvPr/>
                </p:nvSpPr>
                <p:spPr bwMode="auto">
                  <a:xfrm>
                    <a:off x="5887685" y="4697236"/>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07" name="Oval 1081"/>
                  <p:cNvSpPr>
                    <a:spLocks noChangeArrowheads="1"/>
                  </p:cNvSpPr>
                  <p:nvPr/>
                </p:nvSpPr>
                <p:spPr bwMode="auto">
                  <a:xfrm>
                    <a:off x="5971823" y="4527374"/>
                    <a:ext cx="93663" cy="95250"/>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08" name="Oval 1082"/>
                  <p:cNvSpPr>
                    <a:spLocks noChangeArrowheads="1"/>
                  </p:cNvSpPr>
                  <p:nvPr/>
                </p:nvSpPr>
                <p:spPr bwMode="auto">
                  <a:xfrm>
                    <a:off x="5995635" y="4706761"/>
                    <a:ext cx="95250"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09" name="Oval 1083"/>
                  <p:cNvSpPr>
                    <a:spLocks noChangeArrowheads="1"/>
                  </p:cNvSpPr>
                  <p:nvPr/>
                </p:nvSpPr>
                <p:spPr bwMode="auto">
                  <a:xfrm>
                    <a:off x="6016273" y="4036836"/>
                    <a:ext cx="93663" cy="95250"/>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10" name="Oval 1084"/>
                  <p:cNvSpPr>
                    <a:spLocks noChangeArrowheads="1"/>
                  </p:cNvSpPr>
                  <p:nvPr/>
                </p:nvSpPr>
                <p:spPr bwMode="auto">
                  <a:xfrm>
                    <a:off x="6051198" y="4394024"/>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11" name="Oval 1085"/>
                  <p:cNvSpPr>
                    <a:spLocks noChangeArrowheads="1"/>
                  </p:cNvSpPr>
                  <p:nvPr/>
                </p:nvSpPr>
                <p:spPr bwMode="auto">
                  <a:xfrm>
                    <a:off x="6051198" y="4389261"/>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12" name="Oval 1086"/>
                  <p:cNvSpPr>
                    <a:spLocks noChangeArrowheads="1"/>
                  </p:cNvSpPr>
                  <p:nvPr/>
                </p:nvSpPr>
                <p:spPr bwMode="auto">
                  <a:xfrm>
                    <a:off x="5990873" y="4370211"/>
                    <a:ext cx="95250"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13" name="Oval 1087"/>
                  <p:cNvSpPr>
                    <a:spLocks noChangeArrowheads="1"/>
                  </p:cNvSpPr>
                  <p:nvPr/>
                </p:nvSpPr>
                <p:spPr bwMode="auto">
                  <a:xfrm>
                    <a:off x="6040085" y="4419424"/>
                    <a:ext cx="95250"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14" name="Oval 1088"/>
                  <p:cNvSpPr>
                    <a:spLocks noChangeArrowheads="1"/>
                  </p:cNvSpPr>
                  <p:nvPr/>
                </p:nvSpPr>
                <p:spPr bwMode="auto">
                  <a:xfrm>
                    <a:off x="6021035" y="4101924"/>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15" name="Oval 1089"/>
                  <p:cNvSpPr>
                    <a:spLocks noChangeArrowheads="1"/>
                  </p:cNvSpPr>
                  <p:nvPr/>
                </p:nvSpPr>
                <p:spPr bwMode="auto">
                  <a:xfrm>
                    <a:off x="5995635" y="4349574"/>
                    <a:ext cx="95250"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16" name="Oval 1090"/>
                  <p:cNvSpPr>
                    <a:spLocks noChangeArrowheads="1"/>
                  </p:cNvSpPr>
                  <p:nvPr/>
                </p:nvSpPr>
                <p:spPr bwMode="auto">
                  <a:xfrm>
                    <a:off x="6109935" y="4176536"/>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17" name="Oval 1091"/>
                  <p:cNvSpPr>
                    <a:spLocks noChangeArrowheads="1"/>
                  </p:cNvSpPr>
                  <p:nvPr/>
                </p:nvSpPr>
                <p:spPr bwMode="auto">
                  <a:xfrm>
                    <a:off x="6025798" y="4805186"/>
                    <a:ext cx="93663" cy="95250"/>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18" name="Oval 1092"/>
                  <p:cNvSpPr>
                    <a:spLocks noChangeArrowheads="1"/>
                  </p:cNvSpPr>
                  <p:nvPr/>
                </p:nvSpPr>
                <p:spPr bwMode="auto">
                  <a:xfrm>
                    <a:off x="5911498" y="4751211"/>
                    <a:ext cx="95250"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19" name="Oval 1093"/>
                  <p:cNvSpPr>
                    <a:spLocks noChangeArrowheads="1"/>
                  </p:cNvSpPr>
                  <p:nvPr/>
                </p:nvSpPr>
                <p:spPr bwMode="auto">
                  <a:xfrm>
                    <a:off x="5922610" y="4725811"/>
                    <a:ext cx="93663" cy="95250"/>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20" name="Oval 1094"/>
                  <p:cNvSpPr>
                    <a:spLocks noChangeArrowheads="1"/>
                  </p:cNvSpPr>
                  <p:nvPr/>
                </p:nvSpPr>
                <p:spPr bwMode="auto">
                  <a:xfrm>
                    <a:off x="5990873" y="4017786"/>
                    <a:ext cx="95250"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21" name="Oval 1095"/>
                  <p:cNvSpPr>
                    <a:spLocks noChangeArrowheads="1"/>
                  </p:cNvSpPr>
                  <p:nvPr/>
                </p:nvSpPr>
                <p:spPr bwMode="auto">
                  <a:xfrm>
                    <a:off x="6086123" y="4270199"/>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22" name="Oval 1096"/>
                  <p:cNvSpPr>
                    <a:spLocks noChangeArrowheads="1"/>
                  </p:cNvSpPr>
                  <p:nvPr/>
                </p:nvSpPr>
                <p:spPr bwMode="auto">
                  <a:xfrm>
                    <a:off x="5971823" y="4132086"/>
                    <a:ext cx="93663" cy="93663"/>
                  </a:xfrm>
                  <a:prstGeom prst="ellipse">
                    <a:avLst/>
                  </a:prstGeom>
                  <a:solidFill>
                    <a:srgbClr val="000000"/>
                  </a:solidFill>
                  <a:ln w="4763">
                    <a:solidFill>
                      <a:srgbClr val="FFFFFF"/>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23" name="Oval 1097"/>
                  <p:cNvSpPr>
                    <a:spLocks noChangeArrowheads="1"/>
                  </p:cNvSpPr>
                  <p:nvPr/>
                </p:nvSpPr>
                <p:spPr bwMode="auto">
                  <a:xfrm>
                    <a:off x="6382985" y="3924124"/>
                    <a:ext cx="74613" cy="73025"/>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24" name="Oval 1098"/>
                  <p:cNvSpPr>
                    <a:spLocks noChangeArrowheads="1"/>
                  </p:cNvSpPr>
                  <p:nvPr/>
                </p:nvSpPr>
                <p:spPr bwMode="auto">
                  <a:xfrm>
                    <a:off x="6560785" y="3620911"/>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25" name="Oval 1099"/>
                  <p:cNvSpPr>
                    <a:spLocks noChangeArrowheads="1"/>
                  </p:cNvSpPr>
                  <p:nvPr/>
                </p:nvSpPr>
                <p:spPr bwMode="auto">
                  <a:xfrm>
                    <a:off x="5144735" y="4706761"/>
                    <a:ext cx="73025"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26" name="Oval 1100"/>
                  <p:cNvSpPr>
                    <a:spLocks noChangeArrowheads="1"/>
                  </p:cNvSpPr>
                  <p:nvPr/>
                </p:nvSpPr>
                <p:spPr bwMode="auto">
                  <a:xfrm>
                    <a:off x="6640160" y="3681236"/>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27" name="Oval 1101"/>
                  <p:cNvSpPr>
                    <a:spLocks noChangeArrowheads="1"/>
                  </p:cNvSpPr>
                  <p:nvPr/>
                </p:nvSpPr>
                <p:spPr bwMode="auto">
                  <a:xfrm>
                    <a:off x="7268810" y="3800299"/>
                    <a:ext cx="74613" cy="73025"/>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28" name="Oval 1102"/>
                  <p:cNvSpPr>
                    <a:spLocks noChangeArrowheads="1"/>
                  </p:cNvSpPr>
                  <p:nvPr/>
                </p:nvSpPr>
                <p:spPr bwMode="auto">
                  <a:xfrm>
                    <a:off x="7135460" y="3695524"/>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29" name="Oval 1103"/>
                  <p:cNvSpPr>
                    <a:spLocks noChangeArrowheads="1"/>
                  </p:cNvSpPr>
                  <p:nvPr/>
                </p:nvSpPr>
                <p:spPr bwMode="auto">
                  <a:xfrm>
                    <a:off x="5570185" y="4478161"/>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30" name="Oval 1104"/>
                  <p:cNvSpPr>
                    <a:spLocks noChangeArrowheads="1"/>
                  </p:cNvSpPr>
                  <p:nvPr/>
                </p:nvSpPr>
                <p:spPr bwMode="auto">
                  <a:xfrm>
                    <a:off x="7081485" y="3601861"/>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31" name="Oval 1105"/>
                  <p:cNvSpPr>
                    <a:spLocks noChangeArrowheads="1"/>
                  </p:cNvSpPr>
                  <p:nvPr/>
                </p:nvSpPr>
                <p:spPr bwMode="auto">
                  <a:xfrm>
                    <a:off x="6778273" y="3676474"/>
                    <a:ext cx="74613" cy="73025"/>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32" name="Oval 1106"/>
                  <p:cNvSpPr>
                    <a:spLocks noChangeArrowheads="1"/>
                  </p:cNvSpPr>
                  <p:nvPr/>
                </p:nvSpPr>
                <p:spPr bwMode="auto">
                  <a:xfrm>
                    <a:off x="5951185" y="3770136"/>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33" name="Oval 1107"/>
                  <p:cNvSpPr>
                    <a:spLocks noChangeArrowheads="1"/>
                  </p:cNvSpPr>
                  <p:nvPr/>
                </p:nvSpPr>
                <p:spPr bwMode="auto">
                  <a:xfrm>
                    <a:off x="5927373" y="4246386"/>
                    <a:ext cx="74613" cy="73025"/>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34" name="Oval 1108"/>
                  <p:cNvSpPr>
                    <a:spLocks noChangeArrowheads="1"/>
                  </p:cNvSpPr>
                  <p:nvPr/>
                </p:nvSpPr>
                <p:spPr bwMode="auto">
                  <a:xfrm>
                    <a:off x="5628923" y="4414661"/>
                    <a:ext cx="74613" cy="73025"/>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35" name="Oval 1109"/>
                  <p:cNvSpPr>
                    <a:spLocks noChangeArrowheads="1"/>
                  </p:cNvSpPr>
                  <p:nvPr/>
                </p:nvSpPr>
                <p:spPr bwMode="auto">
                  <a:xfrm>
                    <a:off x="6738585" y="3517724"/>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36" name="Oval 1110"/>
                  <p:cNvSpPr>
                    <a:spLocks noChangeArrowheads="1"/>
                  </p:cNvSpPr>
                  <p:nvPr/>
                </p:nvSpPr>
                <p:spPr bwMode="auto">
                  <a:xfrm>
                    <a:off x="7065610" y="3651074"/>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37" name="Oval 1111"/>
                  <p:cNvSpPr>
                    <a:spLocks noChangeArrowheads="1"/>
                  </p:cNvSpPr>
                  <p:nvPr/>
                </p:nvSpPr>
                <p:spPr bwMode="auto">
                  <a:xfrm>
                    <a:off x="6803673" y="3947936"/>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38" name="Oval 1112"/>
                  <p:cNvSpPr>
                    <a:spLocks noChangeArrowheads="1"/>
                  </p:cNvSpPr>
                  <p:nvPr/>
                </p:nvSpPr>
                <p:spPr bwMode="auto">
                  <a:xfrm>
                    <a:off x="7219598" y="3814586"/>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39" name="Oval 1113"/>
                  <p:cNvSpPr>
                    <a:spLocks noChangeArrowheads="1"/>
                  </p:cNvSpPr>
                  <p:nvPr/>
                </p:nvSpPr>
                <p:spPr bwMode="auto">
                  <a:xfrm>
                    <a:off x="6055960" y="3805061"/>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40" name="Oval 1114"/>
                  <p:cNvSpPr>
                    <a:spLocks noChangeArrowheads="1"/>
                  </p:cNvSpPr>
                  <p:nvPr/>
                </p:nvSpPr>
                <p:spPr bwMode="auto">
                  <a:xfrm>
                    <a:off x="5689248" y="4428949"/>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41" name="Oval 1115"/>
                  <p:cNvSpPr>
                    <a:spLocks noChangeArrowheads="1"/>
                  </p:cNvSpPr>
                  <p:nvPr/>
                </p:nvSpPr>
                <p:spPr bwMode="auto">
                  <a:xfrm>
                    <a:off x="7224360" y="3749499"/>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42" name="Oval 1116"/>
                  <p:cNvSpPr>
                    <a:spLocks noChangeArrowheads="1"/>
                  </p:cNvSpPr>
                  <p:nvPr/>
                </p:nvSpPr>
                <p:spPr bwMode="auto">
                  <a:xfrm>
                    <a:off x="6967185" y="3641549"/>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43" name="Oval 1117"/>
                  <p:cNvSpPr>
                    <a:spLocks noChangeArrowheads="1"/>
                  </p:cNvSpPr>
                  <p:nvPr/>
                </p:nvSpPr>
                <p:spPr bwMode="auto">
                  <a:xfrm>
                    <a:off x="6976710" y="3730449"/>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44" name="Oval 1118"/>
                  <p:cNvSpPr>
                    <a:spLocks noChangeArrowheads="1"/>
                  </p:cNvSpPr>
                  <p:nvPr/>
                </p:nvSpPr>
                <p:spPr bwMode="auto">
                  <a:xfrm>
                    <a:off x="6490935" y="3730449"/>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45" name="Oval 1119"/>
                  <p:cNvSpPr>
                    <a:spLocks noChangeArrowheads="1"/>
                  </p:cNvSpPr>
                  <p:nvPr/>
                </p:nvSpPr>
                <p:spPr bwMode="auto">
                  <a:xfrm>
                    <a:off x="6130573" y="4190824"/>
                    <a:ext cx="73025"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46" name="Oval 1120"/>
                  <p:cNvSpPr>
                    <a:spLocks noChangeArrowheads="1"/>
                  </p:cNvSpPr>
                  <p:nvPr/>
                </p:nvSpPr>
                <p:spPr bwMode="auto">
                  <a:xfrm>
                    <a:off x="6824310" y="3720924"/>
                    <a:ext cx="73025"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47" name="Oval 1121"/>
                  <p:cNvSpPr>
                    <a:spLocks noChangeArrowheads="1"/>
                  </p:cNvSpPr>
                  <p:nvPr/>
                </p:nvSpPr>
                <p:spPr bwMode="auto">
                  <a:xfrm>
                    <a:off x="7037035" y="3709811"/>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48" name="Oval 1122"/>
                  <p:cNvSpPr>
                    <a:spLocks noChangeArrowheads="1"/>
                  </p:cNvSpPr>
                  <p:nvPr/>
                </p:nvSpPr>
                <p:spPr bwMode="auto">
                  <a:xfrm>
                    <a:off x="6710010" y="3670124"/>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49" name="Oval 1123"/>
                  <p:cNvSpPr>
                    <a:spLocks noChangeArrowheads="1"/>
                  </p:cNvSpPr>
                  <p:nvPr/>
                </p:nvSpPr>
                <p:spPr bwMode="auto">
                  <a:xfrm>
                    <a:off x="7219598" y="3676474"/>
                    <a:ext cx="74613" cy="73025"/>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50" name="Oval 1124"/>
                  <p:cNvSpPr>
                    <a:spLocks noChangeArrowheads="1"/>
                  </p:cNvSpPr>
                  <p:nvPr/>
                </p:nvSpPr>
                <p:spPr bwMode="auto">
                  <a:xfrm>
                    <a:off x="7205310" y="3705049"/>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51" name="Oval 1125"/>
                  <p:cNvSpPr>
                    <a:spLocks noChangeArrowheads="1"/>
                  </p:cNvSpPr>
                  <p:nvPr/>
                </p:nvSpPr>
                <p:spPr bwMode="auto">
                  <a:xfrm>
                    <a:off x="6987823" y="3681236"/>
                    <a:ext cx="73025"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52" name="Oval 1126"/>
                  <p:cNvSpPr>
                    <a:spLocks noChangeArrowheads="1"/>
                  </p:cNvSpPr>
                  <p:nvPr/>
                </p:nvSpPr>
                <p:spPr bwMode="auto">
                  <a:xfrm>
                    <a:off x="6446485" y="4017786"/>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53" name="Oval 1127"/>
                  <p:cNvSpPr>
                    <a:spLocks noChangeArrowheads="1"/>
                  </p:cNvSpPr>
                  <p:nvPr/>
                </p:nvSpPr>
                <p:spPr bwMode="auto">
                  <a:xfrm>
                    <a:off x="6684610" y="3770136"/>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54" name="Oval 1128"/>
                  <p:cNvSpPr>
                    <a:spLocks noChangeArrowheads="1"/>
                  </p:cNvSpPr>
                  <p:nvPr/>
                </p:nvSpPr>
                <p:spPr bwMode="auto">
                  <a:xfrm>
                    <a:off x="6163910" y="3789186"/>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55" name="Oval 1129"/>
                  <p:cNvSpPr>
                    <a:spLocks noChangeArrowheads="1"/>
                  </p:cNvSpPr>
                  <p:nvPr/>
                </p:nvSpPr>
                <p:spPr bwMode="auto">
                  <a:xfrm>
                    <a:off x="5451123" y="3863799"/>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56" name="Oval 1130"/>
                  <p:cNvSpPr>
                    <a:spLocks noChangeArrowheads="1"/>
                  </p:cNvSpPr>
                  <p:nvPr/>
                </p:nvSpPr>
                <p:spPr bwMode="auto">
                  <a:xfrm>
                    <a:off x="7165623" y="3705049"/>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57" name="Oval 1131"/>
                  <p:cNvSpPr>
                    <a:spLocks noChangeArrowheads="1"/>
                  </p:cNvSpPr>
                  <p:nvPr/>
                </p:nvSpPr>
                <p:spPr bwMode="auto">
                  <a:xfrm>
                    <a:off x="5544785" y="4146374"/>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58" name="Oval 1132"/>
                  <p:cNvSpPr>
                    <a:spLocks noChangeArrowheads="1"/>
                  </p:cNvSpPr>
                  <p:nvPr/>
                </p:nvSpPr>
                <p:spPr bwMode="auto">
                  <a:xfrm>
                    <a:off x="7121173" y="3497086"/>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59" name="Oval 1133"/>
                  <p:cNvSpPr>
                    <a:spLocks noChangeArrowheads="1"/>
                  </p:cNvSpPr>
                  <p:nvPr/>
                </p:nvSpPr>
                <p:spPr bwMode="auto">
                  <a:xfrm>
                    <a:off x="6863998" y="3739974"/>
                    <a:ext cx="73025"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60" name="Oval 1134"/>
                  <p:cNvSpPr>
                    <a:spLocks noChangeArrowheads="1"/>
                  </p:cNvSpPr>
                  <p:nvPr/>
                </p:nvSpPr>
                <p:spPr bwMode="auto">
                  <a:xfrm>
                    <a:off x="6710010" y="3755849"/>
                    <a:ext cx="74613" cy="73025"/>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61" name="Oval 1135"/>
                  <p:cNvSpPr>
                    <a:spLocks noChangeArrowheads="1"/>
                  </p:cNvSpPr>
                  <p:nvPr/>
                </p:nvSpPr>
                <p:spPr bwMode="auto">
                  <a:xfrm>
                    <a:off x="6897335" y="3809824"/>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62" name="Oval 1136"/>
                  <p:cNvSpPr>
                    <a:spLocks noChangeArrowheads="1"/>
                  </p:cNvSpPr>
                  <p:nvPr/>
                </p:nvSpPr>
                <p:spPr bwMode="auto">
                  <a:xfrm>
                    <a:off x="7025923" y="4022549"/>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63" name="Oval 1137"/>
                  <p:cNvSpPr>
                    <a:spLocks noChangeArrowheads="1"/>
                  </p:cNvSpPr>
                  <p:nvPr/>
                </p:nvSpPr>
                <p:spPr bwMode="auto">
                  <a:xfrm>
                    <a:off x="6154385" y="3844749"/>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64" name="Oval 1138"/>
                  <p:cNvSpPr>
                    <a:spLocks noChangeArrowheads="1"/>
                  </p:cNvSpPr>
                  <p:nvPr/>
                </p:nvSpPr>
                <p:spPr bwMode="auto">
                  <a:xfrm>
                    <a:off x="6219473" y="3438349"/>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65" name="Oval 1139"/>
                  <p:cNvSpPr>
                    <a:spLocks noChangeArrowheads="1"/>
                  </p:cNvSpPr>
                  <p:nvPr/>
                </p:nvSpPr>
                <p:spPr bwMode="auto">
                  <a:xfrm>
                    <a:off x="5500335" y="4403549"/>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66" name="Oval 1140"/>
                  <p:cNvSpPr>
                    <a:spLocks noChangeArrowheads="1"/>
                  </p:cNvSpPr>
                  <p:nvPr/>
                </p:nvSpPr>
                <p:spPr bwMode="auto">
                  <a:xfrm>
                    <a:off x="7235473" y="3720924"/>
                    <a:ext cx="73025"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67" name="Oval 1141"/>
                  <p:cNvSpPr>
                    <a:spLocks noChangeArrowheads="1"/>
                  </p:cNvSpPr>
                  <p:nvPr/>
                </p:nvSpPr>
                <p:spPr bwMode="auto">
                  <a:xfrm>
                    <a:off x="6848123" y="3735211"/>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68" name="Oval 1142"/>
                  <p:cNvSpPr>
                    <a:spLocks noChangeArrowheads="1"/>
                  </p:cNvSpPr>
                  <p:nvPr/>
                </p:nvSpPr>
                <p:spPr bwMode="auto">
                  <a:xfrm>
                    <a:off x="6322660" y="3725686"/>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69" name="Oval 1143"/>
                  <p:cNvSpPr>
                    <a:spLocks noChangeArrowheads="1"/>
                  </p:cNvSpPr>
                  <p:nvPr/>
                </p:nvSpPr>
                <p:spPr bwMode="auto">
                  <a:xfrm>
                    <a:off x="4970110" y="4959174"/>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70" name="Oval 1144"/>
                  <p:cNvSpPr>
                    <a:spLocks noChangeArrowheads="1"/>
                  </p:cNvSpPr>
                  <p:nvPr/>
                </p:nvSpPr>
                <p:spPr bwMode="auto">
                  <a:xfrm>
                    <a:off x="7205310" y="3779661"/>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71" name="Oval 1145"/>
                  <p:cNvSpPr>
                    <a:spLocks noChangeArrowheads="1"/>
                  </p:cNvSpPr>
                  <p:nvPr/>
                </p:nvSpPr>
                <p:spPr bwMode="auto">
                  <a:xfrm>
                    <a:off x="6436960" y="3765374"/>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72" name="Oval 1146"/>
                  <p:cNvSpPr>
                    <a:spLocks noChangeArrowheads="1"/>
                  </p:cNvSpPr>
                  <p:nvPr/>
                </p:nvSpPr>
                <p:spPr bwMode="auto">
                  <a:xfrm>
                    <a:off x="7338660" y="3709811"/>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73" name="Oval 1147"/>
                  <p:cNvSpPr>
                    <a:spLocks noChangeArrowheads="1"/>
                  </p:cNvSpPr>
                  <p:nvPr/>
                </p:nvSpPr>
                <p:spPr bwMode="auto">
                  <a:xfrm>
                    <a:off x="6808435" y="3709811"/>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74" name="Oval 1148"/>
                  <p:cNvSpPr>
                    <a:spLocks noChangeArrowheads="1"/>
                  </p:cNvSpPr>
                  <p:nvPr/>
                </p:nvSpPr>
                <p:spPr bwMode="auto">
                  <a:xfrm>
                    <a:off x="6298848" y="3720924"/>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75" name="Oval 1149"/>
                  <p:cNvSpPr>
                    <a:spLocks noChangeArrowheads="1"/>
                  </p:cNvSpPr>
                  <p:nvPr/>
                </p:nvSpPr>
                <p:spPr bwMode="auto">
                  <a:xfrm>
                    <a:off x="7032273" y="3725686"/>
                    <a:ext cx="73025"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76" name="Oval 1150"/>
                  <p:cNvSpPr>
                    <a:spLocks noChangeArrowheads="1"/>
                  </p:cNvSpPr>
                  <p:nvPr/>
                </p:nvSpPr>
                <p:spPr bwMode="auto">
                  <a:xfrm>
                    <a:off x="7011635" y="3709811"/>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77" name="Oval 1151"/>
                  <p:cNvSpPr>
                    <a:spLocks noChangeArrowheads="1"/>
                  </p:cNvSpPr>
                  <p:nvPr/>
                </p:nvSpPr>
                <p:spPr bwMode="auto">
                  <a:xfrm>
                    <a:off x="6749698" y="3819349"/>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78" name="Oval 1152"/>
                  <p:cNvSpPr>
                    <a:spLocks noChangeArrowheads="1"/>
                  </p:cNvSpPr>
                  <p:nvPr/>
                </p:nvSpPr>
                <p:spPr bwMode="auto">
                  <a:xfrm>
                    <a:off x="5432073" y="4781374"/>
                    <a:ext cx="73025" cy="73025"/>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79" name="Oval 1153"/>
                  <p:cNvSpPr>
                    <a:spLocks noChangeArrowheads="1"/>
                  </p:cNvSpPr>
                  <p:nvPr/>
                </p:nvSpPr>
                <p:spPr bwMode="auto">
                  <a:xfrm>
                    <a:off x="6189310" y="4047949"/>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80" name="Oval 1154"/>
                  <p:cNvSpPr>
                    <a:spLocks noChangeArrowheads="1"/>
                  </p:cNvSpPr>
                  <p:nvPr/>
                </p:nvSpPr>
                <p:spPr bwMode="auto">
                  <a:xfrm>
                    <a:off x="6570310" y="3725686"/>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81" name="Oval 1155"/>
                  <p:cNvSpPr>
                    <a:spLocks noChangeArrowheads="1"/>
                  </p:cNvSpPr>
                  <p:nvPr/>
                </p:nvSpPr>
                <p:spPr bwMode="auto">
                  <a:xfrm>
                    <a:off x="6046435" y="3898724"/>
                    <a:ext cx="73025"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82" name="Oval 1156"/>
                  <p:cNvSpPr>
                    <a:spLocks noChangeArrowheads="1"/>
                  </p:cNvSpPr>
                  <p:nvPr/>
                </p:nvSpPr>
                <p:spPr bwMode="auto">
                  <a:xfrm>
                    <a:off x="5986110" y="3716161"/>
                    <a:ext cx="74613" cy="73025"/>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83" name="Oval 1157"/>
                  <p:cNvSpPr>
                    <a:spLocks noChangeArrowheads="1"/>
                  </p:cNvSpPr>
                  <p:nvPr/>
                </p:nvSpPr>
                <p:spPr bwMode="auto">
                  <a:xfrm>
                    <a:off x="6932260" y="3809824"/>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84" name="Oval 1158"/>
                  <p:cNvSpPr>
                    <a:spLocks noChangeArrowheads="1"/>
                  </p:cNvSpPr>
                  <p:nvPr/>
                </p:nvSpPr>
                <p:spPr bwMode="auto">
                  <a:xfrm>
                    <a:off x="7165623" y="3760611"/>
                    <a:ext cx="74613" cy="73025"/>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85" name="Oval 1159"/>
                  <p:cNvSpPr>
                    <a:spLocks noChangeArrowheads="1"/>
                  </p:cNvSpPr>
                  <p:nvPr/>
                </p:nvSpPr>
                <p:spPr bwMode="auto">
                  <a:xfrm>
                    <a:off x="6506810" y="3670124"/>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86" name="Oval 1160"/>
                  <p:cNvSpPr>
                    <a:spLocks noChangeArrowheads="1"/>
                  </p:cNvSpPr>
                  <p:nvPr/>
                </p:nvSpPr>
                <p:spPr bwMode="auto">
                  <a:xfrm>
                    <a:off x="6705248" y="3681236"/>
                    <a:ext cx="73025"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87" name="Oval 1161"/>
                  <p:cNvSpPr>
                    <a:spLocks noChangeArrowheads="1"/>
                  </p:cNvSpPr>
                  <p:nvPr/>
                </p:nvSpPr>
                <p:spPr bwMode="auto">
                  <a:xfrm>
                    <a:off x="5495573" y="4240036"/>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88" name="Oval 1162"/>
                  <p:cNvSpPr>
                    <a:spLocks noChangeArrowheads="1"/>
                  </p:cNvSpPr>
                  <p:nvPr/>
                </p:nvSpPr>
                <p:spPr bwMode="auto">
                  <a:xfrm>
                    <a:off x="7086248" y="3720924"/>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89" name="Oval 1163"/>
                  <p:cNvSpPr>
                    <a:spLocks noChangeArrowheads="1"/>
                  </p:cNvSpPr>
                  <p:nvPr/>
                </p:nvSpPr>
                <p:spPr bwMode="auto">
                  <a:xfrm>
                    <a:off x="6798910" y="3833636"/>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90" name="Oval 1164"/>
                  <p:cNvSpPr>
                    <a:spLocks noChangeArrowheads="1"/>
                  </p:cNvSpPr>
                  <p:nvPr/>
                </p:nvSpPr>
                <p:spPr bwMode="auto">
                  <a:xfrm>
                    <a:off x="6714773" y="3562174"/>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91" name="Oval 1165"/>
                  <p:cNvSpPr>
                    <a:spLocks noChangeArrowheads="1"/>
                  </p:cNvSpPr>
                  <p:nvPr/>
                </p:nvSpPr>
                <p:spPr bwMode="auto">
                  <a:xfrm>
                    <a:off x="7086248" y="3774899"/>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92" name="Oval 1166"/>
                  <p:cNvSpPr>
                    <a:spLocks noChangeArrowheads="1"/>
                  </p:cNvSpPr>
                  <p:nvPr/>
                </p:nvSpPr>
                <p:spPr bwMode="auto">
                  <a:xfrm>
                    <a:off x="6595710" y="3868561"/>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93" name="Oval 1167"/>
                  <p:cNvSpPr>
                    <a:spLocks noChangeArrowheads="1"/>
                  </p:cNvSpPr>
                  <p:nvPr/>
                </p:nvSpPr>
                <p:spPr bwMode="auto">
                  <a:xfrm>
                    <a:off x="5847998" y="3997149"/>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94" name="Oval 1168"/>
                  <p:cNvSpPr>
                    <a:spLocks noChangeArrowheads="1"/>
                  </p:cNvSpPr>
                  <p:nvPr/>
                </p:nvSpPr>
                <p:spPr bwMode="auto">
                  <a:xfrm>
                    <a:off x="6744935" y="3744736"/>
                    <a:ext cx="73025"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95" name="Oval 1169"/>
                  <p:cNvSpPr>
                    <a:spLocks noChangeArrowheads="1"/>
                  </p:cNvSpPr>
                  <p:nvPr/>
                </p:nvSpPr>
                <p:spPr bwMode="auto">
                  <a:xfrm>
                    <a:off x="6259160" y="3784424"/>
                    <a:ext cx="74613" cy="74613"/>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96" name="Oval 1170"/>
                  <p:cNvSpPr>
                    <a:spLocks noChangeArrowheads="1"/>
                  </p:cNvSpPr>
                  <p:nvPr/>
                </p:nvSpPr>
                <p:spPr bwMode="auto">
                  <a:xfrm>
                    <a:off x="6719535" y="3795536"/>
                    <a:ext cx="74613" cy="73025"/>
                  </a:xfrm>
                  <a:prstGeom prst="ellipse">
                    <a:avLst/>
                  </a:prstGeom>
                  <a:solidFill>
                    <a:srgbClr val="C0C0C0"/>
                  </a:solidFill>
                  <a:ln w="4763">
                    <a:solidFill>
                      <a:srgbClr val="00008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697" name="Rectangle 1176"/>
                  <p:cNvSpPr>
                    <a:spLocks noChangeArrowheads="1"/>
                  </p:cNvSpPr>
                  <p:nvPr/>
                </p:nvSpPr>
                <p:spPr bwMode="auto">
                  <a:xfrm>
                    <a:off x="4811360" y="5148086"/>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solidFill>
                          <a:srgbClr val="000000"/>
                        </a:solidFill>
                        <a:latin typeface="Tahoma" panose="020B0604030504040204" pitchFamily="34" charset="0"/>
                      </a:rPr>
                      <a:t>85</a:t>
                    </a:r>
                    <a:endParaRPr lang="en-US" altLang="en-US" sz="1200">
                      <a:latin typeface="Tahoma" panose="020B0604030504040204" pitchFamily="34" charset="0"/>
                    </a:endParaRPr>
                  </a:p>
                </p:txBody>
              </p:sp>
              <p:sp>
                <p:nvSpPr>
                  <p:cNvPr id="11698" name="Rectangle 1177"/>
                  <p:cNvSpPr>
                    <a:spLocks noChangeArrowheads="1"/>
                  </p:cNvSpPr>
                  <p:nvPr/>
                </p:nvSpPr>
                <p:spPr bwMode="auto">
                  <a:xfrm>
                    <a:off x="5395560" y="5148086"/>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solidFill>
                          <a:srgbClr val="000000"/>
                        </a:solidFill>
                        <a:latin typeface="Tahoma" panose="020B0604030504040204" pitchFamily="34" charset="0"/>
                      </a:rPr>
                      <a:t>87</a:t>
                    </a:r>
                    <a:endParaRPr lang="en-US" altLang="en-US" sz="1200">
                      <a:latin typeface="Tahoma" panose="020B0604030504040204" pitchFamily="34" charset="0"/>
                    </a:endParaRPr>
                  </a:p>
                </p:txBody>
              </p:sp>
              <p:sp>
                <p:nvSpPr>
                  <p:cNvPr id="11699" name="Rectangle 1178"/>
                  <p:cNvSpPr>
                    <a:spLocks noChangeArrowheads="1"/>
                  </p:cNvSpPr>
                  <p:nvPr/>
                </p:nvSpPr>
                <p:spPr bwMode="auto">
                  <a:xfrm>
                    <a:off x="5986110" y="5148086"/>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solidFill>
                          <a:srgbClr val="000000"/>
                        </a:solidFill>
                        <a:latin typeface="Tahoma" panose="020B0604030504040204" pitchFamily="34" charset="0"/>
                      </a:rPr>
                      <a:t>89</a:t>
                    </a:r>
                    <a:endParaRPr lang="en-US" altLang="en-US" sz="1200">
                      <a:latin typeface="Tahoma" panose="020B0604030504040204" pitchFamily="34" charset="0"/>
                    </a:endParaRPr>
                  </a:p>
                </p:txBody>
              </p:sp>
              <p:sp>
                <p:nvSpPr>
                  <p:cNvPr id="11700" name="Rectangle 1179"/>
                  <p:cNvSpPr>
                    <a:spLocks noChangeArrowheads="1"/>
                  </p:cNvSpPr>
                  <p:nvPr/>
                </p:nvSpPr>
                <p:spPr bwMode="auto">
                  <a:xfrm>
                    <a:off x="6570310" y="5148086"/>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solidFill>
                          <a:srgbClr val="000000"/>
                        </a:solidFill>
                        <a:latin typeface="Tahoma" panose="020B0604030504040204" pitchFamily="34" charset="0"/>
                      </a:rPr>
                      <a:t>91</a:t>
                    </a:r>
                    <a:endParaRPr lang="en-US" altLang="en-US" sz="1200">
                      <a:latin typeface="Tahoma" panose="020B0604030504040204" pitchFamily="34" charset="0"/>
                    </a:endParaRPr>
                  </a:p>
                </p:txBody>
              </p:sp>
              <p:sp>
                <p:nvSpPr>
                  <p:cNvPr id="11701" name="Rectangle 1180"/>
                  <p:cNvSpPr>
                    <a:spLocks noChangeArrowheads="1"/>
                  </p:cNvSpPr>
                  <p:nvPr/>
                </p:nvSpPr>
                <p:spPr bwMode="auto">
                  <a:xfrm>
                    <a:off x="7159273" y="5148086"/>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solidFill>
                          <a:srgbClr val="000000"/>
                        </a:solidFill>
                        <a:latin typeface="Tahoma" panose="020B0604030504040204" pitchFamily="34" charset="0"/>
                      </a:rPr>
                      <a:t>93</a:t>
                    </a:r>
                    <a:endParaRPr lang="en-US" altLang="en-US" sz="1200">
                      <a:latin typeface="Tahoma" panose="020B0604030504040204" pitchFamily="34" charset="0"/>
                    </a:endParaRPr>
                  </a:p>
                </p:txBody>
              </p:sp>
              <p:sp>
                <p:nvSpPr>
                  <p:cNvPr id="11702" name="Rectangle 1181"/>
                  <p:cNvSpPr>
                    <a:spLocks noChangeArrowheads="1"/>
                  </p:cNvSpPr>
                  <p:nvPr/>
                </p:nvSpPr>
                <p:spPr bwMode="auto">
                  <a:xfrm>
                    <a:off x="7745060" y="5148086"/>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solidFill>
                          <a:srgbClr val="000000"/>
                        </a:solidFill>
                        <a:latin typeface="Tahoma" panose="020B0604030504040204" pitchFamily="34" charset="0"/>
                      </a:rPr>
                      <a:t>95</a:t>
                    </a:r>
                    <a:endParaRPr lang="en-US" altLang="en-US" sz="1200">
                      <a:latin typeface="Tahoma" panose="020B0604030504040204" pitchFamily="34" charset="0"/>
                    </a:endParaRPr>
                  </a:p>
                </p:txBody>
              </p:sp>
            </p:grpSp>
            <p:pic>
              <p:nvPicPr>
                <p:cNvPr id="11487" name="Picture 431" descr="K24-05_03-05_16x.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02766" y="802647"/>
                  <a:ext cx="2243138"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485" name="TextBox 439"/>
              <p:cNvSpPr txBox="1">
                <a:spLocks noChangeArrowheads="1"/>
              </p:cNvSpPr>
              <p:nvPr/>
            </p:nvSpPr>
            <p:spPr bwMode="auto">
              <a:xfrm>
                <a:off x="4667545" y="423803"/>
                <a:ext cx="16466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2000">
                    <a:solidFill>
                      <a:srgbClr val="FF0000"/>
                    </a:solidFill>
                    <a:latin typeface="Comic Sans MS" panose="030F0702030302020204" pitchFamily="66" charset="0"/>
                  </a:rPr>
                  <a:t>Phenocrysts</a:t>
                </a:r>
              </a:p>
            </p:txBody>
          </p:sp>
        </p:grpSp>
        <p:sp>
          <p:nvSpPr>
            <p:cNvPr id="11482" name="TextBox 422"/>
            <p:cNvSpPr txBox="1">
              <a:spLocks noChangeArrowheads="1"/>
            </p:cNvSpPr>
            <p:nvPr/>
          </p:nvSpPr>
          <p:spPr bwMode="auto">
            <a:xfrm>
              <a:off x="7431088" y="6353175"/>
              <a:ext cx="450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2000" b="0">
                  <a:latin typeface="Tahoma" panose="020B0604030504040204" pitchFamily="34" charset="0"/>
                </a:rPr>
                <a:t>Fo</a:t>
              </a:r>
            </a:p>
          </p:txBody>
        </p:sp>
      </p:grpSp>
      <p:grpSp>
        <p:nvGrpSpPr>
          <p:cNvPr id="7" name="Group 440"/>
          <p:cNvGrpSpPr>
            <a:grpSpLocks/>
          </p:cNvGrpSpPr>
          <p:nvPr/>
        </p:nvGrpSpPr>
        <p:grpSpPr bwMode="auto">
          <a:xfrm>
            <a:off x="4402138" y="5183188"/>
            <a:ext cx="3465512" cy="1143000"/>
            <a:chOff x="4402015" y="5236029"/>
            <a:chExt cx="3465521" cy="1143000"/>
          </a:xfrm>
        </p:grpSpPr>
        <p:cxnSp>
          <p:nvCxnSpPr>
            <p:cNvPr id="11478" name="Straight Arrow Connector 432"/>
            <p:cNvCxnSpPr>
              <a:cxnSpLocks noChangeShapeType="1"/>
            </p:cNvCxnSpPr>
            <p:nvPr/>
          </p:nvCxnSpPr>
          <p:spPr bwMode="auto">
            <a:xfrm>
              <a:off x="4402015" y="6146075"/>
              <a:ext cx="1530698" cy="69668"/>
            </a:xfrm>
            <a:prstGeom prst="straightConnector1">
              <a:avLst/>
            </a:prstGeom>
            <a:noFill/>
            <a:ln w="28575"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1479" name="Straight Arrow Connector 434"/>
            <p:cNvCxnSpPr>
              <a:cxnSpLocks noChangeShapeType="1"/>
            </p:cNvCxnSpPr>
            <p:nvPr/>
          </p:nvCxnSpPr>
          <p:spPr bwMode="auto">
            <a:xfrm rot="10800000" flipV="1">
              <a:off x="6324603" y="6018483"/>
              <a:ext cx="1542933" cy="197259"/>
            </a:xfrm>
            <a:prstGeom prst="straightConnector1">
              <a:avLst/>
            </a:prstGeom>
            <a:noFill/>
            <a:ln w="28575" algn="ctr">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1480" name="Oval 436"/>
            <p:cNvSpPr>
              <a:spLocks noChangeArrowheads="1"/>
            </p:cNvSpPr>
            <p:nvPr/>
          </p:nvSpPr>
          <p:spPr bwMode="auto">
            <a:xfrm rot="408674">
              <a:off x="5943600" y="5236029"/>
              <a:ext cx="402771" cy="1143000"/>
            </a:xfrm>
            <a:prstGeom prst="ellipse">
              <a:avLst/>
            </a:prstGeom>
            <a:noFill/>
            <a:ln w="28575" algn="ctr">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grpSp>
      <p:grpSp>
        <p:nvGrpSpPr>
          <p:cNvPr id="8" name="Group 434"/>
          <p:cNvGrpSpPr>
            <a:grpSpLocks/>
          </p:cNvGrpSpPr>
          <p:nvPr/>
        </p:nvGrpSpPr>
        <p:grpSpPr bwMode="auto">
          <a:xfrm>
            <a:off x="4572000" y="4800600"/>
            <a:ext cx="3727450" cy="1646238"/>
            <a:chOff x="4572000" y="4800600"/>
            <a:chExt cx="3727712" cy="1646274"/>
          </a:xfrm>
        </p:grpSpPr>
        <p:sp>
          <p:nvSpPr>
            <p:cNvPr id="11475" name="Freeform 435"/>
            <p:cNvSpPr>
              <a:spLocks noChangeArrowheads="1"/>
            </p:cNvSpPr>
            <p:nvPr/>
          </p:nvSpPr>
          <p:spPr bwMode="auto">
            <a:xfrm>
              <a:off x="5006163" y="4800600"/>
              <a:ext cx="2473842" cy="1646274"/>
            </a:xfrm>
            <a:custGeom>
              <a:avLst/>
              <a:gdLst>
                <a:gd name="T0" fmla="*/ 1788042 w 2473842"/>
                <a:gd name="T1" fmla="*/ 26581 h 1646274"/>
                <a:gd name="T2" fmla="*/ 2245242 w 2473842"/>
                <a:gd name="T3" fmla="*/ 37214 h 1646274"/>
                <a:gd name="T4" fmla="*/ 2457892 w 2473842"/>
                <a:gd name="T5" fmla="*/ 249865 h 1646274"/>
                <a:gd name="T6" fmla="*/ 2340934 w 2473842"/>
                <a:gd name="T7" fmla="*/ 451884 h 1646274"/>
                <a:gd name="T8" fmla="*/ 1766777 w 2473842"/>
                <a:gd name="T9" fmla="*/ 494414 h 1646274"/>
                <a:gd name="T10" fmla="*/ 1437167 w 2473842"/>
                <a:gd name="T11" fmla="*/ 568842 h 1646274"/>
                <a:gd name="T12" fmla="*/ 1001232 w 2473842"/>
                <a:gd name="T13" fmla="*/ 802758 h 1646274"/>
                <a:gd name="T14" fmla="*/ 522767 w 2473842"/>
                <a:gd name="T15" fmla="*/ 1398181 h 1646274"/>
                <a:gd name="T16" fmla="*/ 129363 w 2473842"/>
                <a:gd name="T17" fmla="*/ 1621465 h 1646274"/>
                <a:gd name="T18" fmla="*/ 23037 w 2473842"/>
                <a:gd name="T19" fmla="*/ 1547037 h 1646274"/>
                <a:gd name="T20" fmla="*/ 267586 w 2473842"/>
                <a:gd name="T21" fmla="*/ 1100470 h 1646274"/>
                <a:gd name="T22" fmla="*/ 629093 w 2473842"/>
                <a:gd name="T23" fmla="*/ 419986 h 1646274"/>
                <a:gd name="T24" fmla="*/ 1065028 w 2473842"/>
                <a:gd name="T25" fmla="*/ 186070 h 1646274"/>
                <a:gd name="T26" fmla="*/ 1788042 w 2473842"/>
                <a:gd name="T27" fmla="*/ 26581 h 16462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73842"/>
                <a:gd name="T43" fmla="*/ 0 h 1646274"/>
                <a:gd name="T44" fmla="*/ 2473842 w 2473842"/>
                <a:gd name="T45" fmla="*/ 1646274 h 16462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73842" h="1646274">
                  <a:moveTo>
                    <a:pt x="1788042" y="26581"/>
                  </a:moveTo>
                  <a:cubicBezTo>
                    <a:pt x="1984744" y="1772"/>
                    <a:pt x="2133600" y="0"/>
                    <a:pt x="2245242" y="37214"/>
                  </a:cubicBezTo>
                  <a:cubicBezTo>
                    <a:pt x="2356884" y="74428"/>
                    <a:pt x="2441944" y="180753"/>
                    <a:pt x="2457893" y="249865"/>
                  </a:cubicBezTo>
                  <a:cubicBezTo>
                    <a:pt x="2473842" y="318977"/>
                    <a:pt x="2456121" y="411126"/>
                    <a:pt x="2340935" y="451884"/>
                  </a:cubicBezTo>
                  <a:cubicBezTo>
                    <a:pt x="2225749" y="492642"/>
                    <a:pt x="1917405" y="474921"/>
                    <a:pt x="1766777" y="494414"/>
                  </a:cubicBezTo>
                  <a:cubicBezTo>
                    <a:pt x="1616149" y="513907"/>
                    <a:pt x="1564758" y="517451"/>
                    <a:pt x="1437167" y="568842"/>
                  </a:cubicBezTo>
                  <a:cubicBezTo>
                    <a:pt x="1309576" y="620233"/>
                    <a:pt x="1153632" y="664535"/>
                    <a:pt x="1001232" y="802758"/>
                  </a:cubicBezTo>
                  <a:cubicBezTo>
                    <a:pt x="848832" y="940981"/>
                    <a:pt x="668078" y="1261730"/>
                    <a:pt x="522767" y="1398181"/>
                  </a:cubicBezTo>
                  <a:cubicBezTo>
                    <a:pt x="377456" y="1534632"/>
                    <a:pt x="212651" y="1596656"/>
                    <a:pt x="129363" y="1621465"/>
                  </a:cubicBezTo>
                  <a:cubicBezTo>
                    <a:pt x="46075" y="1646274"/>
                    <a:pt x="0" y="1633869"/>
                    <a:pt x="23037" y="1547037"/>
                  </a:cubicBezTo>
                  <a:cubicBezTo>
                    <a:pt x="46074" y="1460205"/>
                    <a:pt x="166577" y="1288312"/>
                    <a:pt x="267586" y="1100470"/>
                  </a:cubicBezTo>
                  <a:cubicBezTo>
                    <a:pt x="368595" y="912628"/>
                    <a:pt x="496186" y="572386"/>
                    <a:pt x="629093" y="419986"/>
                  </a:cubicBezTo>
                  <a:cubicBezTo>
                    <a:pt x="762000" y="267586"/>
                    <a:pt x="873642" y="251637"/>
                    <a:pt x="1065028" y="186070"/>
                  </a:cubicBezTo>
                  <a:cubicBezTo>
                    <a:pt x="1256414" y="120503"/>
                    <a:pt x="1591340" y="51390"/>
                    <a:pt x="1788042" y="26581"/>
                  </a:cubicBezTo>
                  <a:close/>
                </a:path>
              </a:pathLst>
            </a:custGeom>
            <a:noFill/>
            <a:ln w="28575" algn="ctr">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ru-RU"/>
            </a:p>
          </p:txBody>
        </p:sp>
        <p:cxnSp>
          <p:nvCxnSpPr>
            <p:cNvPr id="11476" name="Straight Arrow Connector 436"/>
            <p:cNvCxnSpPr>
              <a:cxnSpLocks noChangeShapeType="1"/>
            </p:cNvCxnSpPr>
            <p:nvPr/>
          </p:nvCxnSpPr>
          <p:spPr bwMode="auto">
            <a:xfrm>
              <a:off x="4572000" y="5422605"/>
              <a:ext cx="935665" cy="648586"/>
            </a:xfrm>
            <a:prstGeom prst="straightConnector1">
              <a:avLst/>
            </a:prstGeom>
            <a:noFill/>
            <a:ln w="28575" algn="ctr">
              <a:solidFill>
                <a:schemeClr val="accent2"/>
              </a:solidFill>
              <a:round/>
              <a:headEnd/>
              <a:tailEnd type="arrow" w="med" len="med"/>
            </a:ln>
            <a:extLst>
              <a:ext uri="{909E8E84-426E-40DD-AFC4-6F175D3DCCD1}">
                <a14:hiddenFill xmlns:a14="http://schemas.microsoft.com/office/drawing/2010/main">
                  <a:noFill/>
                </a14:hiddenFill>
              </a:ext>
            </a:extLst>
          </p:spPr>
        </p:cxnSp>
        <p:cxnSp>
          <p:nvCxnSpPr>
            <p:cNvPr id="11477" name="Straight Arrow Connector 437"/>
            <p:cNvCxnSpPr>
              <a:cxnSpLocks noChangeShapeType="1"/>
            </p:cNvCxnSpPr>
            <p:nvPr/>
          </p:nvCxnSpPr>
          <p:spPr bwMode="auto">
            <a:xfrm rot="10800000">
              <a:off x="7464057" y="5178056"/>
              <a:ext cx="835655" cy="418066"/>
            </a:xfrm>
            <a:prstGeom prst="straightConnector1">
              <a:avLst/>
            </a:prstGeom>
            <a:noFill/>
            <a:ln w="28575" algn="ctr">
              <a:solidFill>
                <a:schemeClr val="accent2"/>
              </a:solidFill>
              <a:round/>
              <a:headEnd/>
              <a:tailEnd type="arrow" w="med" len="med"/>
            </a:ln>
            <a:extLst>
              <a:ext uri="{909E8E84-426E-40DD-AFC4-6F175D3DCCD1}">
                <a14:hiddenFill xmlns:a14="http://schemas.microsoft.com/office/drawing/2010/main">
                  <a:noFill/>
                </a14:hiddenFill>
              </a:ext>
            </a:extLst>
          </p:spPr>
        </p:cxnSp>
      </p:grpSp>
      <p:grpSp>
        <p:nvGrpSpPr>
          <p:cNvPr id="11269" name="Group 440"/>
          <p:cNvGrpSpPr>
            <a:grpSpLocks/>
          </p:cNvGrpSpPr>
          <p:nvPr/>
        </p:nvGrpSpPr>
        <p:grpSpPr bwMode="auto">
          <a:xfrm>
            <a:off x="152400" y="392113"/>
            <a:ext cx="3522663" cy="6299200"/>
            <a:chOff x="152400" y="391904"/>
            <a:chExt cx="3522663" cy="6298864"/>
          </a:xfrm>
        </p:grpSpPr>
        <p:grpSp>
          <p:nvGrpSpPr>
            <p:cNvPr id="11271" name="Group 429"/>
            <p:cNvGrpSpPr>
              <a:grpSpLocks/>
            </p:cNvGrpSpPr>
            <p:nvPr/>
          </p:nvGrpSpPr>
          <p:grpSpPr bwMode="auto">
            <a:xfrm>
              <a:off x="152400" y="717583"/>
              <a:ext cx="3522663" cy="5973185"/>
              <a:chOff x="152400" y="494290"/>
              <a:chExt cx="3522663" cy="5973185"/>
            </a:xfrm>
          </p:grpSpPr>
          <p:grpSp>
            <p:nvGrpSpPr>
              <p:cNvPr id="11273" name="Group 423"/>
              <p:cNvGrpSpPr>
                <a:grpSpLocks/>
              </p:cNvGrpSpPr>
              <p:nvPr/>
            </p:nvGrpSpPr>
            <p:grpSpPr bwMode="auto">
              <a:xfrm>
                <a:off x="336550" y="1527752"/>
                <a:ext cx="3338513" cy="4773613"/>
                <a:chOff x="336550" y="823913"/>
                <a:chExt cx="3338513" cy="4773613"/>
              </a:xfrm>
            </p:grpSpPr>
            <p:sp>
              <p:nvSpPr>
                <p:cNvPr id="11276" name="Text Box 6"/>
                <p:cNvSpPr txBox="1">
                  <a:spLocks noChangeArrowheads="1"/>
                </p:cNvSpPr>
                <p:nvPr/>
              </p:nvSpPr>
              <p:spPr bwMode="auto">
                <a:xfrm>
                  <a:off x="657225" y="823913"/>
                  <a:ext cx="312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400" b="0">
                      <a:latin typeface="Tahoma" panose="020B0604030504040204" pitchFamily="34" charset="0"/>
                    </a:rPr>
                    <a:t>N</a:t>
                  </a:r>
                </a:p>
              </p:txBody>
            </p:sp>
            <p:sp>
              <p:nvSpPr>
                <p:cNvPr id="11277" name="Rectangle 14"/>
                <p:cNvSpPr>
                  <a:spLocks noChangeArrowheads="1"/>
                </p:cNvSpPr>
                <p:nvPr/>
              </p:nvSpPr>
              <p:spPr bwMode="auto">
                <a:xfrm>
                  <a:off x="603250" y="852488"/>
                  <a:ext cx="300355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278" name="Rectangle 15"/>
                <p:cNvSpPr>
                  <a:spLocks noChangeArrowheads="1"/>
                </p:cNvSpPr>
                <p:nvPr/>
              </p:nvSpPr>
              <p:spPr bwMode="auto">
                <a:xfrm>
                  <a:off x="603250" y="852488"/>
                  <a:ext cx="3003550" cy="223520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279" name="Rectangle 16"/>
                <p:cNvSpPr>
                  <a:spLocks noChangeArrowheads="1"/>
                </p:cNvSpPr>
                <p:nvPr/>
              </p:nvSpPr>
              <p:spPr bwMode="auto">
                <a:xfrm>
                  <a:off x="869950" y="2867026"/>
                  <a:ext cx="212725" cy="220663"/>
                </a:xfrm>
                <a:prstGeom prst="rect">
                  <a:avLst/>
                </a:prstGeom>
                <a:solidFill>
                  <a:srgbClr val="00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280" name="Rectangle 17"/>
                <p:cNvSpPr>
                  <a:spLocks noChangeArrowheads="1"/>
                </p:cNvSpPr>
                <p:nvPr/>
              </p:nvSpPr>
              <p:spPr bwMode="auto">
                <a:xfrm>
                  <a:off x="1120775" y="2919413"/>
                  <a:ext cx="212725" cy="168275"/>
                </a:xfrm>
                <a:prstGeom prst="rect">
                  <a:avLst/>
                </a:prstGeom>
                <a:solidFill>
                  <a:srgbClr val="00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281" name="Rectangle 18"/>
                <p:cNvSpPr>
                  <a:spLocks noChangeArrowheads="1"/>
                </p:cNvSpPr>
                <p:nvPr/>
              </p:nvSpPr>
              <p:spPr bwMode="auto">
                <a:xfrm>
                  <a:off x="1371600" y="3033713"/>
                  <a:ext cx="212725" cy="53975"/>
                </a:xfrm>
                <a:prstGeom prst="rect">
                  <a:avLst/>
                </a:prstGeom>
                <a:solidFill>
                  <a:srgbClr val="00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282" name="Rectangle 19"/>
                <p:cNvSpPr>
                  <a:spLocks noChangeArrowheads="1"/>
                </p:cNvSpPr>
                <p:nvPr/>
              </p:nvSpPr>
              <p:spPr bwMode="auto">
                <a:xfrm>
                  <a:off x="1622425" y="3033713"/>
                  <a:ext cx="212725" cy="53975"/>
                </a:xfrm>
                <a:prstGeom prst="rect">
                  <a:avLst/>
                </a:prstGeom>
                <a:solidFill>
                  <a:srgbClr val="00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283" name="Rectangle 20"/>
                <p:cNvSpPr>
                  <a:spLocks noChangeArrowheads="1"/>
                </p:cNvSpPr>
                <p:nvPr/>
              </p:nvSpPr>
              <p:spPr bwMode="auto">
                <a:xfrm>
                  <a:off x="1873250" y="3033713"/>
                  <a:ext cx="212725" cy="53975"/>
                </a:xfrm>
                <a:prstGeom prst="rect">
                  <a:avLst/>
                </a:prstGeom>
                <a:solidFill>
                  <a:srgbClr val="00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284" name="Rectangle 21"/>
                <p:cNvSpPr>
                  <a:spLocks noChangeArrowheads="1"/>
                </p:cNvSpPr>
                <p:nvPr/>
              </p:nvSpPr>
              <p:spPr bwMode="auto">
                <a:xfrm>
                  <a:off x="2366963" y="2471738"/>
                  <a:ext cx="212725" cy="615950"/>
                </a:xfrm>
                <a:prstGeom prst="rect">
                  <a:avLst/>
                </a:prstGeom>
                <a:solidFill>
                  <a:srgbClr val="00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285" name="Rectangle 22"/>
                <p:cNvSpPr>
                  <a:spLocks noChangeArrowheads="1"/>
                </p:cNvSpPr>
                <p:nvPr/>
              </p:nvSpPr>
              <p:spPr bwMode="auto">
                <a:xfrm>
                  <a:off x="2617788" y="1019176"/>
                  <a:ext cx="214313" cy="2068513"/>
                </a:xfrm>
                <a:prstGeom prst="rect">
                  <a:avLst/>
                </a:prstGeom>
                <a:solidFill>
                  <a:srgbClr val="00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286" name="Rectangle 23"/>
                <p:cNvSpPr>
                  <a:spLocks noChangeArrowheads="1"/>
                </p:cNvSpPr>
                <p:nvPr/>
              </p:nvSpPr>
              <p:spPr bwMode="auto">
                <a:xfrm>
                  <a:off x="2868613" y="1687513"/>
                  <a:ext cx="214313" cy="1400175"/>
                </a:xfrm>
                <a:prstGeom prst="rect">
                  <a:avLst/>
                </a:prstGeom>
                <a:solidFill>
                  <a:srgbClr val="00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287" name="Rectangle 24"/>
                <p:cNvSpPr>
                  <a:spLocks noChangeArrowheads="1"/>
                </p:cNvSpPr>
                <p:nvPr/>
              </p:nvSpPr>
              <p:spPr bwMode="auto">
                <a:xfrm>
                  <a:off x="3121025" y="3033713"/>
                  <a:ext cx="212725" cy="53975"/>
                </a:xfrm>
                <a:prstGeom prst="rect">
                  <a:avLst/>
                </a:prstGeom>
                <a:solidFill>
                  <a:srgbClr val="000000"/>
                </a:solidFill>
                <a:ln w="7938">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288" name="Line 25"/>
                <p:cNvSpPr>
                  <a:spLocks noChangeShapeType="1"/>
                </p:cNvSpPr>
                <p:nvPr/>
              </p:nvSpPr>
              <p:spPr bwMode="auto">
                <a:xfrm>
                  <a:off x="603250" y="852488"/>
                  <a:ext cx="1588" cy="223520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289" name="Line 26"/>
                <p:cNvSpPr>
                  <a:spLocks noChangeShapeType="1"/>
                </p:cNvSpPr>
                <p:nvPr/>
              </p:nvSpPr>
              <p:spPr bwMode="auto">
                <a:xfrm>
                  <a:off x="557213" y="3087688"/>
                  <a:ext cx="460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290" name="Line 27"/>
                <p:cNvSpPr>
                  <a:spLocks noChangeShapeType="1"/>
                </p:cNvSpPr>
                <p:nvPr/>
              </p:nvSpPr>
              <p:spPr bwMode="auto">
                <a:xfrm>
                  <a:off x="557213" y="2805113"/>
                  <a:ext cx="460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291" name="Line 28"/>
                <p:cNvSpPr>
                  <a:spLocks noChangeShapeType="1"/>
                </p:cNvSpPr>
                <p:nvPr/>
              </p:nvSpPr>
              <p:spPr bwMode="auto">
                <a:xfrm>
                  <a:off x="557213" y="2532063"/>
                  <a:ext cx="460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292" name="Line 29"/>
                <p:cNvSpPr>
                  <a:spLocks noChangeShapeType="1"/>
                </p:cNvSpPr>
                <p:nvPr/>
              </p:nvSpPr>
              <p:spPr bwMode="auto">
                <a:xfrm>
                  <a:off x="557213" y="2251076"/>
                  <a:ext cx="460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293" name="Line 30"/>
                <p:cNvSpPr>
                  <a:spLocks noChangeShapeType="1"/>
                </p:cNvSpPr>
                <p:nvPr/>
              </p:nvSpPr>
              <p:spPr bwMode="auto">
                <a:xfrm>
                  <a:off x="557213" y="1970088"/>
                  <a:ext cx="460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294" name="Line 31"/>
                <p:cNvSpPr>
                  <a:spLocks noChangeShapeType="1"/>
                </p:cNvSpPr>
                <p:nvPr/>
              </p:nvSpPr>
              <p:spPr bwMode="auto">
                <a:xfrm>
                  <a:off x="557213" y="1687513"/>
                  <a:ext cx="460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295" name="Line 32"/>
                <p:cNvSpPr>
                  <a:spLocks noChangeShapeType="1"/>
                </p:cNvSpPr>
                <p:nvPr/>
              </p:nvSpPr>
              <p:spPr bwMode="auto">
                <a:xfrm>
                  <a:off x="557213" y="1414463"/>
                  <a:ext cx="460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296" name="Line 33"/>
                <p:cNvSpPr>
                  <a:spLocks noChangeShapeType="1"/>
                </p:cNvSpPr>
                <p:nvPr/>
              </p:nvSpPr>
              <p:spPr bwMode="auto">
                <a:xfrm>
                  <a:off x="557213" y="1133476"/>
                  <a:ext cx="460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297" name="Line 34"/>
                <p:cNvSpPr>
                  <a:spLocks noChangeShapeType="1"/>
                </p:cNvSpPr>
                <p:nvPr/>
              </p:nvSpPr>
              <p:spPr bwMode="auto">
                <a:xfrm>
                  <a:off x="557213" y="852488"/>
                  <a:ext cx="4603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298" name="Line 35"/>
                <p:cNvSpPr>
                  <a:spLocks noChangeShapeType="1"/>
                </p:cNvSpPr>
                <p:nvPr/>
              </p:nvSpPr>
              <p:spPr bwMode="auto">
                <a:xfrm>
                  <a:off x="603250" y="3087688"/>
                  <a:ext cx="30035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299" name="Line 36"/>
                <p:cNvSpPr>
                  <a:spLocks noChangeShapeType="1"/>
                </p:cNvSpPr>
                <p:nvPr/>
              </p:nvSpPr>
              <p:spPr bwMode="auto">
                <a:xfrm flipV="1">
                  <a:off x="603250" y="3087688"/>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00" name="Line 37"/>
                <p:cNvSpPr>
                  <a:spLocks noChangeShapeType="1"/>
                </p:cNvSpPr>
                <p:nvPr/>
              </p:nvSpPr>
              <p:spPr bwMode="auto">
                <a:xfrm flipV="1">
                  <a:off x="854075" y="3087688"/>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01" name="Line 38"/>
                <p:cNvSpPr>
                  <a:spLocks noChangeShapeType="1"/>
                </p:cNvSpPr>
                <p:nvPr/>
              </p:nvSpPr>
              <p:spPr bwMode="auto">
                <a:xfrm flipV="1">
                  <a:off x="1104900" y="3087688"/>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02" name="Line 39"/>
                <p:cNvSpPr>
                  <a:spLocks noChangeShapeType="1"/>
                </p:cNvSpPr>
                <p:nvPr/>
              </p:nvSpPr>
              <p:spPr bwMode="auto">
                <a:xfrm flipV="1">
                  <a:off x="1355725" y="3087688"/>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03" name="Line 40"/>
                <p:cNvSpPr>
                  <a:spLocks noChangeShapeType="1"/>
                </p:cNvSpPr>
                <p:nvPr/>
              </p:nvSpPr>
              <p:spPr bwMode="auto">
                <a:xfrm flipV="1">
                  <a:off x="1606550" y="3087688"/>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04" name="Line 41"/>
                <p:cNvSpPr>
                  <a:spLocks noChangeShapeType="1"/>
                </p:cNvSpPr>
                <p:nvPr/>
              </p:nvSpPr>
              <p:spPr bwMode="auto">
                <a:xfrm flipV="1">
                  <a:off x="1857375" y="3087688"/>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05" name="Line 42"/>
                <p:cNvSpPr>
                  <a:spLocks noChangeShapeType="1"/>
                </p:cNvSpPr>
                <p:nvPr/>
              </p:nvSpPr>
              <p:spPr bwMode="auto">
                <a:xfrm flipV="1">
                  <a:off x="2108200" y="3087688"/>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06" name="Line 43"/>
                <p:cNvSpPr>
                  <a:spLocks noChangeShapeType="1"/>
                </p:cNvSpPr>
                <p:nvPr/>
              </p:nvSpPr>
              <p:spPr bwMode="auto">
                <a:xfrm flipV="1">
                  <a:off x="2352675" y="3087688"/>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07" name="Line 44"/>
                <p:cNvSpPr>
                  <a:spLocks noChangeShapeType="1"/>
                </p:cNvSpPr>
                <p:nvPr/>
              </p:nvSpPr>
              <p:spPr bwMode="auto">
                <a:xfrm flipV="1">
                  <a:off x="2603500" y="3087688"/>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08" name="Line 45"/>
                <p:cNvSpPr>
                  <a:spLocks noChangeShapeType="1"/>
                </p:cNvSpPr>
                <p:nvPr/>
              </p:nvSpPr>
              <p:spPr bwMode="auto">
                <a:xfrm flipV="1">
                  <a:off x="2854325" y="3087688"/>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09" name="Line 46"/>
                <p:cNvSpPr>
                  <a:spLocks noChangeShapeType="1"/>
                </p:cNvSpPr>
                <p:nvPr/>
              </p:nvSpPr>
              <p:spPr bwMode="auto">
                <a:xfrm flipV="1">
                  <a:off x="3105150" y="3087688"/>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10" name="Line 47"/>
                <p:cNvSpPr>
                  <a:spLocks noChangeShapeType="1"/>
                </p:cNvSpPr>
                <p:nvPr/>
              </p:nvSpPr>
              <p:spPr bwMode="auto">
                <a:xfrm flipV="1">
                  <a:off x="3355975" y="3087688"/>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11" name="Line 48"/>
                <p:cNvSpPr>
                  <a:spLocks noChangeShapeType="1"/>
                </p:cNvSpPr>
                <p:nvPr/>
              </p:nvSpPr>
              <p:spPr bwMode="auto">
                <a:xfrm flipV="1">
                  <a:off x="3606800" y="3087688"/>
                  <a:ext cx="1588" cy="444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12" name="Rectangle 50"/>
                <p:cNvSpPr>
                  <a:spLocks noChangeArrowheads="1"/>
                </p:cNvSpPr>
                <p:nvPr/>
              </p:nvSpPr>
              <p:spPr bwMode="auto">
                <a:xfrm>
                  <a:off x="412750" y="2714626"/>
                  <a:ext cx="841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200" b="0">
                      <a:solidFill>
                        <a:srgbClr val="000000"/>
                      </a:solidFill>
                      <a:latin typeface="Tahoma" panose="020B0604030504040204" pitchFamily="34" charset="0"/>
                    </a:rPr>
                    <a:t>5</a:t>
                  </a:r>
                  <a:endParaRPr lang="ru-RU" altLang="en-US" sz="1200" b="0">
                    <a:latin typeface="Tahoma" panose="020B0604030504040204" pitchFamily="34" charset="0"/>
                  </a:endParaRPr>
                </a:p>
              </p:txBody>
            </p:sp>
            <p:sp>
              <p:nvSpPr>
                <p:cNvPr id="11313" name="Rectangle 51"/>
                <p:cNvSpPr>
                  <a:spLocks noChangeArrowheads="1"/>
                </p:cNvSpPr>
                <p:nvPr/>
              </p:nvSpPr>
              <p:spPr bwMode="auto">
                <a:xfrm>
                  <a:off x="336550" y="2439988"/>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200" b="0">
                      <a:solidFill>
                        <a:srgbClr val="000000"/>
                      </a:solidFill>
                      <a:latin typeface="Tahoma" panose="020B0604030504040204" pitchFamily="34" charset="0"/>
                    </a:rPr>
                    <a:t>10</a:t>
                  </a:r>
                  <a:endParaRPr lang="ru-RU" altLang="en-US" sz="1200" b="0">
                    <a:latin typeface="Tahoma" panose="020B0604030504040204" pitchFamily="34" charset="0"/>
                  </a:endParaRPr>
                </a:p>
              </p:txBody>
            </p:sp>
            <p:sp>
              <p:nvSpPr>
                <p:cNvPr id="11314" name="Rectangle 52"/>
                <p:cNvSpPr>
                  <a:spLocks noChangeArrowheads="1"/>
                </p:cNvSpPr>
                <p:nvPr/>
              </p:nvSpPr>
              <p:spPr bwMode="auto">
                <a:xfrm>
                  <a:off x="336550" y="2159001"/>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200" b="0">
                      <a:solidFill>
                        <a:srgbClr val="000000"/>
                      </a:solidFill>
                      <a:latin typeface="Tahoma" panose="020B0604030504040204" pitchFamily="34" charset="0"/>
                    </a:rPr>
                    <a:t>15</a:t>
                  </a:r>
                  <a:endParaRPr lang="ru-RU" altLang="en-US" sz="1200" b="0">
                    <a:latin typeface="Tahoma" panose="020B0604030504040204" pitchFamily="34" charset="0"/>
                  </a:endParaRPr>
                </a:p>
              </p:txBody>
            </p:sp>
            <p:sp>
              <p:nvSpPr>
                <p:cNvPr id="11315" name="Rectangle 53"/>
                <p:cNvSpPr>
                  <a:spLocks noChangeArrowheads="1"/>
                </p:cNvSpPr>
                <p:nvPr/>
              </p:nvSpPr>
              <p:spPr bwMode="auto">
                <a:xfrm>
                  <a:off x="336550" y="1878013"/>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200" b="0">
                      <a:solidFill>
                        <a:srgbClr val="000000"/>
                      </a:solidFill>
                      <a:latin typeface="Tahoma" panose="020B0604030504040204" pitchFamily="34" charset="0"/>
                    </a:rPr>
                    <a:t>20</a:t>
                  </a:r>
                  <a:endParaRPr lang="ru-RU" altLang="en-US" sz="1200" b="0">
                    <a:latin typeface="Tahoma" panose="020B0604030504040204" pitchFamily="34" charset="0"/>
                  </a:endParaRPr>
                </a:p>
              </p:txBody>
            </p:sp>
            <p:sp>
              <p:nvSpPr>
                <p:cNvPr id="11316" name="Rectangle 54"/>
                <p:cNvSpPr>
                  <a:spLocks noChangeArrowheads="1"/>
                </p:cNvSpPr>
                <p:nvPr/>
              </p:nvSpPr>
              <p:spPr bwMode="auto">
                <a:xfrm>
                  <a:off x="336550" y="1597026"/>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200" b="0">
                      <a:solidFill>
                        <a:srgbClr val="000000"/>
                      </a:solidFill>
                      <a:latin typeface="Tahoma" panose="020B0604030504040204" pitchFamily="34" charset="0"/>
                    </a:rPr>
                    <a:t>25</a:t>
                  </a:r>
                  <a:endParaRPr lang="ru-RU" altLang="en-US" sz="1200" b="0">
                    <a:latin typeface="Tahoma" panose="020B0604030504040204" pitchFamily="34" charset="0"/>
                  </a:endParaRPr>
                </a:p>
              </p:txBody>
            </p:sp>
            <p:sp>
              <p:nvSpPr>
                <p:cNvPr id="11317" name="Rectangle 55"/>
                <p:cNvSpPr>
                  <a:spLocks noChangeArrowheads="1"/>
                </p:cNvSpPr>
                <p:nvPr/>
              </p:nvSpPr>
              <p:spPr bwMode="auto">
                <a:xfrm>
                  <a:off x="336550" y="1323976"/>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200" b="0">
                      <a:solidFill>
                        <a:srgbClr val="000000"/>
                      </a:solidFill>
                      <a:latin typeface="Tahoma" panose="020B0604030504040204" pitchFamily="34" charset="0"/>
                    </a:rPr>
                    <a:t>30</a:t>
                  </a:r>
                  <a:endParaRPr lang="ru-RU" altLang="en-US" sz="1200" b="0">
                    <a:latin typeface="Tahoma" panose="020B0604030504040204" pitchFamily="34" charset="0"/>
                  </a:endParaRPr>
                </a:p>
              </p:txBody>
            </p:sp>
            <p:sp>
              <p:nvSpPr>
                <p:cNvPr id="11318" name="Rectangle 56"/>
                <p:cNvSpPr>
                  <a:spLocks noChangeArrowheads="1"/>
                </p:cNvSpPr>
                <p:nvPr/>
              </p:nvSpPr>
              <p:spPr bwMode="auto">
                <a:xfrm>
                  <a:off x="336550" y="1041401"/>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200" b="0">
                      <a:solidFill>
                        <a:srgbClr val="000000"/>
                      </a:solidFill>
                      <a:latin typeface="Tahoma" panose="020B0604030504040204" pitchFamily="34" charset="0"/>
                    </a:rPr>
                    <a:t>35</a:t>
                  </a:r>
                  <a:endParaRPr lang="ru-RU" altLang="en-US" sz="1200" b="0">
                    <a:latin typeface="Tahoma" panose="020B0604030504040204" pitchFamily="34" charset="0"/>
                  </a:endParaRPr>
                </a:p>
              </p:txBody>
            </p:sp>
            <p:sp>
              <p:nvSpPr>
                <p:cNvPr id="11319" name="Rectangle 58"/>
                <p:cNvSpPr>
                  <a:spLocks noChangeArrowheads="1"/>
                </p:cNvSpPr>
                <p:nvPr/>
              </p:nvSpPr>
              <p:spPr bwMode="auto">
                <a:xfrm>
                  <a:off x="769938" y="3170238"/>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100" b="0">
                      <a:solidFill>
                        <a:srgbClr val="000000"/>
                      </a:solidFill>
                      <a:latin typeface="Tahoma" panose="020B0604030504040204" pitchFamily="34" charset="0"/>
                    </a:rPr>
                    <a:t>85</a:t>
                  </a:r>
                  <a:endParaRPr lang="ru-RU" altLang="en-US" sz="2000" b="0">
                    <a:latin typeface="Tahoma" panose="020B0604030504040204" pitchFamily="34" charset="0"/>
                  </a:endParaRPr>
                </a:p>
              </p:txBody>
            </p:sp>
            <p:sp>
              <p:nvSpPr>
                <p:cNvPr id="11320" name="Rectangle 59"/>
                <p:cNvSpPr>
                  <a:spLocks noChangeArrowheads="1"/>
                </p:cNvSpPr>
                <p:nvPr/>
              </p:nvSpPr>
              <p:spPr bwMode="auto">
                <a:xfrm>
                  <a:off x="1020763" y="3170238"/>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100" b="0">
                      <a:solidFill>
                        <a:srgbClr val="000000"/>
                      </a:solidFill>
                      <a:latin typeface="Tahoma" panose="020B0604030504040204" pitchFamily="34" charset="0"/>
                    </a:rPr>
                    <a:t>86</a:t>
                  </a:r>
                  <a:endParaRPr lang="ru-RU" altLang="en-US" sz="2000" b="0">
                    <a:latin typeface="Tahoma" panose="020B0604030504040204" pitchFamily="34" charset="0"/>
                  </a:endParaRPr>
                </a:p>
              </p:txBody>
            </p:sp>
            <p:sp>
              <p:nvSpPr>
                <p:cNvPr id="11321" name="Rectangle 60"/>
                <p:cNvSpPr>
                  <a:spLocks noChangeArrowheads="1"/>
                </p:cNvSpPr>
                <p:nvPr/>
              </p:nvSpPr>
              <p:spPr bwMode="auto">
                <a:xfrm>
                  <a:off x="1271588" y="3170238"/>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100" b="0">
                      <a:solidFill>
                        <a:srgbClr val="000000"/>
                      </a:solidFill>
                      <a:latin typeface="Tahoma" panose="020B0604030504040204" pitchFamily="34" charset="0"/>
                    </a:rPr>
                    <a:t>87</a:t>
                  </a:r>
                  <a:endParaRPr lang="ru-RU" altLang="en-US" sz="2000" b="0">
                    <a:latin typeface="Tahoma" panose="020B0604030504040204" pitchFamily="34" charset="0"/>
                  </a:endParaRPr>
                </a:p>
              </p:txBody>
            </p:sp>
            <p:sp>
              <p:nvSpPr>
                <p:cNvPr id="11322" name="Rectangle 61"/>
                <p:cNvSpPr>
                  <a:spLocks noChangeArrowheads="1"/>
                </p:cNvSpPr>
                <p:nvPr/>
              </p:nvSpPr>
              <p:spPr bwMode="auto">
                <a:xfrm>
                  <a:off x="1522413" y="3170238"/>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100" b="0">
                      <a:solidFill>
                        <a:srgbClr val="000000"/>
                      </a:solidFill>
                      <a:latin typeface="Tahoma" panose="020B0604030504040204" pitchFamily="34" charset="0"/>
                    </a:rPr>
                    <a:t>88</a:t>
                  </a:r>
                  <a:endParaRPr lang="ru-RU" altLang="en-US" sz="2000" b="0">
                    <a:latin typeface="Tahoma" panose="020B0604030504040204" pitchFamily="34" charset="0"/>
                  </a:endParaRPr>
                </a:p>
              </p:txBody>
            </p:sp>
            <p:sp>
              <p:nvSpPr>
                <p:cNvPr id="11323" name="Rectangle 62"/>
                <p:cNvSpPr>
                  <a:spLocks noChangeArrowheads="1"/>
                </p:cNvSpPr>
                <p:nvPr/>
              </p:nvSpPr>
              <p:spPr bwMode="auto">
                <a:xfrm>
                  <a:off x="1773238" y="3170238"/>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100" b="0">
                      <a:solidFill>
                        <a:srgbClr val="000000"/>
                      </a:solidFill>
                      <a:latin typeface="Tahoma" panose="020B0604030504040204" pitchFamily="34" charset="0"/>
                    </a:rPr>
                    <a:t>89</a:t>
                  </a:r>
                  <a:endParaRPr lang="ru-RU" altLang="en-US" sz="2000" b="0">
                    <a:latin typeface="Tahoma" panose="020B0604030504040204" pitchFamily="34" charset="0"/>
                  </a:endParaRPr>
                </a:p>
              </p:txBody>
            </p:sp>
            <p:sp>
              <p:nvSpPr>
                <p:cNvPr id="11324" name="Rectangle 63"/>
                <p:cNvSpPr>
                  <a:spLocks noChangeArrowheads="1"/>
                </p:cNvSpPr>
                <p:nvPr/>
              </p:nvSpPr>
              <p:spPr bwMode="auto">
                <a:xfrm>
                  <a:off x="2024063" y="3170238"/>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100" b="0">
                      <a:solidFill>
                        <a:srgbClr val="000000"/>
                      </a:solidFill>
                      <a:latin typeface="Tahoma" panose="020B0604030504040204" pitchFamily="34" charset="0"/>
                    </a:rPr>
                    <a:t>90</a:t>
                  </a:r>
                  <a:endParaRPr lang="ru-RU" altLang="en-US" sz="2000" b="0">
                    <a:latin typeface="Tahoma" panose="020B0604030504040204" pitchFamily="34" charset="0"/>
                  </a:endParaRPr>
                </a:p>
              </p:txBody>
            </p:sp>
            <p:sp>
              <p:nvSpPr>
                <p:cNvPr id="11325" name="Rectangle 64"/>
                <p:cNvSpPr>
                  <a:spLocks noChangeArrowheads="1"/>
                </p:cNvSpPr>
                <p:nvPr/>
              </p:nvSpPr>
              <p:spPr bwMode="auto">
                <a:xfrm>
                  <a:off x="2274888" y="3170238"/>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100" b="0">
                      <a:solidFill>
                        <a:srgbClr val="000000"/>
                      </a:solidFill>
                      <a:latin typeface="Tahoma" panose="020B0604030504040204" pitchFamily="34" charset="0"/>
                    </a:rPr>
                    <a:t>91</a:t>
                  </a:r>
                  <a:endParaRPr lang="ru-RU" altLang="en-US" sz="2000" b="0">
                    <a:latin typeface="Tahoma" panose="020B0604030504040204" pitchFamily="34" charset="0"/>
                  </a:endParaRPr>
                </a:p>
              </p:txBody>
            </p:sp>
            <p:sp>
              <p:nvSpPr>
                <p:cNvPr id="11326" name="Rectangle 65"/>
                <p:cNvSpPr>
                  <a:spLocks noChangeArrowheads="1"/>
                </p:cNvSpPr>
                <p:nvPr/>
              </p:nvSpPr>
              <p:spPr bwMode="auto">
                <a:xfrm>
                  <a:off x="2525713" y="3170238"/>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100" b="0">
                      <a:solidFill>
                        <a:srgbClr val="000000"/>
                      </a:solidFill>
                      <a:latin typeface="Tahoma" panose="020B0604030504040204" pitchFamily="34" charset="0"/>
                    </a:rPr>
                    <a:t>92</a:t>
                  </a:r>
                  <a:endParaRPr lang="ru-RU" altLang="en-US" sz="2000" b="0">
                    <a:latin typeface="Tahoma" panose="020B0604030504040204" pitchFamily="34" charset="0"/>
                  </a:endParaRPr>
                </a:p>
              </p:txBody>
            </p:sp>
            <p:sp>
              <p:nvSpPr>
                <p:cNvPr id="11327" name="Rectangle 66"/>
                <p:cNvSpPr>
                  <a:spLocks noChangeArrowheads="1"/>
                </p:cNvSpPr>
                <p:nvPr/>
              </p:nvSpPr>
              <p:spPr bwMode="auto">
                <a:xfrm>
                  <a:off x="2776538" y="3170238"/>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100" b="0">
                      <a:solidFill>
                        <a:srgbClr val="000000"/>
                      </a:solidFill>
                      <a:latin typeface="Tahoma" panose="020B0604030504040204" pitchFamily="34" charset="0"/>
                    </a:rPr>
                    <a:t>93</a:t>
                  </a:r>
                  <a:endParaRPr lang="ru-RU" altLang="en-US" sz="2000" b="0">
                    <a:latin typeface="Tahoma" panose="020B0604030504040204" pitchFamily="34" charset="0"/>
                  </a:endParaRPr>
                </a:p>
              </p:txBody>
            </p:sp>
            <p:sp>
              <p:nvSpPr>
                <p:cNvPr id="11328" name="Rectangle 67"/>
                <p:cNvSpPr>
                  <a:spLocks noChangeArrowheads="1"/>
                </p:cNvSpPr>
                <p:nvPr/>
              </p:nvSpPr>
              <p:spPr bwMode="auto">
                <a:xfrm>
                  <a:off x="3027363" y="3170238"/>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100" b="0">
                      <a:solidFill>
                        <a:srgbClr val="000000"/>
                      </a:solidFill>
                      <a:latin typeface="Tahoma" panose="020B0604030504040204" pitchFamily="34" charset="0"/>
                    </a:rPr>
                    <a:t>94</a:t>
                  </a:r>
                  <a:endParaRPr lang="ru-RU" altLang="en-US" sz="2000" b="0">
                    <a:latin typeface="Tahoma" panose="020B0604030504040204" pitchFamily="34" charset="0"/>
                  </a:endParaRPr>
                </a:p>
              </p:txBody>
            </p:sp>
            <p:sp>
              <p:nvSpPr>
                <p:cNvPr id="11329" name="Rectangle 68"/>
                <p:cNvSpPr>
                  <a:spLocks noChangeArrowheads="1"/>
                </p:cNvSpPr>
                <p:nvPr/>
              </p:nvSpPr>
              <p:spPr bwMode="auto">
                <a:xfrm>
                  <a:off x="3279775" y="3170238"/>
                  <a:ext cx="1555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1100" b="0">
                      <a:solidFill>
                        <a:srgbClr val="000000"/>
                      </a:solidFill>
                      <a:latin typeface="Tahoma" panose="020B0604030504040204" pitchFamily="34" charset="0"/>
                    </a:rPr>
                    <a:t>95</a:t>
                  </a:r>
                  <a:endParaRPr lang="ru-RU" altLang="en-US" sz="2000" b="0">
                    <a:latin typeface="Tahoma" panose="020B0604030504040204" pitchFamily="34" charset="0"/>
                  </a:endParaRPr>
                </a:p>
              </p:txBody>
            </p:sp>
            <p:sp>
              <p:nvSpPr>
                <p:cNvPr id="11330" name="Text Box 194"/>
                <p:cNvSpPr txBox="1">
                  <a:spLocks noChangeArrowheads="1"/>
                </p:cNvSpPr>
                <p:nvPr/>
              </p:nvSpPr>
              <p:spPr bwMode="auto">
                <a:xfrm>
                  <a:off x="3133725" y="3370263"/>
                  <a:ext cx="4905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1400" b="0">
                      <a:latin typeface="Tahoma" panose="020B0604030504040204" pitchFamily="34" charset="0"/>
                    </a:rPr>
                    <a:t>NiO</a:t>
                  </a:r>
                  <a:endParaRPr lang="ru-RU" altLang="en-US" sz="1400" b="0">
                    <a:latin typeface="Tahoma" panose="020B0604030504040204" pitchFamily="34" charset="0"/>
                  </a:endParaRPr>
                </a:p>
              </p:txBody>
            </p:sp>
            <p:sp>
              <p:nvSpPr>
                <p:cNvPr id="11331" name="Rectangle 876"/>
                <p:cNvSpPr>
                  <a:spLocks noChangeArrowheads="1"/>
                </p:cNvSpPr>
                <p:nvPr/>
              </p:nvSpPr>
              <p:spPr bwMode="auto">
                <a:xfrm>
                  <a:off x="677863" y="3432176"/>
                  <a:ext cx="2917825"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332" name="Rectangle 877"/>
                <p:cNvSpPr>
                  <a:spLocks noChangeArrowheads="1"/>
                </p:cNvSpPr>
                <p:nvPr/>
              </p:nvSpPr>
              <p:spPr bwMode="auto">
                <a:xfrm>
                  <a:off x="677863" y="3432176"/>
                  <a:ext cx="2917825" cy="1966913"/>
                </a:xfrm>
                <a:prstGeom prst="rect">
                  <a:avLst/>
                </a:prstGeom>
                <a:noFill/>
                <a:ln w="47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AU" altLang="en-US" sz="2000">
                    <a:latin typeface="Tahoma" panose="020B0604030504040204" pitchFamily="34" charset="0"/>
                  </a:endParaRPr>
                </a:p>
              </p:txBody>
            </p:sp>
            <p:sp>
              <p:nvSpPr>
                <p:cNvPr id="11333" name="Line 878"/>
                <p:cNvSpPr>
                  <a:spLocks noChangeShapeType="1"/>
                </p:cNvSpPr>
                <p:nvPr/>
              </p:nvSpPr>
              <p:spPr bwMode="auto">
                <a:xfrm>
                  <a:off x="677863" y="3432176"/>
                  <a:ext cx="1588" cy="19669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34" name="Line 879"/>
                <p:cNvSpPr>
                  <a:spLocks noChangeShapeType="1"/>
                </p:cNvSpPr>
                <p:nvPr/>
              </p:nvSpPr>
              <p:spPr bwMode="auto">
                <a:xfrm>
                  <a:off x="638175" y="5399088"/>
                  <a:ext cx="3968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35" name="Line 880"/>
                <p:cNvSpPr>
                  <a:spLocks noChangeShapeType="1"/>
                </p:cNvSpPr>
                <p:nvPr/>
              </p:nvSpPr>
              <p:spPr bwMode="auto">
                <a:xfrm>
                  <a:off x="638175" y="4908551"/>
                  <a:ext cx="3968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36" name="Line 881"/>
                <p:cNvSpPr>
                  <a:spLocks noChangeShapeType="1"/>
                </p:cNvSpPr>
                <p:nvPr/>
              </p:nvSpPr>
              <p:spPr bwMode="auto">
                <a:xfrm>
                  <a:off x="638175" y="4418013"/>
                  <a:ext cx="3968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37" name="Line 882"/>
                <p:cNvSpPr>
                  <a:spLocks noChangeShapeType="1"/>
                </p:cNvSpPr>
                <p:nvPr/>
              </p:nvSpPr>
              <p:spPr bwMode="auto">
                <a:xfrm>
                  <a:off x="638175" y="3922713"/>
                  <a:ext cx="3968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38" name="Line 883"/>
                <p:cNvSpPr>
                  <a:spLocks noChangeShapeType="1"/>
                </p:cNvSpPr>
                <p:nvPr/>
              </p:nvSpPr>
              <p:spPr bwMode="auto">
                <a:xfrm>
                  <a:off x="638175" y="3432176"/>
                  <a:ext cx="39688"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39" name="Line 884"/>
                <p:cNvSpPr>
                  <a:spLocks noChangeShapeType="1"/>
                </p:cNvSpPr>
                <p:nvPr/>
              </p:nvSpPr>
              <p:spPr bwMode="auto">
                <a:xfrm>
                  <a:off x="677863" y="5399088"/>
                  <a:ext cx="29178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40" name="Line 885"/>
                <p:cNvSpPr>
                  <a:spLocks noChangeShapeType="1"/>
                </p:cNvSpPr>
                <p:nvPr/>
              </p:nvSpPr>
              <p:spPr bwMode="auto">
                <a:xfrm flipV="1">
                  <a:off x="677863" y="5399088"/>
                  <a:ext cx="1588"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41" name="Line 886"/>
                <p:cNvSpPr>
                  <a:spLocks noChangeShapeType="1"/>
                </p:cNvSpPr>
                <p:nvPr/>
              </p:nvSpPr>
              <p:spPr bwMode="auto">
                <a:xfrm flipV="1">
                  <a:off x="1262063" y="5399088"/>
                  <a:ext cx="1588"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42" name="Line 887"/>
                <p:cNvSpPr>
                  <a:spLocks noChangeShapeType="1"/>
                </p:cNvSpPr>
                <p:nvPr/>
              </p:nvSpPr>
              <p:spPr bwMode="auto">
                <a:xfrm flipV="1">
                  <a:off x="1846263" y="5399088"/>
                  <a:ext cx="1588"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43" name="Line 888"/>
                <p:cNvSpPr>
                  <a:spLocks noChangeShapeType="1"/>
                </p:cNvSpPr>
                <p:nvPr/>
              </p:nvSpPr>
              <p:spPr bwMode="auto">
                <a:xfrm flipV="1">
                  <a:off x="2427288" y="5399088"/>
                  <a:ext cx="1588"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44" name="Line 889"/>
                <p:cNvSpPr>
                  <a:spLocks noChangeShapeType="1"/>
                </p:cNvSpPr>
                <p:nvPr/>
              </p:nvSpPr>
              <p:spPr bwMode="auto">
                <a:xfrm flipV="1">
                  <a:off x="3011488" y="5399088"/>
                  <a:ext cx="1588"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45" name="Line 890"/>
                <p:cNvSpPr>
                  <a:spLocks noChangeShapeType="1"/>
                </p:cNvSpPr>
                <p:nvPr/>
              </p:nvSpPr>
              <p:spPr bwMode="auto">
                <a:xfrm flipV="1">
                  <a:off x="3595688" y="5399088"/>
                  <a:ext cx="1588" cy="396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346" name="Freeform 891"/>
                <p:cNvSpPr>
                  <a:spLocks/>
                </p:cNvSpPr>
                <p:nvPr/>
              </p:nvSpPr>
              <p:spPr bwMode="auto">
                <a:xfrm>
                  <a:off x="1173163" y="466090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47" name="Freeform 892"/>
                <p:cNvSpPr>
                  <a:spLocks/>
                </p:cNvSpPr>
                <p:nvPr/>
              </p:nvSpPr>
              <p:spPr bwMode="auto">
                <a:xfrm>
                  <a:off x="1187450" y="437832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48" name="Freeform 893"/>
                <p:cNvSpPr>
                  <a:spLocks/>
                </p:cNvSpPr>
                <p:nvPr/>
              </p:nvSpPr>
              <p:spPr bwMode="auto">
                <a:xfrm>
                  <a:off x="2441575" y="4037013"/>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49" name="Freeform 894"/>
                <p:cNvSpPr>
                  <a:spLocks/>
                </p:cNvSpPr>
                <p:nvPr/>
              </p:nvSpPr>
              <p:spPr bwMode="auto">
                <a:xfrm>
                  <a:off x="2981325" y="3948113"/>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50" name="Freeform 895"/>
                <p:cNvSpPr>
                  <a:spLocks/>
                </p:cNvSpPr>
                <p:nvPr/>
              </p:nvSpPr>
              <p:spPr bwMode="auto">
                <a:xfrm>
                  <a:off x="2962275" y="393700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51" name="Freeform 896"/>
                <p:cNvSpPr>
                  <a:spLocks/>
                </p:cNvSpPr>
                <p:nvPr/>
              </p:nvSpPr>
              <p:spPr bwMode="auto">
                <a:xfrm>
                  <a:off x="2768600" y="3887788"/>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52" name="Freeform 897"/>
                <p:cNvSpPr>
                  <a:spLocks/>
                </p:cNvSpPr>
                <p:nvPr/>
              </p:nvSpPr>
              <p:spPr bwMode="auto">
                <a:xfrm>
                  <a:off x="2714625" y="4022726"/>
                  <a:ext cx="77788" cy="77788"/>
                </a:xfrm>
                <a:custGeom>
                  <a:avLst/>
                  <a:gdLst>
                    <a:gd name="T0" fmla="*/ 2147483647 w 49"/>
                    <a:gd name="T1" fmla="*/ 0 h 49"/>
                    <a:gd name="T2" fmla="*/ 2147483647 w 49"/>
                    <a:gd name="T3" fmla="*/ 2147483647 h 49"/>
                    <a:gd name="T4" fmla="*/ 0 w 49"/>
                    <a:gd name="T5" fmla="*/ 2147483647 h 49"/>
                    <a:gd name="T6" fmla="*/ 2147483647 w 49"/>
                    <a:gd name="T7" fmla="*/ 0 h 49"/>
                    <a:gd name="T8" fmla="*/ 0 60000 65536"/>
                    <a:gd name="T9" fmla="*/ 0 60000 65536"/>
                    <a:gd name="T10" fmla="*/ 0 60000 65536"/>
                    <a:gd name="T11" fmla="*/ 0 60000 65536"/>
                    <a:gd name="T12" fmla="*/ 0 w 49"/>
                    <a:gd name="T13" fmla="*/ 0 h 49"/>
                    <a:gd name="T14" fmla="*/ 49 w 49"/>
                    <a:gd name="T15" fmla="*/ 49 h 49"/>
                  </a:gdLst>
                  <a:ahLst/>
                  <a:cxnLst>
                    <a:cxn ang="T8">
                      <a:pos x="T0" y="T1"/>
                    </a:cxn>
                    <a:cxn ang="T9">
                      <a:pos x="T2" y="T3"/>
                    </a:cxn>
                    <a:cxn ang="T10">
                      <a:pos x="T4" y="T5"/>
                    </a:cxn>
                    <a:cxn ang="T11">
                      <a:pos x="T6" y="T7"/>
                    </a:cxn>
                  </a:cxnLst>
                  <a:rect l="T12" t="T13" r="T14" b="T15"/>
                  <a:pathLst>
                    <a:path w="49" h="49">
                      <a:moveTo>
                        <a:pt x="25" y="0"/>
                      </a:moveTo>
                      <a:lnTo>
                        <a:pt x="49" y="49"/>
                      </a:lnTo>
                      <a:lnTo>
                        <a:pt x="0" y="49"/>
                      </a:lnTo>
                      <a:lnTo>
                        <a:pt x="25" y="0"/>
                      </a:lnTo>
                      <a:close/>
                    </a:path>
                  </a:pathLst>
                </a:custGeom>
                <a:solidFill>
                  <a:srgbClr val="C0C0C0"/>
                </a:solidFill>
                <a:ln w="4763">
                  <a:solidFill>
                    <a:srgbClr val="000080"/>
                  </a:solidFill>
                  <a:round/>
                  <a:headEnd/>
                  <a:tailEnd/>
                </a:ln>
              </p:spPr>
              <p:txBody>
                <a:bodyPr/>
                <a:lstStyle/>
                <a:p>
                  <a:endParaRPr lang="ru-RU"/>
                </a:p>
              </p:txBody>
            </p:sp>
            <p:sp>
              <p:nvSpPr>
                <p:cNvPr id="11353" name="Freeform 898"/>
                <p:cNvSpPr>
                  <a:spLocks/>
                </p:cNvSpPr>
                <p:nvPr/>
              </p:nvSpPr>
              <p:spPr bwMode="auto">
                <a:xfrm>
                  <a:off x="2847975" y="406082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54" name="Freeform 899"/>
                <p:cNvSpPr>
                  <a:spLocks/>
                </p:cNvSpPr>
                <p:nvPr/>
              </p:nvSpPr>
              <p:spPr bwMode="auto">
                <a:xfrm>
                  <a:off x="2981325" y="390842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55" name="Freeform 900"/>
                <p:cNvSpPr>
                  <a:spLocks/>
                </p:cNvSpPr>
                <p:nvPr/>
              </p:nvSpPr>
              <p:spPr bwMode="auto">
                <a:xfrm>
                  <a:off x="2743200" y="3957638"/>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56" name="Freeform 901"/>
                <p:cNvSpPr>
                  <a:spLocks/>
                </p:cNvSpPr>
                <p:nvPr/>
              </p:nvSpPr>
              <p:spPr bwMode="auto">
                <a:xfrm>
                  <a:off x="3011488" y="407670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57" name="Freeform 902"/>
                <p:cNvSpPr>
                  <a:spLocks/>
                </p:cNvSpPr>
                <p:nvPr/>
              </p:nvSpPr>
              <p:spPr bwMode="auto">
                <a:xfrm>
                  <a:off x="2917825" y="3892551"/>
                  <a:ext cx="77788" cy="79375"/>
                </a:xfrm>
                <a:custGeom>
                  <a:avLst/>
                  <a:gdLst>
                    <a:gd name="T0" fmla="*/ 2147483647 w 49"/>
                    <a:gd name="T1" fmla="*/ 0 h 50"/>
                    <a:gd name="T2" fmla="*/ 2147483647 w 49"/>
                    <a:gd name="T3" fmla="*/ 2147483647 h 50"/>
                    <a:gd name="T4" fmla="*/ 0 w 49"/>
                    <a:gd name="T5" fmla="*/ 2147483647 h 50"/>
                    <a:gd name="T6" fmla="*/ 2147483647 w 49"/>
                    <a:gd name="T7" fmla="*/ 0 h 50"/>
                    <a:gd name="T8" fmla="*/ 0 60000 65536"/>
                    <a:gd name="T9" fmla="*/ 0 60000 65536"/>
                    <a:gd name="T10" fmla="*/ 0 60000 65536"/>
                    <a:gd name="T11" fmla="*/ 0 60000 65536"/>
                    <a:gd name="T12" fmla="*/ 0 w 49"/>
                    <a:gd name="T13" fmla="*/ 0 h 50"/>
                    <a:gd name="T14" fmla="*/ 49 w 49"/>
                    <a:gd name="T15" fmla="*/ 50 h 50"/>
                  </a:gdLst>
                  <a:ahLst/>
                  <a:cxnLst>
                    <a:cxn ang="T8">
                      <a:pos x="T0" y="T1"/>
                    </a:cxn>
                    <a:cxn ang="T9">
                      <a:pos x="T2" y="T3"/>
                    </a:cxn>
                    <a:cxn ang="T10">
                      <a:pos x="T4" y="T5"/>
                    </a:cxn>
                    <a:cxn ang="T11">
                      <a:pos x="T6" y="T7"/>
                    </a:cxn>
                  </a:cxnLst>
                  <a:rect l="T12" t="T13" r="T14" b="T15"/>
                  <a:pathLst>
                    <a:path w="49" h="50">
                      <a:moveTo>
                        <a:pt x="24" y="0"/>
                      </a:moveTo>
                      <a:lnTo>
                        <a:pt x="49" y="50"/>
                      </a:lnTo>
                      <a:lnTo>
                        <a:pt x="0" y="50"/>
                      </a:lnTo>
                      <a:lnTo>
                        <a:pt x="24" y="0"/>
                      </a:lnTo>
                      <a:close/>
                    </a:path>
                  </a:pathLst>
                </a:custGeom>
                <a:solidFill>
                  <a:srgbClr val="C0C0C0"/>
                </a:solidFill>
                <a:ln w="4763">
                  <a:solidFill>
                    <a:srgbClr val="000080"/>
                  </a:solidFill>
                  <a:round/>
                  <a:headEnd/>
                  <a:tailEnd/>
                </a:ln>
              </p:spPr>
              <p:txBody>
                <a:bodyPr/>
                <a:lstStyle/>
                <a:p>
                  <a:endParaRPr lang="ru-RU"/>
                </a:p>
              </p:txBody>
            </p:sp>
            <p:sp>
              <p:nvSpPr>
                <p:cNvPr id="11358" name="Freeform 903"/>
                <p:cNvSpPr>
                  <a:spLocks/>
                </p:cNvSpPr>
                <p:nvPr/>
              </p:nvSpPr>
              <p:spPr bwMode="auto">
                <a:xfrm>
                  <a:off x="2827338" y="387350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59" name="Freeform 904"/>
                <p:cNvSpPr>
                  <a:spLocks/>
                </p:cNvSpPr>
                <p:nvPr/>
              </p:nvSpPr>
              <p:spPr bwMode="auto">
                <a:xfrm>
                  <a:off x="2511425" y="395287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60" name="Freeform 905"/>
                <p:cNvSpPr>
                  <a:spLocks/>
                </p:cNvSpPr>
                <p:nvPr/>
              </p:nvSpPr>
              <p:spPr bwMode="auto">
                <a:xfrm>
                  <a:off x="3030538" y="3922713"/>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61" name="Freeform 906"/>
                <p:cNvSpPr>
                  <a:spLocks/>
                </p:cNvSpPr>
                <p:nvPr/>
              </p:nvSpPr>
              <p:spPr bwMode="auto">
                <a:xfrm>
                  <a:off x="3016250" y="391795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62" name="Freeform 907"/>
                <p:cNvSpPr>
                  <a:spLocks/>
                </p:cNvSpPr>
                <p:nvPr/>
              </p:nvSpPr>
              <p:spPr bwMode="auto">
                <a:xfrm>
                  <a:off x="3086100" y="394335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63" name="Freeform 908"/>
                <p:cNvSpPr>
                  <a:spLocks/>
                </p:cNvSpPr>
                <p:nvPr/>
              </p:nvSpPr>
              <p:spPr bwMode="auto">
                <a:xfrm>
                  <a:off x="2878138" y="3987801"/>
                  <a:ext cx="77788" cy="79375"/>
                </a:xfrm>
                <a:custGeom>
                  <a:avLst/>
                  <a:gdLst>
                    <a:gd name="T0" fmla="*/ 2147483647 w 49"/>
                    <a:gd name="T1" fmla="*/ 0 h 50"/>
                    <a:gd name="T2" fmla="*/ 2147483647 w 49"/>
                    <a:gd name="T3" fmla="*/ 2147483647 h 50"/>
                    <a:gd name="T4" fmla="*/ 0 w 49"/>
                    <a:gd name="T5" fmla="*/ 2147483647 h 50"/>
                    <a:gd name="T6" fmla="*/ 2147483647 w 49"/>
                    <a:gd name="T7" fmla="*/ 0 h 50"/>
                    <a:gd name="T8" fmla="*/ 0 60000 65536"/>
                    <a:gd name="T9" fmla="*/ 0 60000 65536"/>
                    <a:gd name="T10" fmla="*/ 0 60000 65536"/>
                    <a:gd name="T11" fmla="*/ 0 60000 65536"/>
                    <a:gd name="T12" fmla="*/ 0 w 49"/>
                    <a:gd name="T13" fmla="*/ 0 h 50"/>
                    <a:gd name="T14" fmla="*/ 49 w 49"/>
                    <a:gd name="T15" fmla="*/ 50 h 50"/>
                  </a:gdLst>
                  <a:ahLst/>
                  <a:cxnLst>
                    <a:cxn ang="T8">
                      <a:pos x="T0" y="T1"/>
                    </a:cxn>
                    <a:cxn ang="T9">
                      <a:pos x="T2" y="T3"/>
                    </a:cxn>
                    <a:cxn ang="T10">
                      <a:pos x="T4" y="T5"/>
                    </a:cxn>
                    <a:cxn ang="T11">
                      <a:pos x="T6" y="T7"/>
                    </a:cxn>
                  </a:cxnLst>
                  <a:rect l="T12" t="T13" r="T14" b="T15"/>
                  <a:pathLst>
                    <a:path w="49" h="50">
                      <a:moveTo>
                        <a:pt x="25" y="0"/>
                      </a:moveTo>
                      <a:lnTo>
                        <a:pt x="49"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64" name="Freeform 909"/>
                <p:cNvSpPr>
                  <a:spLocks/>
                </p:cNvSpPr>
                <p:nvPr/>
              </p:nvSpPr>
              <p:spPr bwMode="auto">
                <a:xfrm>
                  <a:off x="2079625" y="4303713"/>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65" name="Freeform 910"/>
                <p:cNvSpPr>
                  <a:spLocks/>
                </p:cNvSpPr>
                <p:nvPr/>
              </p:nvSpPr>
              <p:spPr bwMode="auto">
                <a:xfrm>
                  <a:off x="2867025" y="398780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66" name="Freeform 911"/>
                <p:cNvSpPr>
                  <a:spLocks/>
                </p:cNvSpPr>
                <p:nvPr/>
              </p:nvSpPr>
              <p:spPr bwMode="auto">
                <a:xfrm>
                  <a:off x="2971800" y="395287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67" name="Freeform 912"/>
                <p:cNvSpPr>
                  <a:spLocks/>
                </p:cNvSpPr>
                <p:nvPr/>
              </p:nvSpPr>
              <p:spPr bwMode="auto">
                <a:xfrm>
                  <a:off x="2614613" y="441325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68" name="Freeform 913"/>
                <p:cNvSpPr>
                  <a:spLocks/>
                </p:cNvSpPr>
                <p:nvPr/>
              </p:nvSpPr>
              <p:spPr bwMode="auto">
                <a:xfrm>
                  <a:off x="935038" y="490855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69" name="Freeform 914"/>
                <p:cNvSpPr>
                  <a:spLocks/>
                </p:cNvSpPr>
                <p:nvPr/>
              </p:nvSpPr>
              <p:spPr bwMode="auto">
                <a:xfrm>
                  <a:off x="2847975" y="397192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70" name="Freeform 915"/>
                <p:cNvSpPr>
                  <a:spLocks/>
                </p:cNvSpPr>
                <p:nvPr/>
              </p:nvSpPr>
              <p:spPr bwMode="auto">
                <a:xfrm>
                  <a:off x="2976563" y="4011613"/>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71" name="Freeform 916"/>
                <p:cNvSpPr>
                  <a:spLocks/>
                </p:cNvSpPr>
                <p:nvPr/>
              </p:nvSpPr>
              <p:spPr bwMode="auto">
                <a:xfrm>
                  <a:off x="2490788" y="400685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72" name="Freeform 917"/>
                <p:cNvSpPr>
                  <a:spLocks/>
                </p:cNvSpPr>
                <p:nvPr/>
              </p:nvSpPr>
              <p:spPr bwMode="auto">
                <a:xfrm>
                  <a:off x="2986088" y="392747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73" name="Freeform 918"/>
                <p:cNvSpPr>
                  <a:spLocks/>
                </p:cNvSpPr>
                <p:nvPr/>
              </p:nvSpPr>
              <p:spPr bwMode="auto">
                <a:xfrm>
                  <a:off x="2932113" y="3665538"/>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74" name="Freeform 919"/>
                <p:cNvSpPr>
                  <a:spLocks/>
                </p:cNvSpPr>
                <p:nvPr/>
              </p:nvSpPr>
              <p:spPr bwMode="auto">
                <a:xfrm>
                  <a:off x="2600325" y="390842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75" name="Freeform 920"/>
                <p:cNvSpPr>
                  <a:spLocks/>
                </p:cNvSpPr>
                <p:nvPr/>
              </p:nvSpPr>
              <p:spPr bwMode="auto">
                <a:xfrm>
                  <a:off x="3100388" y="404177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76" name="Freeform 921"/>
                <p:cNvSpPr>
                  <a:spLocks/>
                </p:cNvSpPr>
                <p:nvPr/>
              </p:nvSpPr>
              <p:spPr bwMode="auto">
                <a:xfrm>
                  <a:off x="3001963" y="3932238"/>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77" name="Freeform 922"/>
                <p:cNvSpPr>
                  <a:spLocks/>
                </p:cNvSpPr>
                <p:nvPr/>
              </p:nvSpPr>
              <p:spPr bwMode="auto">
                <a:xfrm>
                  <a:off x="2663825" y="360997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78" name="Freeform 923"/>
                <p:cNvSpPr>
                  <a:spLocks/>
                </p:cNvSpPr>
                <p:nvPr/>
              </p:nvSpPr>
              <p:spPr bwMode="auto">
                <a:xfrm>
                  <a:off x="3001963" y="393700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79" name="Freeform 924"/>
                <p:cNvSpPr>
                  <a:spLocks/>
                </p:cNvSpPr>
                <p:nvPr/>
              </p:nvSpPr>
              <p:spPr bwMode="auto">
                <a:xfrm>
                  <a:off x="2897188" y="391795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80" name="Freeform 925"/>
                <p:cNvSpPr>
                  <a:spLocks/>
                </p:cNvSpPr>
                <p:nvPr/>
              </p:nvSpPr>
              <p:spPr bwMode="auto">
                <a:xfrm>
                  <a:off x="3198813" y="3967163"/>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81" name="Freeform 926"/>
                <p:cNvSpPr>
                  <a:spLocks/>
                </p:cNvSpPr>
                <p:nvPr/>
              </p:nvSpPr>
              <p:spPr bwMode="auto">
                <a:xfrm>
                  <a:off x="2759075" y="3992563"/>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82" name="Freeform 927"/>
                <p:cNvSpPr>
                  <a:spLocks/>
                </p:cNvSpPr>
                <p:nvPr/>
              </p:nvSpPr>
              <p:spPr bwMode="auto">
                <a:xfrm>
                  <a:off x="811213" y="5003801"/>
                  <a:ext cx="79375" cy="77788"/>
                </a:xfrm>
                <a:custGeom>
                  <a:avLst/>
                  <a:gdLst>
                    <a:gd name="T0" fmla="*/ 2147483647 w 50"/>
                    <a:gd name="T1" fmla="*/ 0 h 49"/>
                    <a:gd name="T2" fmla="*/ 2147483647 w 50"/>
                    <a:gd name="T3" fmla="*/ 2147483647 h 49"/>
                    <a:gd name="T4" fmla="*/ 0 w 50"/>
                    <a:gd name="T5" fmla="*/ 2147483647 h 49"/>
                    <a:gd name="T6" fmla="*/ 2147483647 w 50"/>
                    <a:gd name="T7" fmla="*/ 0 h 49"/>
                    <a:gd name="T8" fmla="*/ 0 60000 65536"/>
                    <a:gd name="T9" fmla="*/ 0 60000 65536"/>
                    <a:gd name="T10" fmla="*/ 0 60000 65536"/>
                    <a:gd name="T11" fmla="*/ 0 60000 65536"/>
                    <a:gd name="T12" fmla="*/ 0 w 50"/>
                    <a:gd name="T13" fmla="*/ 0 h 49"/>
                    <a:gd name="T14" fmla="*/ 50 w 50"/>
                    <a:gd name="T15" fmla="*/ 49 h 49"/>
                  </a:gdLst>
                  <a:ahLst/>
                  <a:cxnLst>
                    <a:cxn ang="T8">
                      <a:pos x="T0" y="T1"/>
                    </a:cxn>
                    <a:cxn ang="T9">
                      <a:pos x="T2" y="T3"/>
                    </a:cxn>
                    <a:cxn ang="T10">
                      <a:pos x="T4" y="T5"/>
                    </a:cxn>
                    <a:cxn ang="T11">
                      <a:pos x="T6" y="T7"/>
                    </a:cxn>
                  </a:cxnLst>
                  <a:rect l="T12" t="T13" r="T14" b="T15"/>
                  <a:pathLst>
                    <a:path w="50" h="49">
                      <a:moveTo>
                        <a:pt x="25" y="0"/>
                      </a:moveTo>
                      <a:lnTo>
                        <a:pt x="50" y="49"/>
                      </a:lnTo>
                      <a:lnTo>
                        <a:pt x="0" y="49"/>
                      </a:lnTo>
                      <a:lnTo>
                        <a:pt x="25" y="0"/>
                      </a:lnTo>
                      <a:close/>
                    </a:path>
                  </a:pathLst>
                </a:custGeom>
                <a:solidFill>
                  <a:srgbClr val="C0C0C0"/>
                </a:solidFill>
                <a:ln w="4763">
                  <a:solidFill>
                    <a:srgbClr val="000080"/>
                  </a:solidFill>
                  <a:round/>
                  <a:headEnd/>
                  <a:tailEnd/>
                </a:ln>
              </p:spPr>
              <p:txBody>
                <a:bodyPr/>
                <a:lstStyle/>
                <a:p>
                  <a:endParaRPr lang="ru-RU"/>
                </a:p>
              </p:txBody>
            </p:sp>
            <p:sp>
              <p:nvSpPr>
                <p:cNvPr id="11383" name="Freeform 928"/>
                <p:cNvSpPr>
                  <a:spLocks/>
                </p:cNvSpPr>
                <p:nvPr/>
              </p:nvSpPr>
              <p:spPr bwMode="auto">
                <a:xfrm>
                  <a:off x="2971800" y="393700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84" name="Freeform 929"/>
                <p:cNvSpPr>
                  <a:spLocks/>
                </p:cNvSpPr>
                <p:nvPr/>
              </p:nvSpPr>
              <p:spPr bwMode="auto">
                <a:xfrm>
                  <a:off x="3095625" y="3957638"/>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85" name="Freeform 930"/>
                <p:cNvSpPr>
                  <a:spLocks/>
                </p:cNvSpPr>
                <p:nvPr/>
              </p:nvSpPr>
              <p:spPr bwMode="auto">
                <a:xfrm>
                  <a:off x="801688" y="497840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86" name="Freeform 931"/>
                <p:cNvSpPr>
                  <a:spLocks/>
                </p:cNvSpPr>
                <p:nvPr/>
              </p:nvSpPr>
              <p:spPr bwMode="auto">
                <a:xfrm>
                  <a:off x="1535113" y="4433888"/>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87" name="Freeform 932"/>
                <p:cNvSpPr>
                  <a:spLocks/>
                </p:cNvSpPr>
                <p:nvPr/>
              </p:nvSpPr>
              <p:spPr bwMode="auto">
                <a:xfrm>
                  <a:off x="3090863" y="3992563"/>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88" name="Freeform 933"/>
                <p:cNvSpPr>
                  <a:spLocks/>
                </p:cNvSpPr>
                <p:nvPr/>
              </p:nvSpPr>
              <p:spPr bwMode="auto">
                <a:xfrm>
                  <a:off x="2882900" y="3948113"/>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89" name="Freeform 934"/>
                <p:cNvSpPr>
                  <a:spLocks/>
                </p:cNvSpPr>
                <p:nvPr/>
              </p:nvSpPr>
              <p:spPr bwMode="auto">
                <a:xfrm>
                  <a:off x="3298825" y="4011613"/>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90" name="Freeform 935"/>
                <p:cNvSpPr>
                  <a:spLocks/>
                </p:cNvSpPr>
                <p:nvPr/>
              </p:nvSpPr>
              <p:spPr bwMode="auto">
                <a:xfrm>
                  <a:off x="2981325" y="398780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91" name="Freeform 936"/>
                <p:cNvSpPr>
                  <a:spLocks/>
                </p:cNvSpPr>
                <p:nvPr/>
              </p:nvSpPr>
              <p:spPr bwMode="auto">
                <a:xfrm>
                  <a:off x="3046413" y="398780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92" name="Freeform 937"/>
                <p:cNvSpPr>
                  <a:spLocks/>
                </p:cNvSpPr>
                <p:nvPr/>
              </p:nvSpPr>
              <p:spPr bwMode="auto">
                <a:xfrm>
                  <a:off x="3016250" y="397192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93" name="Freeform 938"/>
                <p:cNvSpPr>
                  <a:spLocks/>
                </p:cNvSpPr>
                <p:nvPr/>
              </p:nvSpPr>
              <p:spPr bwMode="auto">
                <a:xfrm>
                  <a:off x="2782888" y="396240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94" name="Freeform 939"/>
                <p:cNvSpPr>
                  <a:spLocks/>
                </p:cNvSpPr>
                <p:nvPr/>
              </p:nvSpPr>
              <p:spPr bwMode="auto">
                <a:xfrm>
                  <a:off x="2990850" y="396240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95" name="Freeform 940"/>
                <p:cNvSpPr>
                  <a:spLocks/>
                </p:cNvSpPr>
                <p:nvPr/>
              </p:nvSpPr>
              <p:spPr bwMode="auto">
                <a:xfrm>
                  <a:off x="2817813" y="390842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96" name="Freeform 941"/>
                <p:cNvSpPr>
                  <a:spLocks/>
                </p:cNvSpPr>
                <p:nvPr/>
              </p:nvSpPr>
              <p:spPr bwMode="auto">
                <a:xfrm>
                  <a:off x="2955925" y="395287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97" name="Freeform 942"/>
                <p:cNvSpPr>
                  <a:spLocks/>
                </p:cNvSpPr>
                <p:nvPr/>
              </p:nvSpPr>
              <p:spPr bwMode="auto">
                <a:xfrm>
                  <a:off x="2906713" y="394335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98" name="Freeform 943"/>
                <p:cNvSpPr>
                  <a:spLocks/>
                </p:cNvSpPr>
                <p:nvPr/>
              </p:nvSpPr>
              <p:spPr bwMode="auto">
                <a:xfrm>
                  <a:off x="2787650" y="3967163"/>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399" name="Freeform 944"/>
                <p:cNvSpPr>
                  <a:spLocks/>
                </p:cNvSpPr>
                <p:nvPr/>
              </p:nvSpPr>
              <p:spPr bwMode="auto">
                <a:xfrm>
                  <a:off x="3228975" y="4002088"/>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00" name="Freeform 945"/>
                <p:cNvSpPr>
                  <a:spLocks/>
                </p:cNvSpPr>
                <p:nvPr/>
              </p:nvSpPr>
              <p:spPr bwMode="auto">
                <a:xfrm>
                  <a:off x="2946400" y="390842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01" name="Freeform 946"/>
                <p:cNvSpPr>
                  <a:spLocks/>
                </p:cNvSpPr>
                <p:nvPr/>
              </p:nvSpPr>
              <p:spPr bwMode="auto">
                <a:xfrm>
                  <a:off x="3282950" y="4002088"/>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02" name="Freeform 947"/>
                <p:cNvSpPr>
                  <a:spLocks/>
                </p:cNvSpPr>
                <p:nvPr/>
              </p:nvSpPr>
              <p:spPr bwMode="auto">
                <a:xfrm>
                  <a:off x="2867025" y="3948113"/>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03" name="Freeform 948"/>
                <p:cNvSpPr>
                  <a:spLocks/>
                </p:cNvSpPr>
                <p:nvPr/>
              </p:nvSpPr>
              <p:spPr bwMode="auto">
                <a:xfrm>
                  <a:off x="2955925" y="386397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04" name="Freeform 949"/>
                <p:cNvSpPr>
                  <a:spLocks/>
                </p:cNvSpPr>
                <p:nvPr/>
              </p:nvSpPr>
              <p:spPr bwMode="auto">
                <a:xfrm>
                  <a:off x="2466975" y="4071938"/>
                  <a:ext cx="77788" cy="79375"/>
                </a:xfrm>
                <a:custGeom>
                  <a:avLst/>
                  <a:gdLst>
                    <a:gd name="T0" fmla="*/ 2147483647 w 49"/>
                    <a:gd name="T1" fmla="*/ 0 h 50"/>
                    <a:gd name="T2" fmla="*/ 2147483647 w 49"/>
                    <a:gd name="T3" fmla="*/ 2147483647 h 50"/>
                    <a:gd name="T4" fmla="*/ 0 w 49"/>
                    <a:gd name="T5" fmla="*/ 2147483647 h 50"/>
                    <a:gd name="T6" fmla="*/ 2147483647 w 49"/>
                    <a:gd name="T7" fmla="*/ 0 h 50"/>
                    <a:gd name="T8" fmla="*/ 0 60000 65536"/>
                    <a:gd name="T9" fmla="*/ 0 60000 65536"/>
                    <a:gd name="T10" fmla="*/ 0 60000 65536"/>
                    <a:gd name="T11" fmla="*/ 0 60000 65536"/>
                    <a:gd name="T12" fmla="*/ 0 w 49"/>
                    <a:gd name="T13" fmla="*/ 0 h 50"/>
                    <a:gd name="T14" fmla="*/ 49 w 49"/>
                    <a:gd name="T15" fmla="*/ 50 h 50"/>
                  </a:gdLst>
                  <a:ahLst/>
                  <a:cxnLst>
                    <a:cxn ang="T8">
                      <a:pos x="T0" y="T1"/>
                    </a:cxn>
                    <a:cxn ang="T9">
                      <a:pos x="T2" y="T3"/>
                    </a:cxn>
                    <a:cxn ang="T10">
                      <a:pos x="T4" y="T5"/>
                    </a:cxn>
                    <a:cxn ang="T11">
                      <a:pos x="T6" y="T7"/>
                    </a:cxn>
                  </a:cxnLst>
                  <a:rect l="T12" t="T13" r="T14" b="T15"/>
                  <a:pathLst>
                    <a:path w="49" h="50">
                      <a:moveTo>
                        <a:pt x="24" y="0"/>
                      </a:moveTo>
                      <a:lnTo>
                        <a:pt x="49" y="50"/>
                      </a:lnTo>
                      <a:lnTo>
                        <a:pt x="0" y="50"/>
                      </a:lnTo>
                      <a:lnTo>
                        <a:pt x="24" y="0"/>
                      </a:lnTo>
                      <a:close/>
                    </a:path>
                  </a:pathLst>
                </a:custGeom>
                <a:solidFill>
                  <a:srgbClr val="C0C0C0"/>
                </a:solidFill>
                <a:ln w="4763">
                  <a:solidFill>
                    <a:srgbClr val="000080"/>
                  </a:solidFill>
                  <a:round/>
                  <a:headEnd/>
                  <a:tailEnd/>
                </a:ln>
              </p:spPr>
              <p:txBody>
                <a:bodyPr/>
                <a:lstStyle/>
                <a:p>
                  <a:endParaRPr lang="ru-RU"/>
                </a:p>
              </p:txBody>
            </p:sp>
            <p:sp>
              <p:nvSpPr>
                <p:cNvPr id="11405" name="Freeform 950"/>
                <p:cNvSpPr>
                  <a:spLocks/>
                </p:cNvSpPr>
                <p:nvPr/>
              </p:nvSpPr>
              <p:spPr bwMode="auto">
                <a:xfrm>
                  <a:off x="2759075" y="3948113"/>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06" name="Freeform 951"/>
                <p:cNvSpPr>
                  <a:spLocks/>
                </p:cNvSpPr>
                <p:nvPr/>
              </p:nvSpPr>
              <p:spPr bwMode="auto">
                <a:xfrm>
                  <a:off x="2724150" y="394335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07" name="Freeform 952"/>
                <p:cNvSpPr>
                  <a:spLocks/>
                </p:cNvSpPr>
                <p:nvPr/>
              </p:nvSpPr>
              <p:spPr bwMode="auto">
                <a:xfrm>
                  <a:off x="2981325" y="3948113"/>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08" name="Freeform 953"/>
                <p:cNvSpPr>
                  <a:spLocks/>
                </p:cNvSpPr>
                <p:nvPr/>
              </p:nvSpPr>
              <p:spPr bwMode="auto">
                <a:xfrm>
                  <a:off x="2936875" y="4056063"/>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09" name="Freeform 954"/>
                <p:cNvSpPr>
                  <a:spLocks/>
                </p:cNvSpPr>
                <p:nvPr/>
              </p:nvSpPr>
              <p:spPr bwMode="auto">
                <a:xfrm>
                  <a:off x="2951163" y="388302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10" name="Freeform 955"/>
                <p:cNvSpPr>
                  <a:spLocks/>
                </p:cNvSpPr>
                <p:nvPr/>
              </p:nvSpPr>
              <p:spPr bwMode="auto">
                <a:xfrm>
                  <a:off x="2892425" y="3852863"/>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11" name="Freeform 956"/>
                <p:cNvSpPr>
                  <a:spLocks/>
                </p:cNvSpPr>
                <p:nvPr/>
              </p:nvSpPr>
              <p:spPr bwMode="auto">
                <a:xfrm>
                  <a:off x="3041650" y="3976688"/>
                  <a:ext cx="77788" cy="79375"/>
                </a:xfrm>
                <a:custGeom>
                  <a:avLst/>
                  <a:gdLst>
                    <a:gd name="T0" fmla="*/ 2147483647 w 49"/>
                    <a:gd name="T1" fmla="*/ 0 h 50"/>
                    <a:gd name="T2" fmla="*/ 2147483647 w 49"/>
                    <a:gd name="T3" fmla="*/ 2147483647 h 50"/>
                    <a:gd name="T4" fmla="*/ 0 w 49"/>
                    <a:gd name="T5" fmla="*/ 2147483647 h 50"/>
                    <a:gd name="T6" fmla="*/ 2147483647 w 49"/>
                    <a:gd name="T7" fmla="*/ 0 h 50"/>
                    <a:gd name="T8" fmla="*/ 0 60000 65536"/>
                    <a:gd name="T9" fmla="*/ 0 60000 65536"/>
                    <a:gd name="T10" fmla="*/ 0 60000 65536"/>
                    <a:gd name="T11" fmla="*/ 0 60000 65536"/>
                    <a:gd name="T12" fmla="*/ 0 w 49"/>
                    <a:gd name="T13" fmla="*/ 0 h 50"/>
                    <a:gd name="T14" fmla="*/ 49 w 49"/>
                    <a:gd name="T15" fmla="*/ 50 h 50"/>
                  </a:gdLst>
                  <a:ahLst/>
                  <a:cxnLst>
                    <a:cxn ang="T8">
                      <a:pos x="T0" y="T1"/>
                    </a:cxn>
                    <a:cxn ang="T9">
                      <a:pos x="T2" y="T3"/>
                    </a:cxn>
                    <a:cxn ang="T10">
                      <a:pos x="T4" y="T5"/>
                    </a:cxn>
                    <a:cxn ang="T11">
                      <a:pos x="T6" y="T7"/>
                    </a:cxn>
                  </a:cxnLst>
                  <a:rect l="T12" t="T13" r="T14" b="T15"/>
                  <a:pathLst>
                    <a:path w="49" h="50">
                      <a:moveTo>
                        <a:pt x="25" y="0"/>
                      </a:moveTo>
                      <a:lnTo>
                        <a:pt x="49"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12" name="Freeform 957"/>
                <p:cNvSpPr>
                  <a:spLocks/>
                </p:cNvSpPr>
                <p:nvPr/>
              </p:nvSpPr>
              <p:spPr bwMode="auto">
                <a:xfrm>
                  <a:off x="2887663" y="389255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13" name="Freeform 958"/>
                <p:cNvSpPr>
                  <a:spLocks/>
                </p:cNvSpPr>
                <p:nvPr/>
              </p:nvSpPr>
              <p:spPr bwMode="auto">
                <a:xfrm>
                  <a:off x="881063" y="4929188"/>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14" name="Freeform 959"/>
                <p:cNvSpPr>
                  <a:spLocks/>
                </p:cNvSpPr>
                <p:nvPr/>
              </p:nvSpPr>
              <p:spPr bwMode="auto">
                <a:xfrm>
                  <a:off x="3041650" y="3952876"/>
                  <a:ext cx="77788" cy="79375"/>
                </a:xfrm>
                <a:custGeom>
                  <a:avLst/>
                  <a:gdLst>
                    <a:gd name="T0" fmla="*/ 2147483647 w 49"/>
                    <a:gd name="T1" fmla="*/ 0 h 50"/>
                    <a:gd name="T2" fmla="*/ 2147483647 w 49"/>
                    <a:gd name="T3" fmla="*/ 2147483647 h 50"/>
                    <a:gd name="T4" fmla="*/ 0 w 49"/>
                    <a:gd name="T5" fmla="*/ 2147483647 h 50"/>
                    <a:gd name="T6" fmla="*/ 2147483647 w 49"/>
                    <a:gd name="T7" fmla="*/ 0 h 50"/>
                    <a:gd name="T8" fmla="*/ 0 60000 65536"/>
                    <a:gd name="T9" fmla="*/ 0 60000 65536"/>
                    <a:gd name="T10" fmla="*/ 0 60000 65536"/>
                    <a:gd name="T11" fmla="*/ 0 60000 65536"/>
                    <a:gd name="T12" fmla="*/ 0 w 49"/>
                    <a:gd name="T13" fmla="*/ 0 h 50"/>
                    <a:gd name="T14" fmla="*/ 49 w 49"/>
                    <a:gd name="T15" fmla="*/ 50 h 50"/>
                  </a:gdLst>
                  <a:ahLst/>
                  <a:cxnLst>
                    <a:cxn ang="T8">
                      <a:pos x="T0" y="T1"/>
                    </a:cxn>
                    <a:cxn ang="T9">
                      <a:pos x="T2" y="T3"/>
                    </a:cxn>
                    <a:cxn ang="T10">
                      <a:pos x="T4" y="T5"/>
                    </a:cxn>
                    <a:cxn ang="T11">
                      <a:pos x="T6" y="T7"/>
                    </a:cxn>
                  </a:cxnLst>
                  <a:rect l="T12" t="T13" r="T14" b="T15"/>
                  <a:pathLst>
                    <a:path w="49" h="50">
                      <a:moveTo>
                        <a:pt x="25" y="0"/>
                      </a:moveTo>
                      <a:lnTo>
                        <a:pt x="49"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15" name="Freeform 960"/>
                <p:cNvSpPr>
                  <a:spLocks/>
                </p:cNvSpPr>
                <p:nvPr/>
              </p:nvSpPr>
              <p:spPr bwMode="auto">
                <a:xfrm>
                  <a:off x="2803525" y="392747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16" name="Freeform 961"/>
                <p:cNvSpPr>
                  <a:spLocks/>
                </p:cNvSpPr>
                <p:nvPr/>
              </p:nvSpPr>
              <p:spPr bwMode="auto">
                <a:xfrm>
                  <a:off x="3021013" y="395287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17" name="Freeform 962"/>
                <p:cNvSpPr>
                  <a:spLocks/>
                </p:cNvSpPr>
                <p:nvPr/>
              </p:nvSpPr>
              <p:spPr bwMode="auto">
                <a:xfrm>
                  <a:off x="3006725" y="401637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18" name="Freeform 963"/>
                <p:cNvSpPr>
                  <a:spLocks/>
                </p:cNvSpPr>
                <p:nvPr/>
              </p:nvSpPr>
              <p:spPr bwMode="auto">
                <a:xfrm>
                  <a:off x="3198813" y="4002088"/>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19" name="Freeform 964"/>
                <p:cNvSpPr>
                  <a:spLocks/>
                </p:cNvSpPr>
                <p:nvPr/>
              </p:nvSpPr>
              <p:spPr bwMode="auto">
                <a:xfrm>
                  <a:off x="2630488" y="3927476"/>
                  <a:ext cx="77788" cy="79375"/>
                </a:xfrm>
                <a:custGeom>
                  <a:avLst/>
                  <a:gdLst>
                    <a:gd name="T0" fmla="*/ 2147483647 w 49"/>
                    <a:gd name="T1" fmla="*/ 0 h 50"/>
                    <a:gd name="T2" fmla="*/ 2147483647 w 49"/>
                    <a:gd name="T3" fmla="*/ 2147483647 h 50"/>
                    <a:gd name="T4" fmla="*/ 0 w 49"/>
                    <a:gd name="T5" fmla="*/ 2147483647 h 50"/>
                    <a:gd name="T6" fmla="*/ 2147483647 w 49"/>
                    <a:gd name="T7" fmla="*/ 0 h 50"/>
                    <a:gd name="T8" fmla="*/ 0 60000 65536"/>
                    <a:gd name="T9" fmla="*/ 0 60000 65536"/>
                    <a:gd name="T10" fmla="*/ 0 60000 65536"/>
                    <a:gd name="T11" fmla="*/ 0 60000 65536"/>
                    <a:gd name="T12" fmla="*/ 0 w 49"/>
                    <a:gd name="T13" fmla="*/ 0 h 50"/>
                    <a:gd name="T14" fmla="*/ 49 w 49"/>
                    <a:gd name="T15" fmla="*/ 50 h 50"/>
                  </a:gdLst>
                  <a:ahLst/>
                  <a:cxnLst>
                    <a:cxn ang="T8">
                      <a:pos x="T0" y="T1"/>
                    </a:cxn>
                    <a:cxn ang="T9">
                      <a:pos x="T2" y="T3"/>
                    </a:cxn>
                    <a:cxn ang="T10">
                      <a:pos x="T4" y="T5"/>
                    </a:cxn>
                    <a:cxn ang="T11">
                      <a:pos x="T6" y="T7"/>
                    </a:cxn>
                  </a:cxnLst>
                  <a:rect l="T12" t="T13" r="T14" b="T15"/>
                  <a:pathLst>
                    <a:path w="49" h="50">
                      <a:moveTo>
                        <a:pt x="24" y="0"/>
                      </a:moveTo>
                      <a:lnTo>
                        <a:pt x="49" y="50"/>
                      </a:lnTo>
                      <a:lnTo>
                        <a:pt x="0" y="50"/>
                      </a:lnTo>
                      <a:lnTo>
                        <a:pt x="24" y="0"/>
                      </a:lnTo>
                      <a:close/>
                    </a:path>
                  </a:pathLst>
                </a:custGeom>
                <a:solidFill>
                  <a:srgbClr val="C0C0C0"/>
                </a:solidFill>
                <a:ln w="4763">
                  <a:solidFill>
                    <a:srgbClr val="000080"/>
                  </a:solidFill>
                  <a:round/>
                  <a:headEnd/>
                  <a:tailEnd/>
                </a:ln>
              </p:spPr>
              <p:txBody>
                <a:bodyPr/>
                <a:lstStyle/>
                <a:p>
                  <a:endParaRPr lang="ru-RU"/>
                </a:p>
              </p:txBody>
            </p:sp>
            <p:sp>
              <p:nvSpPr>
                <p:cNvPr id="11420" name="Freeform 965"/>
                <p:cNvSpPr>
                  <a:spLocks/>
                </p:cNvSpPr>
                <p:nvPr/>
              </p:nvSpPr>
              <p:spPr bwMode="auto">
                <a:xfrm>
                  <a:off x="2871788" y="393700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21" name="Freeform 966"/>
                <p:cNvSpPr>
                  <a:spLocks/>
                </p:cNvSpPr>
                <p:nvPr/>
              </p:nvSpPr>
              <p:spPr bwMode="auto">
                <a:xfrm>
                  <a:off x="3035300" y="395287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22" name="Freeform 967"/>
                <p:cNvSpPr>
                  <a:spLocks/>
                </p:cNvSpPr>
                <p:nvPr/>
              </p:nvSpPr>
              <p:spPr bwMode="auto">
                <a:xfrm>
                  <a:off x="2990850" y="3957638"/>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23" name="Freeform 968"/>
                <p:cNvSpPr>
                  <a:spLocks/>
                </p:cNvSpPr>
                <p:nvPr/>
              </p:nvSpPr>
              <p:spPr bwMode="auto">
                <a:xfrm>
                  <a:off x="3109913" y="3983038"/>
                  <a:ext cx="79375" cy="77788"/>
                </a:xfrm>
                <a:custGeom>
                  <a:avLst/>
                  <a:gdLst>
                    <a:gd name="T0" fmla="*/ 2147483647 w 50"/>
                    <a:gd name="T1" fmla="*/ 0 h 49"/>
                    <a:gd name="T2" fmla="*/ 2147483647 w 50"/>
                    <a:gd name="T3" fmla="*/ 2147483647 h 49"/>
                    <a:gd name="T4" fmla="*/ 0 w 50"/>
                    <a:gd name="T5" fmla="*/ 2147483647 h 49"/>
                    <a:gd name="T6" fmla="*/ 2147483647 w 50"/>
                    <a:gd name="T7" fmla="*/ 0 h 49"/>
                    <a:gd name="T8" fmla="*/ 0 60000 65536"/>
                    <a:gd name="T9" fmla="*/ 0 60000 65536"/>
                    <a:gd name="T10" fmla="*/ 0 60000 65536"/>
                    <a:gd name="T11" fmla="*/ 0 60000 65536"/>
                    <a:gd name="T12" fmla="*/ 0 w 50"/>
                    <a:gd name="T13" fmla="*/ 0 h 49"/>
                    <a:gd name="T14" fmla="*/ 50 w 50"/>
                    <a:gd name="T15" fmla="*/ 49 h 49"/>
                  </a:gdLst>
                  <a:ahLst/>
                  <a:cxnLst>
                    <a:cxn ang="T8">
                      <a:pos x="T0" y="T1"/>
                    </a:cxn>
                    <a:cxn ang="T9">
                      <a:pos x="T2" y="T3"/>
                    </a:cxn>
                    <a:cxn ang="T10">
                      <a:pos x="T4" y="T5"/>
                    </a:cxn>
                    <a:cxn ang="T11">
                      <a:pos x="T6" y="T7"/>
                    </a:cxn>
                  </a:cxnLst>
                  <a:rect l="T12" t="T13" r="T14" b="T15"/>
                  <a:pathLst>
                    <a:path w="50" h="49">
                      <a:moveTo>
                        <a:pt x="25" y="0"/>
                      </a:moveTo>
                      <a:lnTo>
                        <a:pt x="50" y="49"/>
                      </a:lnTo>
                      <a:lnTo>
                        <a:pt x="0" y="49"/>
                      </a:lnTo>
                      <a:lnTo>
                        <a:pt x="25" y="0"/>
                      </a:lnTo>
                      <a:close/>
                    </a:path>
                  </a:pathLst>
                </a:custGeom>
                <a:solidFill>
                  <a:srgbClr val="C0C0C0"/>
                </a:solidFill>
                <a:ln w="4763">
                  <a:solidFill>
                    <a:srgbClr val="000080"/>
                  </a:solidFill>
                  <a:round/>
                  <a:headEnd/>
                  <a:tailEnd/>
                </a:ln>
              </p:spPr>
              <p:txBody>
                <a:bodyPr/>
                <a:lstStyle/>
                <a:p>
                  <a:endParaRPr lang="ru-RU"/>
                </a:p>
              </p:txBody>
            </p:sp>
            <p:sp>
              <p:nvSpPr>
                <p:cNvPr id="11424" name="Freeform 969"/>
                <p:cNvSpPr>
                  <a:spLocks/>
                </p:cNvSpPr>
                <p:nvPr/>
              </p:nvSpPr>
              <p:spPr bwMode="auto">
                <a:xfrm>
                  <a:off x="2511425" y="4027488"/>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25" name="Freeform 970"/>
                <p:cNvSpPr>
                  <a:spLocks/>
                </p:cNvSpPr>
                <p:nvPr/>
              </p:nvSpPr>
              <p:spPr bwMode="auto">
                <a:xfrm>
                  <a:off x="3030538" y="3922713"/>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26" name="Freeform 971"/>
                <p:cNvSpPr>
                  <a:spLocks/>
                </p:cNvSpPr>
                <p:nvPr/>
              </p:nvSpPr>
              <p:spPr bwMode="auto">
                <a:xfrm>
                  <a:off x="3016250" y="394335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27" name="Freeform 972"/>
                <p:cNvSpPr>
                  <a:spLocks/>
                </p:cNvSpPr>
                <p:nvPr/>
              </p:nvSpPr>
              <p:spPr bwMode="auto">
                <a:xfrm>
                  <a:off x="984250" y="517207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28" name="Freeform 973"/>
                <p:cNvSpPr>
                  <a:spLocks/>
                </p:cNvSpPr>
                <p:nvPr/>
              </p:nvSpPr>
              <p:spPr bwMode="auto">
                <a:xfrm>
                  <a:off x="2832100" y="3878263"/>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29" name="Freeform 974"/>
                <p:cNvSpPr>
                  <a:spLocks/>
                </p:cNvSpPr>
                <p:nvPr/>
              </p:nvSpPr>
              <p:spPr bwMode="auto">
                <a:xfrm>
                  <a:off x="855663" y="5037138"/>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30" name="Freeform 975"/>
                <p:cNvSpPr>
                  <a:spLocks/>
                </p:cNvSpPr>
                <p:nvPr/>
              </p:nvSpPr>
              <p:spPr bwMode="auto">
                <a:xfrm>
                  <a:off x="3144838" y="4037013"/>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31" name="Freeform 976"/>
                <p:cNvSpPr>
                  <a:spLocks/>
                </p:cNvSpPr>
                <p:nvPr/>
              </p:nvSpPr>
              <p:spPr bwMode="auto">
                <a:xfrm>
                  <a:off x="2962275" y="393700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32" name="Freeform 977"/>
                <p:cNvSpPr>
                  <a:spLocks/>
                </p:cNvSpPr>
                <p:nvPr/>
              </p:nvSpPr>
              <p:spPr bwMode="auto">
                <a:xfrm>
                  <a:off x="2955925" y="4027488"/>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33" name="Freeform 978"/>
                <p:cNvSpPr>
                  <a:spLocks/>
                </p:cNvSpPr>
                <p:nvPr/>
              </p:nvSpPr>
              <p:spPr bwMode="auto">
                <a:xfrm>
                  <a:off x="2257425" y="409575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34" name="Freeform 979"/>
                <p:cNvSpPr>
                  <a:spLocks/>
                </p:cNvSpPr>
                <p:nvPr/>
              </p:nvSpPr>
              <p:spPr bwMode="auto">
                <a:xfrm>
                  <a:off x="2967038" y="395287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35" name="Freeform 980"/>
                <p:cNvSpPr>
                  <a:spLocks/>
                </p:cNvSpPr>
                <p:nvPr/>
              </p:nvSpPr>
              <p:spPr bwMode="auto">
                <a:xfrm>
                  <a:off x="1282700" y="4497388"/>
                  <a:ext cx="77788" cy="79375"/>
                </a:xfrm>
                <a:custGeom>
                  <a:avLst/>
                  <a:gdLst>
                    <a:gd name="T0" fmla="*/ 2147483647 w 49"/>
                    <a:gd name="T1" fmla="*/ 0 h 50"/>
                    <a:gd name="T2" fmla="*/ 2147483647 w 49"/>
                    <a:gd name="T3" fmla="*/ 2147483647 h 50"/>
                    <a:gd name="T4" fmla="*/ 0 w 49"/>
                    <a:gd name="T5" fmla="*/ 2147483647 h 50"/>
                    <a:gd name="T6" fmla="*/ 2147483647 w 49"/>
                    <a:gd name="T7" fmla="*/ 0 h 50"/>
                    <a:gd name="T8" fmla="*/ 0 60000 65536"/>
                    <a:gd name="T9" fmla="*/ 0 60000 65536"/>
                    <a:gd name="T10" fmla="*/ 0 60000 65536"/>
                    <a:gd name="T11" fmla="*/ 0 60000 65536"/>
                    <a:gd name="T12" fmla="*/ 0 w 49"/>
                    <a:gd name="T13" fmla="*/ 0 h 50"/>
                    <a:gd name="T14" fmla="*/ 49 w 49"/>
                    <a:gd name="T15" fmla="*/ 50 h 50"/>
                  </a:gdLst>
                  <a:ahLst/>
                  <a:cxnLst>
                    <a:cxn ang="T8">
                      <a:pos x="T0" y="T1"/>
                    </a:cxn>
                    <a:cxn ang="T9">
                      <a:pos x="T2" y="T3"/>
                    </a:cxn>
                    <a:cxn ang="T10">
                      <a:pos x="T4" y="T5"/>
                    </a:cxn>
                    <a:cxn ang="T11">
                      <a:pos x="T6" y="T7"/>
                    </a:cxn>
                  </a:cxnLst>
                  <a:rect l="T12" t="T13" r="T14" b="T15"/>
                  <a:pathLst>
                    <a:path w="49" h="50">
                      <a:moveTo>
                        <a:pt x="25" y="0"/>
                      </a:moveTo>
                      <a:lnTo>
                        <a:pt x="49"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36" name="Freeform 981"/>
                <p:cNvSpPr>
                  <a:spLocks/>
                </p:cNvSpPr>
                <p:nvPr/>
              </p:nvSpPr>
              <p:spPr bwMode="auto">
                <a:xfrm>
                  <a:off x="3362325" y="3992563"/>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37" name="Freeform 982"/>
                <p:cNvSpPr>
                  <a:spLocks/>
                </p:cNvSpPr>
                <p:nvPr/>
              </p:nvSpPr>
              <p:spPr bwMode="auto">
                <a:xfrm>
                  <a:off x="776288" y="496887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38" name="Freeform 983"/>
                <p:cNvSpPr>
                  <a:spLocks/>
                </p:cNvSpPr>
                <p:nvPr/>
              </p:nvSpPr>
              <p:spPr bwMode="auto">
                <a:xfrm>
                  <a:off x="3373438" y="395287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39" name="Freeform 984"/>
                <p:cNvSpPr>
                  <a:spLocks/>
                </p:cNvSpPr>
                <p:nvPr/>
              </p:nvSpPr>
              <p:spPr bwMode="auto">
                <a:xfrm>
                  <a:off x="2990850" y="396240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40" name="Freeform 985"/>
                <p:cNvSpPr>
                  <a:spLocks/>
                </p:cNvSpPr>
                <p:nvPr/>
              </p:nvSpPr>
              <p:spPr bwMode="auto">
                <a:xfrm>
                  <a:off x="2936875" y="4011613"/>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41" name="Freeform 986"/>
                <p:cNvSpPr>
                  <a:spLocks/>
                </p:cNvSpPr>
                <p:nvPr/>
              </p:nvSpPr>
              <p:spPr bwMode="auto">
                <a:xfrm>
                  <a:off x="2679700" y="407670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42" name="Freeform 987"/>
                <p:cNvSpPr>
                  <a:spLocks/>
                </p:cNvSpPr>
                <p:nvPr/>
              </p:nvSpPr>
              <p:spPr bwMode="auto">
                <a:xfrm>
                  <a:off x="3194050" y="3948113"/>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43" name="Freeform 988"/>
                <p:cNvSpPr>
                  <a:spLocks/>
                </p:cNvSpPr>
                <p:nvPr/>
              </p:nvSpPr>
              <p:spPr bwMode="auto">
                <a:xfrm>
                  <a:off x="3268663" y="3967163"/>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44" name="Freeform 989"/>
                <p:cNvSpPr>
                  <a:spLocks/>
                </p:cNvSpPr>
                <p:nvPr/>
              </p:nvSpPr>
              <p:spPr bwMode="auto">
                <a:xfrm>
                  <a:off x="2466975" y="3971926"/>
                  <a:ext cx="77788" cy="79375"/>
                </a:xfrm>
                <a:custGeom>
                  <a:avLst/>
                  <a:gdLst>
                    <a:gd name="T0" fmla="*/ 2147483647 w 49"/>
                    <a:gd name="T1" fmla="*/ 0 h 50"/>
                    <a:gd name="T2" fmla="*/ 2147483647 w 49"/>
                    <a:gd name="T3" fmla="*/ 2147483647 h 50"/>
                    <a:gd name="T4" fmla="*/ 0 w 49"/>
                    <a:gd name="T5" fmla="*/ 2147483647 h 50"/>
                    <a:gd name="T6" fmla="*/ 2147483647 w 49"/>
                    <a:gd name="T7" fmla="*/ 0 h 50"/>
                    <a:gd name="T8" fmla="*/ 0 60000 65536"/>
                    <a:gd name="T9" fmla="*/ 0 60000 65536"/>
                    <a:gd name="T10" fmla="*/ 0 60000 65536"/>
                    <a:gd name="T11" fmla="*/ 0 60000 65536"/>
                    <a:gd name="T12" fmla="*/ 0 w 49"/>
                    <a:gd name="T13" fmla="*/ 0 h 50"/>
                    <a:gd name="T14" fmla="*/ 49 w 49"/>
                    <a:gd name="T15" fmla="*/ 50 h 50"/>
                  </a:gdLst>
                  <a:ahLst/>
                  <a:cxnLst>
                    <a:cxn ang="T8">
                      <a:pos x="T0" y="T1"/>
                    </a:cxn>
                    <a:cxn ang="T9">
                      <a:pos x="T2" y="T3"/>
                    </a:cxn>
                    <a:cxn ang="T10">
                      <a:pos x="T4" y="T5"/>
                    </a:cxn>
                    <a:cxn ang="T11">
                      <a:pos x="T6" y="T7"/>
                    </a:cxn>
                  </a:cxnLst>
                  <a:rect l="T12" t="T13" r="T14" b="T15"/>
                  <a:pathLst>
                    <a:path w="49" h="50">
                      <a:moveTo>
                        <a:pt x="24" y="0"/>
                      </a:moveTo>
                      <a:lnTo>
                        <a:pt x="49" y="50"/>
                      </a:lnTo>
                      <a:lnTo>
                        <a:pt x="0" y="50"/>
                      </a:lnTo>
                      <a:lnTo>
                        <a:pt x="24" y="0"/>
                      </a:lnTo>
                      <a:close/>
                    </a:path>
                  </a:pathLst>
                </a:custGeom>
                <a:solidFill>
                  <a:srgbClr val="C0C0C0"/>
                </a:solidFill>
                <a:ln w="4763">
                  <a:solidFill>
                    <a:srgbClr val="000080"/>
                  </a:solidFill>
                  <a:round/>
                  <a:headEnd/>
                  <a:tailEnd/>
                </a:ln>
              </p:spPr>
              <p:txBody>
                <a:bodyPr/>
                <a:lstStyle/>
                <a:p>
                  <a:endParaRPr lang="ru-RU"/>
                </a:p>
              </p:txBody>
            </p:sp>
            <p:sp>
              <p:nvSpPr>
                <p:cNvPr id="11445" name="Freeform 990"/>
                <p:cNvSpPr>
                  <a:spLocks/>
                </p:cNvSpPr>
                <p:nvPr/>
              </p:nvSpPr>
              <p:spPr bwMode="auto">
                <a:xfrm>
                  <a:off x="3035300" y="3957638"/>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46" name="Freeform 991"/>
                <p:cNvSpPr>
                  <a:spLocks/>
                </p:cNvSpPr>
                <p:nvPr/>
              </p:nvSpPr>
              <p:spPr bwMode="auto">
                <a:xfrm>
                  <a:off x="2981325" y="3957638"/>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47" name="Freeform 992"/>
                <p:cNvSpPr>
                  <a:spLocks/>
                </p:cNvSpPr>
                <p:nvPr/>
              </p:nvSpPr>
              <p:spPr bwMode="auto">
                <a:xfrm>
                  <a:off x="2967038" y="390842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48" name="Freeform 993"/>
                <p:cNvSpPr>
                  <a:spLocks/>
                </p:cNvSpPr>
                <p:nvPr/>
              </p:nvSpPr>
              <p:spPr bwMode="auto">
                <a:xfrm>
                  <a:off x="2759075" y="403225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49" name="Freeform 994"/>
                <p:cNvSpPr>
                  <a:spLocks/>
                </p:cNvSpPr>
                <p:nvPr/>
              </p:nvSpPr>
              <p:spPr bwMode="auto">
                <a:xfrm>
                  <a:off x="2471738" y="4046538"/>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50" name="Freeform 995"/>
                <p:cNvSpPr>
                  <a:spLocks/>
                </p:cNvSpPr>
                <p:nvPr/>
              </p:nvSpPr>
              <p:spPr bwMode="auto">
                <a:xfrm>
                  <a:off x="3055938" y="393700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51" name="Freeform 996"/>
                <p:cNvSpPr>
                  <a:spLocks/>
                </p:cNvSpPr>
                <p:nvPr/>
              </p:nvSpPr>
              <p:spPr bwMode="auto">
                <a:xfrm>
                  <a:off x="3086100" y="3992563"/>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52" name="Freeform 997"/>
                <p:cNvSpPr>
                  <a:spLocks/>
                </p:cNvSpPr>
                <p:nvPr/>
              </p:nvSpPr>
              <p:spPr bwMode="auto">
                <a:xfrm>
                  <a:off x="2827338" y="3913188"/>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53" name="Freeform 998"/>
                <p:cNvSpPr>
                  <a:spLocks/>
                </p:cNvSpPr>
                <p:nvPr/>
              </p:nvSpPr>
              <p:spPr bwMode="auto">
                <a:xfrm>
                  <a:off x="2778125" y="4230688"/>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54" name="Freeform 999"/>
                <p:cNvSpPr>
                  <a:spLocks/>
                </p:cNvSpPr>
                <p:nvPr/>
              </p:nvSpPr>
              <p:spPr bwMode="auto">
                <a:xfrm>
                  <a:off x="2168525" y="4130676"/>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55" name="Freeform 1000"/>
                <p:cNvSpPr>
                  <a:spLocks/>
                </p:cNvSpPr>
                <p:nvPr/>
              </p:nvSpPr>
              <p:spPr bwMode="auto">
                <a:xfrm>
                  <a:off x="1203325" y="4591051"/>
                  <a:ext cx="79375" cy="79375"/>
                </a:xfrm>
                <a:custGeom>
                  <a:avLst/>
                  <a:gdLst>
                    <a:gd name="T0" fmla="*/ 2147483647 w 50"/>
                    <a:gd name="T1" fmla="*/ 0 h 50"/>
                    <a:gd name="T2" fmla="*/ 2147483647 w 50"/>
                    <a:gd name="T3" fmla="*/ 2147483647 h 50"/>
                    <a:gd name="T4" fmla="*/ 0 w 50"/>
                    <a:gd name="T5" fmla="*/ 2147483647 h 50"/>
                    <a:gd name="T6" fmla="*/ 2147483647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C0C0C0"/>
                </a:solidFill>
                <a:ln w="4763">
                  <a:solidFill>
                    <a:srgbClr val="000080"/>
                  </a:solidFill>
                  <a:round/>
                  <a:headEnd/>
                  <a:tailEnd/>
                </a:ln>
              </p:spPr>
              <p:txBody>
                <a:bodyPr/>
                <a:lstStyle/>
                <a:p>
                  <a:endParaRPr lang="ru-RU"/>
                </a:p>
              </p:txBody>
            </p:sp>
            <p:sp>
              <p:nvSpPr>
                <p:cNvPr id="11456" name="Freeform 1001"/>
                <p:cNvSpPr>
                  <a:spLocks/>
                </p:cNvSpPr>
                <p:nvPr/>
              </p:nvSpPr>
              <p:spPr bwMode="auto">
                <a:xfrm>
                  <a:off x="2411413" y="4121151"/>
                  <a:ext cx="100013" cy="98425"/>
                </a:xfrm>
                <a:custGeom>
                  <a:avLst/>
                  <a:gdLst>
                    <a:gd name="T0" fmla="*/ 2147483647 w 63"/>
                    <a:gd name="T1" fmla="*/ 0 h 62"/>
                    <a:gd name="T2" fmla="*/ 2147483647 w 63"/>
                    <a:gd name="T3" fmla="*/ 2147483647 h 62"/>
                    <a:gd name="T4" fmla="*/ 0 w 63"/>
                    <a:gd name="T5" fmla="*/ 2147483647 h 62"/>
                    <a:gd name="T6" fmla="*/ 2147483647 w 63"/>
                    <a:gd name="T7" fmla="*/ 0 h 62"/>
                    <a:gd name="T8" fmla="*/ 0 60000 65536"/>
                    <a:gd name="T9" fmla="*/ 0 60000 65536"/>
                    <a:gd name="T10" fmla="*/ 0 60000 65536"/>
                    <a:gd name="T11" fmla="*/ 0 60000 65536"/>
                    <a:gd name="T12" fmla="*/ 0 w 63"/>
                    <a:gd name="T13" fmla="*/ 0 h 62"/>
                    <a:gd name="T14" fmla="*/ 63 w 63"/>
                    <a:gd name="T15" fmla="*/ 62 h 62"/>
                  </a:gdLst>
                  <a:ahLst/>
                  <a:cxnLst>
                    <a:cxn ang="T8">
                      <a:pos x="T0" y="T1"/>
                    </a:cxn>
                    <a:cxn ang="T9">
                      <a:pos x="T2" y="T3"/>
                    </a:cxn>
                    <a:cxn ang="T10">
                      <a:pos x="T4" y="T5"/>
                    </a:cxn>
                    <a:cxn ang="T11">
                      <a:pos x="T6" y="T7"/>
                    </a:cxn>
                  </a:cxnLst>
                  <a:rect l="T12" t="T13" r="T14" b="T15"/>
                  <a:pathLst>
                    <a:path w="63" h="62">
                      <a:moveTo>
                        <a:pt x="31" y="0"/>
                      </a:moveTo>
                      <a:lnTo>
                        <a:pt x="63" y="62"/>
                      </a:lnTo>
                      <a:lnTo>
                        <a:pt x="0" y="62"/>
                      </a:lnTo>
                      <a:lnTo>
                        <a:pt x="31" y="0"/>
                      </a:lnTo>
                      <a:close/>
                    </a:path>
                  </a:pathLst>
                </a:custGeom>
                <a:solidFill>
                  <a:srgbClr val="C0C0C0"/>
                </a:solidFill>
                <a:ln w="4763">
                  <a:solidFill>
                    <a:srgbClr val="000080"/>
                  </a:solidFill>
                  <a:round/>
                  <a:headEnd/>
                  <a:tailEnd/>
                </a:ln>
              </p:spPr>
              <p:txBody>
                <a:bodyPr/>
                <a:lstStyle/>
                <a:p>
                  <a:endParaRPr lang="ru-RU"/>
                </a:p>
              </p:txBody>
            </p:sp>
            <p:sp>
              <p:nvSpPr>
                <p:cNvPr id="11457" name="Freeform 1002"/>
                <p:cNvSpPr>
                  <a:spLocks/>
                </p:cNvSpPr>
                <p:nvPr/>
              </p:nvSpPr>
              <p:spPr bwMode="auto">
                <a:xfrm>
                  <a:off x="2967038" y="3873501"/>
                  <a:ext cx="98425" cy="98425"/>
                </a:xfrm>
                <a:custGeom>
                  <a:avLst/>
                  <a:gdLst>
                    <a:gd name="T0" fmla="*/ 2147483647 w 62"/>
                    <a:gd name="T1" fmla="*/ 0 h 62"/>
                    <a:gd name="T2" fmla="*/ 2147483647 w 62"/>
                    <a:gd name="T3" fmla="*/ 2147483647 h 62"/>
                    <a:gd name="T4" fmla="*/ 0 w 62"/>
                    <a:gd name="T5" fmla="*/ 2147483647 h 62"/>
                    <a:gd name="T6" fmla="*/ 2147483647 w 62"/>
                    <a:gd name="T7" fmla="*/ 0 h 62"/>
                    <a:gd name="T8" fmla="*/ 0 60000 65536"/>
                    <a:gd name="T9" fmla="*/ 0 60000 65536"/>
                    <a:gd name="T10" fmla="*/ 0 60000 65536"/>
                    <a:gd name="T11" fmla="*/ 0 60000 65536"/>
                    <a:gd name="T12" fmla="*/ 0 w 62"/>
                    <a:gd name="T13" fmla="*/ 0 h 62"/>
                    <a:gd name="T14" fmla="*/ 62 w 62"/>
                    <a:gd name="T15" fmla="*/ 62 h 62"/>
                  </a:gdLst>
                  <a:ahLst/>
                  <a:cxnLst>
                    <a:cxn ang="T8">
                      <a:pos x="T0" y="T1"/>
                    </a:cxn>
                    <a:cxn ang="T9">
                      <a:pos x="T2" y="T3"/>
                    </a:cxn>
                    <a:cxn ang="T10">
                      <a:pos x="T4" y="T5"/>
                    </a:cxn>
                    <a:cxn ang="T11">
                      <a:pos x="T6" y="T7"/>
                    </a:cxn>
                  </a:cxnLst>
                  <a:rect l="T12" t="T13" r="T14" b="T15"/>
                  <a:pathLst>
                    <a:path w="62" h="62">
                      <a:moveTo>
                        <a:pt x="31" y="0"/>
                      </a:moveTo>
                      <a:lnTo>
                        <a:pt x="62" y="62"/>
                      </a:lnTo>
                      <a:lnTo>
                        <a:pt x="0" y="62"/>
                      </a:lnTo>
                      <a:lnTo>
                        <a:pt x="31" y="0"/>
                      </a:lnTo>
                      <a:close/>
                    </a:path>
                  </a:pathLst>
                </a:custGeom>
                <a:solidFill>
                  <a:srgbClr val="C0C0C0"/>
                </a:solidFill>
                <a:ln w="4763">
                  <a:solidFill>
                    <a:srgbClr val="000080"/>
                  </a:solidFill>
                  <a:round/>
                  <a:headEnd/>
                  <a:tailEnd/>
                </a:ln>
              </p:spPr>
              <p:txBody>
                <a:bodyPr/>
                <a:lstStyle/>
                <a:p>
                  <a:endParaRPr lang="ru-RU"/>
                </a:p>
              </p:txBody>
            </p:sp>
            <p:sp>
              <p:nvSpPr>
                <p:cNvPr id="11458" name="Freeform 1003"/>
                <p:cNvSpPr>
                  <a:spLocks/>
                </p:cNvSpPr>
                <p:nvPr/>
              </p:nvSpPr>
              <p:spPr bwMode="auto">
                <a:xfrm>
                  <a:off x="2640013" y="3922713"/>
                  <a:ext cx="98425" cy="100013"/>
                </a:xfrm>
                <a:custGeom>
                  <a:avLst/>
                  <a:gdLst>
                    <a:gd name="T0" fmla="*/ 2147483647 w 62"/>
                    <a:gd name="T1" fmla="*/ 0 h 63"/>
                    <a:gd name="T2" fmla="*/ 2147483647 w 62"/>
                    <a:gd name="T3" fmla="*/ 2147483647 h 63"/>
                    <a:gd name="T4" fmla="*/ 0 w 62"/>
                    <a:gd name="T5" fmla="*/ 2147483647 h 63"/>
                    <a:gd name="T6" fmla="*/ 2147483647 w 62"/>
                    <a:gd name="T7" fmla="*/ 0 h 63"/>
                    <a:gd name="T8" fmla="*/ 0 60000 65536"/>
                    <a:gd name="T9" fmla="*/ 0 60000 65536"/>
                    <a:gd name="T10" fmla="*/ 0 60000 65536"/>
                    <a:gd name="T11" fmla="*/ 0 60000 65536"/>
                    <a:gd name="T12" fmla="*/ 0 w 62"/>
                    <a:gd name="T13" fmla="*/ 0 h 63"/>
                    <a:gd name="T14" fmla="*/ 62 w 62"/>
                    <a:gd name="T15" fmla="*/ 63 h 63"/>
                  </a:gdLst>
                  <a:ahLst/>
                  <a:cxnLst>
                    <a:cxn ang="T8">
                      <a:pos x="T0" y="T1"/>
                    </a:cxn>
                    <a:cxn ang="T9">
                      <a:pos x="T2" y="T3"/>
                    </a:cxn>
                    <a:cxn ang="T10">
                      <a:pos x="T4" y="T5"/>
                    </a:cxn>
                    <a:cxn ang="T11">
                      <a:pos x="T6" y="T7"/>
                    </a:cxn>
                  </a:cxnLst>
                  <a:rect l="T12" t="T13" r="T14" b="T15"/>
                  <a:pathLst>
                    <a:path w="62" h="63">
                      <a:moveTo>
                        <a:pt x="31" y="0"/>
                      </a:moveTo>
                      <a:lnTo>
                        <a:pt x="62" y="63"/>
                      </a:lnTo>
                      <a:lnTo>
                        <a:pt x="0" y="63"/>
                      </a:lnTo>
                      <a:lnTo>
                        <a:pt x="31" y="0"/>
                      </a:lnTo>
                      <a:close/>
                    </a:path>
                  </a:pathLst>
                </a:custGeom>
                <a:solidFill>
                  <a:srgbClr val="C0C0C0"/>
                </a:solidFill>
                <a:ln w="4763">
                  <a:solidFill>
                    <a:srgbClr val="000080"/>
                  </a:solidFill>
                  <a:round/>
                  <a:headEnd/>
                  <a:tailEnd/>
                </a:ln>
              </p:spPr>
              <p:txBody>
                <a:bodyPr/>
                <a:lstStyle/>
                <a:p>
                  <a:endParaRPr lang="ru-RU"/>
                </a:p>
              </p:txBody>
            </p:sp>
            <p:sp>
              <p:nvSpPr>
                <p:cNvPr id="11459" name="Freeform 1004"/>
                <p:cNvSpPr>
                  <a:spLocks/>
                </p:cNvSpPr>
                <p:nvPr/>
              </p:nvSpPr>
              <p:spPr bwMode="auto">
                <a:xfrm>
                  <a:off x="2743200" y="3873501"/>
                  <a:ext cx="100013" cy="98425"/>
                </a:xfrm>
                <a:custGeom>
                  <a:avLst/>
                  <a:gdLst>
                    <a:gd name="T0" fmla="*/ 2147483647 w 63"/>
                    <a:gd name="T1" fmla="*/ 0 h 62"/>
                    <a:gd name="T2" fmla="*/ 2147483647 w 63"/>
                    <a:gd name="T3" fmla="*/ 2147483647 h 62"/>
                    <a:gd name="T4" fmla="*/ 0 w 63"/>
                    <a:gd name="T5" fmla="*/ 2147483647 h 62"/>
                    <a:gd name="T6" fmla="*/ 2147483647 w 63"/>
                    <a:gd name="T7" fmla="*/ 0 h 62"/>
                    <a:gd name="T8" fmla="*/ 0 60000 65536"/>
                    <a:gd name="T9" fmla="*/ 0 60000 65536"/>
                    <a:gd name="T10" fmla="*/ 0 60000 65536"/>
                    <a:gd name="T11" fmla="*/ 0 60000 65536"/>
                    <a:gd name="T12" fmla="*/ 0 w 63"/>
                    <a:gd name="T13" fmla="*/ 0 h 62"/>
                    <a:gd name="T14" fmla="*/ 63 w 63"/>
                    <a:gd name="T15" fmla="*/ 62 h 62"/>
                  </a:gdLst>
                  <a:ahLst/>
                  <a:cxnLst>
                    <a:cxn ang="T8">
                      <a:pos x="T0" y="T1"/>
                    </a:cxn>
                    <a:cxn ang="T9">
                      <a:pos x="T2" y="T3"/>
                    </a:cxn>
                    <a:cxn ang="T10">
                      <a:pos x="T4" y="T5"/>
                    </a:cxn>
                    <a:cxn ang="T11">
                      <a:pos x="T6" y="T7"/>
                    </a:cxn>
                  </a:cxnLst>
                  <a:rect l="T12" t="T13" r="T14" b="T15"/>
                  <a:pathLst>
                    <a:path w="63" h="62">
                      <a:moveTo>
                        <a:pt x="31" y="0"/>
                      </a:moveTo>
                      <a:lnTo>
                        <a:pt x="63" y="62"/>
                      </a:lnTo>
                      <a:lnTo>
                        <a:pt x="0" y="62"/>
                      </a:lnTo>
                      <a:lnTo>
                        <a:pt x="31" y="0"/>
                      </a:lnTo>
                      <a:close/>
                    </a:path>
                  </a:pathLst>
                </a:custGeom>
                <a:solidFill>
                  <a:srgbClr val="C0C0C0"/>
                </a:solidFill>
                <a:ln w="4763">
                  <a:solidFill>
                    <a:srgbClr val="000080"/>
                  </a:solidFill>
                  <a:round/>
                  <a:headEnd/>
                  <a:tailEnd/>
                </a:ln>
              </p:spPr>
              <p:txBody>
                <a:bodyPr/>
                <a:lstStyle/>
                <a:p>
                  <a:endParaRPr lang="ru-RU"/>
                </a:p>
              </p:txBody>
            </p:sp>
            <p:sp>
              <p:nvSpPr>
                <p:cNvPr id="11460" name="Freeform 1005"/>
                <p:cNvSpPr>
                  <a:spLocks/>
                </p:cNvSpPr>
                <p:nvPr/>
              </p:nvSpPr>
              <p:spPr bwMode="auto">
                <a:xfrm>
                  <a:off x="1524000" y="4562476"/>
                  <a:ext cx="100013" cy="98425"/>
                </a:xfrm>
                <a:custGeom>
                  <a:avLst/>
                  <a:gdLst>
                    <a:gd name="T0" fmla="*/ 2147483647 w 63"/>
                    <a:gd name="T1" fmla="*/ 0 h 62"/>
                    <a:gd name="T2" fmla="*/ 2147483647 w 63"/>
                    <a:gd name="T3" fmla="*/ 2147483647 h 62"/>
                    <a:gd name="T4" fmla="*/ 0 w 63"/>
                    <a:gd name="T5" fmla="*/ 2147483647 h 62"/>
                    <a:gd name="T6" fmla="*/ 2147483647 w 63"/>
                    <a:gd name="T7" fmla="*/ 0 h 62"/>
                    <a:gd name="T8" fmla="*/ 0 60000 65536"/>
                    <a:gd name="T9" fmla="*/ 0 60000 65536"/>
                    <a:gd name="T10" fmla="*/ 0 60000 65536"/>
                    <a:gd name="T11" fmla="*/ 0 60000 65536"/>
                    <a:gd name="T12" fmla="*/ 0 w 63"/>
                    <a:gd name="T13" fmla="*/ 0 h 62"/>
                    <a:gd name="T14" fmla="*/ 63 w 63"/>
                    <a:gd name="T15" fmla="*/ 62 h 62"/>
                  </a:gdLst>
                  <a:ahLst/>
                  <a:cxnLst>
                    <a:cxn ang="T8">
                      <a:pos x="T0" y="T1"/>
                    </a:cxn>
                    <a:cxn ang="T9">
                      <a:pos x="T2" y="T3"/>
                    </a:cxn>
                    <a:cxn ang="T10">
                      <a:pos x="T4" y="T5"/>
                    </a:cxn>
                    <a:cxn ang="T11">
                      <a:pos x="T6" y="T7"/>
                    </a:cxn>
                  </a:cxnLst>
                  <a:rect l="T12" t="T13" r="T14" b="T15"/>
                  <a:pathLst>
                    <a:path w="63" h="62">
                      <a:moveTo>
                        <a:pt x="32" y="0"/>
                      </a:moveTo>
                      <a:lnTo>
                        <a:pt x="63" y="62"/>
                      </a:lnTo>
                      <a:lnTo>
                        <a:pt x="0" y="62"/>
                      </a:lnTo>
                      <a:lnTo>
                        <a:pt x="32" y="0"/>
                      </a:lnTo>
                      <a:close/>
                    </a:path>
                  </a:pathLst>
                </a:custGeom>
                <a:solidFill>
                  <a:srgbClr val="C0C0C0"/>
                </a:solidFill>
                <a:ln w="4763">
                  <a:solidFill>
                    <a:srgbClr val="000080"/>
                  </a:solidFill>
                  <a:round/>
                  <a:headEnd/>
                  <a:tailEnd/>
                </a:ln>
              </p:spPr>
              <p:txBody>
                <a:bodyPr/>
                <a:lstStyle/>
                <a:p>
                  <a:endParaRPr lang="ru-RU"/>
                </a:p>
              </p:txBody>
            </p:sp>
            <p:sp>
              <p:nvSpPr>
                <p:cNvPr id="11461" name="Freeform 1006"/>
                <p:cNvSpPr>
                  <a:spLocks/>
                </p:cNvSpPr>
                <p:nvPr/>
              </p:nvSpPr>
              <p:spPr bwMode="auto">
                <a:xfrm>
                  <a:off x="2892425" y="3873501"/>
                  <a:ext cx="98425" cy="98425"/>
                </a:xfrm>
                <a:custGeom>
                  <a:avLst/>
                  <a:gdLst>
                    <a:gd name="T0" fmla="*/ 2147483647 w 62"/>
                    <a:gd name="T1" fmla="*/ 0 h 62"/>
                    <a:gd name="T2" fmla="*/ 2147483647 w 62"/>
                    <a:gd name="T3" fmla="*/ 2147483647 h 62"/>
                    <a:gd name="T4" fmla="*/ 0 w 62"/>
                    <a:gd name="T5" fmla="*/ 2147483647 h 62"/>
                    <a:gd name="T6" fmla="*/ 2147483647 w 62"/>
                    <a:gd name="T7" fmla="*/ 0 h 62"/>
                    <a:gd name="T8" fmla="*/ 0 60000 65536"/>
                    <a:gd name="T9" fmla="*/ 0 60000 65536"/>
                    <a:gd name="T10" fmla="*/ 0 60000 65536"/>
                    <a:gd name="T11" fmla="*/ 0 60000 65536"/>
                    <a:gd name="T12" fmla="*/ 0 w 62"/>
                    <a:gd name="T13" fmla="*/ 0 h 62"/>
                    <a:gd name="T14" fmla="*/ 62 w 62"/>
                    <a:gd name="T15" fmla="*/ 62 h 62"/>
                  </a:gdLst>
                  <a:ahLst/>
                  <a:cxnLst>
                    <a:cxn ang="T8">
                      <a:pos x="T0" y="T1"/>
                    </a:cxn>
                    <a:cxn ang="T9">
                      <a:pos x="T2" y="T3"/>
                    </a:cxn>
                    <a:cxn ang="T10">
                      <a:pos x="T4" y="T5"/>
                    </a:cxn>
                    <a:cxn ang="T11">
                      <a:pos x="T6" y="T7"/>
                    </a:cxn>
                  </a:cxnLst>
                  <a:rect l="T12" t="T13" r="T14" b="T15"/>
                  <a:pathLst>
                    <a:path w="62" h="62">
                      <a:moveTo>
                        <a:pt x="31" y="0"/>
                      </a:moveTo>
                      <a:lnTo>
                        <a:pt x="62" y="62"/>
                      </a:lnTo>
                      <a:lnTo>
                        <a:pt x="0" y="62"/>
                      </a:lnTo>
                      <a:lnTo>
                        <a:pt x="31" y="0"/>
                      </a:lnTo>
                      <a:close/>
                    </a:path>
                  </a:pathLst>
                </a:custGeom>
                <a:solidFill>
                  <a:srgbClr val="C0C0C0"/>
                </a:solidFill>
                <a:ln w="4763">
                  <a:solidFill>
                    <a:srgbClr val="000080"/>
                  </a:solidFill>
                  <a:round/>
                  <a:headEnd/>
                  <a:tailEnd/>
                </a:ln>
              </p:spPr>
              <p:txBody>
                <a:bodyPr/>
                <a:lstStyle/>
                <a:p>
                  <a:endParaRPr lang="ru-RU"/>
                </a:p>
              </p:txBody>
            </p:sp>
            <p:sp>
              <p:nvSpPr>
                <p:cNvPr id="11462" name="Freeform 1007"/>
                <p:cNvSpPr>
                  <a:spLocks/>
                </p:cNvSpPr>
                <p:nvPr/>
              </p:nvSpPr>
              <p:spPr bwMode="auto">
                <a:xfrm>
                  <a:off x="2724150" y="4219576"/>
                  <a:ext cx="98425" cy="100013"/>
                </a:xfrm>
                <a:custGeom>
                  <a:avLst/>
                  <a:gdLst>
                    <a:gd name="T0" fmla="*/ 2147483647 w 62"/>
                    <a:gd name="T1" fmla="*/ 0 h 63"/>
                    <a:gd name="T2" fmla="*/ 2147483647 w 62"/>
                    <a:gd name="T3" fmla="*/ 2147483647 h 63"/>
                    <a:gd name="T4" fmla="*/ 0 w 62"/>
                    <a:gd name="T5" fmla="*/ 2147483647 h 63"/>
                    <a:gd name="T6" fmla="*/ 2147483647 w 62"/>
                    <a:gd name="T7" fmla="*/ 0 h 63"/>
                    <a:gd name="T8" fmla="*/ 0 60000 65536"/>
                    <a:gd name="T9" fmla="*/ 0 60000 65536"/>
                    <a:gd name="T10" fmla="*/ 0 60000 65536"/>
                    <a:gd name="T11" fmla="*/ 0 60000 65536"/>
                    <a:gd name="T12" fmla="*/ 0 w 62"/>
                    <a:gd name="T13" fmla="*/ 0 h 63"/>
                    <a:gd name="T14" fmla="*/ 62 w 62"/>
                    <a:gd name="T15" fmla="*/ 63 h 63"/>
                  </a:gdLst>
                  <a:ahLst/>
                  <a:cxnLst>
                    <a:cxn ang="T8">
                      <a:pos x="T0" y="T1"/>
                    </a:cxn>
                    <a:cxn ang="T9">
                      <a:pos x="T2" y="T3"/>
                    </a:cxn>
                    <a:cxn ang="T10">
                      <a:pos x="T4" y="T5"/>
                    </a:cxn>
                    <a:cxn ang="T11">
                      <a:pos x="T6" y="T7"/>
                    </a:cxn>
                  </a:cxnLst>
                  <a:rect l="T12" t="T13" r="T14" b="T15"/>
                  <a:pathLst>
                    <a:path w="62" h="63">
                      <a:moveTo>
                        <a:pt x="31" y="0"/>
                      </a:moveTo>
                      <a:lnTo>
                        <a:pt x="62" y="63"/>
                      </a:lnTo>
                      <a:lnTo>
                        <a:pt x="0" y="63"/>
                      </a:lnTo>
                      <a:lnTo>
                        <a:pt x="31" y="0"/>
                      </a:lnTo>
                      <a:close/>
                    </a:path>
                  </a:pathLst>
                </a:custGeom>
                <a:solidFill>
                  <a:srgbClr val="C0C0C0"/>
                </a:solidFill>
                <a:ln w="4763">
                  <a:solidFill>
                    <a:srgbClr val="000080"/>
                  </a:solidFill>
                  <a:round/>
                  <a:headEnd/>
                  <a:tailEnd/>
                </a:ln>
              </p:spPr>
              <p:txBody>
                <a:bodyPr/>
                <a:lstStyle/>
                <a:p>
                  <a:endParaRPr lang="ru-RU"/>
                </a:p>
              </p:txBody>
            </p:sp>
            <p:sp>
              <p:nvSpPr>
                <p:cNvPr id="11463" name="Freeform 1008"/>
                <p:cNvSpPr>
                  <a:spLocks/>
                </p:cNvSpPr>
                <p:nvPr/>
              </p:nvSpPr>
              <p:spPr bwMode="auto">
                <a:xfrm>
                  <a:off x="2787650" y="3724276"/>
                  <a:ext cx="100013" cy="100013"/>
                </a:xfrm>
                <a:custGeom>
                  <a:avLst/>
                  <a:gdLst>
                    <a:gd name="T0" fmla="*/ 2147483647 w 63"/>
                    <a:gd name="T1" fmla="*/ 0 h 63"/>
                    <a:gd name="T2" fmla="*/ 2147483647 w 63"/>
                    <a:gd name="T3" fmla="*/ 2147483647 h 63"/>
                    <a:gd name="T4" fmla="*/ 0 w 63"/>
                    <a:gd name="T5" fmla="*/ 2147483647 h 63"/>
                    <a:gd name="T6" fmla="*/ 2147483647 w 63"/>
                    <a:gd name="T7" fmla="*/ 0 h 63"/>
                    <a:gd name="T8" fmla="*/ 0 60000 65536"/>
                    <a:gd name="T9" fmla="*/ 0 60000 65536"/>
                    <a:gd name="T10" fmla="*/ 0 60000 65536"/>
                    <a:gd name="T11" fmla="*/ 0 60000 65536"/>
                    <a:gd name="T12" fmla="*/ 0 w 63"/>
                    <a:gd name="T13" fmla="*/ 0 h 63"/>
                    <a:gd name="T14" fmla="*/ 63 w 63"/>
                    <a:gd name="T15" fmla="*/ 63 h 63"/>
                  </a:gdLst>
                  <a:ahLst/>
                  <a:cxnLst>
                    <a:cxn ang="T8">
                      <a:pos x="T0" y="T1"/>
                    </a:cxn>
                    <a:cxn ang="T9">
                      <a:pos x="T2" y="T3"/>
                    </a:cxn>
                    <a:cxn ang="T10">
                      <a:pos x="T4" y="T5"/>
                    </a:cxn>
                    <a:cxn ang="T11">
                      <a:pos x="T6" y="T7"/>
                    </a:cxn>
                  </a:cxnLst>
                  <a:rect l="T12" t="T13" r="T14" b="T15"/>
                  <a:pathLst>
                    <a:path w="63" h="63">
                      <a:moveTo>
                        <a:pt x="32" y="0"/>
                      </a:moveTo>
                      <a:lnTo>
                        <a:pt x="63" y="63"/>
                      </a:lnTo>
                      <a:lnTo>
                        <a:pt x="0" y="63"/>
                      </a:lnTo>
                      <a:lnTo>
                        <a:pt x="32" y="0"/>
                      </a:lnTo>
                      <a:close/>
                    </a:path>
                  </a:pathLst>
                </a:custGeom>
                <a:solidFill>
                  <a:srgbClr val="C0C0C0"/>
                </a:solidFill>
                <a:ln w="4763">
                  <a:solidFill>
                    <a:srgbClr val="000080"/>
                  </a:solidFill>
                  <a:round/>
                  <a:headEnd/>
                  <a:tailEnd/>
                </a:ln>
              </p:spPr>
              <p:txBody>
                <a:bodyPr/>
                <a:lstStyle/>
                <a:p>
                  <a:endParaRPr lang="ru-RU"/>
                </a:p>
              </p:txBody>
            </p:sp>
            <p:sp>
              <p:nvSpPr>
                <p:cNvPr id="11464" name="Rectangle 1009"/>
                <p:cNvSpPr>
                  <a:spLocks noChangeArrowheads="1"/>
                </p:cNvSpPr>
                <p:nvPr/>
              </p:nvSpPr>
              <p:spPr bwMode="auto">
                <a:xfrm>
                  <a:off x="414338" y="5299076"/>
                  <a:ext cx="2111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solidFill>
                        <a:srgbClr val="000000"/>
                      </a:solidFill>
                      <a:latin typeface="Tahoma" panose="020B0604030504040204" pitchFamily="34" charset="0"/>
                    </a:rPr>
                    <a:t>0.1</a:t>
                  </a:r>
                  <a:endParaRPr lang="en-US" altLang="en-US" sz="1200">
                    <a:latin typeface="Tahoma" panose="020B0604030504040204" pitchFamily="34" charset="0"/>
                  </a:endParaRPr>
                </a:p>
              </p:txBody>
            </p:sp>
            <p:sp>
              <p:nvSpPr>
                <p:cNvPr id="11465" name="Rectangle 1010"/>
                <p:cNvSpPr>
                  <a:spLocks noChangeArrowheads="1"/>
                </p:cNvSpPr>
                <p:nvPr/>
              </p:nvSpPr>
              <p:spPr bwMode="auto">
                <a:xfrm>
                  <a:off x="414338" y="4808538"/>
                  <a:ext cx="2111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solidFill>
                        <a:srgbClr val="000000"/>
                      </a:solidFill>
                      <a:latin typeface="Tahoma" panose="020B0604030504040204" pitchFamily="34" charset="0"/>
                    </a:rPr>
                    <a:t>0.2</a:t>
                  </a:r>
                  <a:endParaRPr lang="en-US" altLang="en-US" sz="1200">
                    <a:latin typeface="Tahoma" panose="020B0604030504040204" pitchFamily="34" charset="0"/>
                  </a:endParaRPr>
                </a:p>
              </p:txBody>
            </p:sp>
            <p:sp>
              <p:nvSpPr>
                <p:cNvPr id="11466" name="Rectangle 1011"/>
                <p:cNvSpPr>
                  <a:spLocks noChangeArrowheads="1"/>
                </p:cNvSpPr>
                <p:nvPr/>
              </p:nvSpPr>
              <p:spPr bwMode="auto">
                <a:xfrm>
                  <a:off x="414338" y="4318001"/>
                  <a:ext cx="2111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solidFill>
                        <a:srgbClr val="000000"/>
                      </a:solidFill>
                      <a:latin typeface="Tahoma" panose="020B0604030504040204" pitchFamily="34" charset="0"/>
                    </a:rPr>
                    <a:t>0.3</a:t>
                  </a:r>
                  <a:endParaRPr lang="en-US" altLang="en-US" sz="1200">
                    <a:latin typeface="Tahoma" panose="020B0604030504040204" pitchFamily="34" charset="0"/>
                  </a:endParaRPr>
                </a:p>
              </p:txBody>
            </p:sp>
            <p:sp>
              <p:nvSpPr>
                <p:cNvPr id="11467" name="Rectangle 1012"/>
                <p:cNvSpPr>
                  <a:spLocks noChangeArrowheads="1"/>
                </p:cNvSpPr>
                <p:nvPr/>
              </p:nvSpPr>
              <p:spPr bwMode="auto">
                <a:xfrm>
                  <a:off x="414338" y="3822701"/>
                  <a:ext cx="2111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solidFill>
                        <a:srgbClr val="000000"/>
                      </a:solidFill>
                      <a:latin typeface="Tahoma" panose="020B0604030504040204" pitchFamily="34" charset="0"/>
                    </a:rPr>
                    <a:t>0.4</a:t>
                  </a:r>
                  <a:endParaRPr lang="en-US" altLang="en-US" sz="1200">
                    <a:latin typeface="Tahoma" panose="020B0604030504040204" pitchFamily="34" charset="0"/>
                  </a:endParaRPr>
                </a:p>
              </p:txBody>
            </p:sp>
            <p:sp>
              <p:nvSpPr>
                <p:cNvPr id="11468" name="Rectangle 1013"/>
                <p:cNvSpPr>
                  <a:spLocks noChangeArrowheads="1"/>
                </p:cNvSpPr>
                <p:nvPr/>
              </p:nvSpPr>
              <p:spPr bwMode="auto">
                <a:xfrm>
                  <a:off x="414338" y="3332163"/>
                  <a:ext cx="2111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solidFill>
                        <a:srgbClr val="000000"/>
                      </a:solidFill>
                      <a:latin typeface="Tahoma" panose="020B0604030504040204" pitchFamily="34" charset="0"/>
                    </a:rPr>
                    <a:t>0.5</a:t>
                  </a:r>
                  <a:endParaRPr lang="en-US" altLang="en-US" sz="1200">
                    <a:latin typeface="Tahoma" panose="020B0604030504040204" pitchFamily="34" charset="0"/>
                  </a:endParaRPr>
                </a:p>
              </p:txBody>
            </p:sp>
            <p:sp>
              <p:nvSpPr>
                <p:cNvPr id="11469" name="Rectangle 1014"/>
                <p:cNvSpPr>
                  <a:spLocks noChangeArrowheads="1"/>
                </p:cNvSpPr>
                <p:nvPr/>
              </p:nvSpPr>
              <p:spPr bwMode="auto">
                <a:xfrm>
                  <a:off x="587375" y="5414963"/>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solidFill>
                        <a:srgbClr val="000000"/>
                      </a:solidFill>
                      <a:latin typeface="Tahoma" panose="020B0604030504040204" pitchFamily="34" charset="0"/>
                    </a:rPr>
                    <a:t>85</a:t>
                  </a:r>
                  <a:endParaRPr lang="en-US" altLang="en-US" sz="1200">
                    <a:latin typeface="Tahoma" panose="020B0604030504040204" pitchFamily="34" charset="0"/>
                  </a:endParaRPr>
                </a:p>
              </p:txBody>
            </p:sp>
            <p:sp>
              <p:nvSpPr>
                <p:cNvPr id="11470" name="Rectangle 1015"/>
                <p:cNvSpPr>
                  <a:spLocks noChangeArrowheads="1"/>
                </p:cNvSpPr>
                <p:nvPr/>
              </p:nvSpPr>
              <p:spPr bwMode="auto">
                <a:xfrm>
                  <a:off x="1171575" y="5414963"/>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solidFill>
                        <a:srgbClr val="000000"/>
                      </a:solidFill>
                      <a:latin typeface="Tahoma" panose="020B0604030504040204" pitchFamily="34" charset="0"/>
                    </a:rPr>
                    <a:t>87</a:t>
                  </a:r>
                  <a:endParaRPr lang="en-US" altLang="en-US" sz="1200">
                    <a:latin typeface="Tahoma" panose="020B0604030504040204" pitchFamily="34" charset="0"/>
                  </a:endParaRPr>
                </a:p>
              </p:txBody>
            </p:sp>
            <p:sp>
              <p:nvSpPr>
                <p:cNvPr id="11471" name="Rectangle 1016"/>
                <p:cNvSpPr>
                  <a:spLocks noChangeArrowheads="1"/>
                </p:cNvSpPr>
                <p:nvPr/>
              </p:nvSpPr>
              <p:spPr bwMode="auto">
                <a:xfrm>
                  <a:off x="1757363" y="5414963"/>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solidFill>
                        <a:srgbClr val="000000"/>
                      </a:solidFill>
                      <a:latin typeface="Tahoma" panose="020B0604030504040204" pitchFamily="34" charset="0"/>
                    </a:rPr>
                    <a:t>89</a:t>
                  </a:r>
                  <a:endParaRPr lang="en-US" altLang="en-US" sz="1200">
                    <a:latin typeface="Tahoma" panose="020B0604030504040204" pitchFamily="34" charset="0"/>
                  </a:endParaRPr>
                </a:p>
              </p:txBody>
            </p:sp>
            <p:sp>
              <p:nvSpPr>
                <p:cNvPr id="11472" name="Rectangle 1017"/>
                <p:cNvSpPr>
                  <a:spLocks noChangeArrowheads="1"/>
                </p:cNvSpPr>
                <p:nvPr/>
              </p:nvSpPr>
              <p:spPr bwMode="auto">
                <a:xfrm>
                  <a:off x="2336800" y="5414963"/>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solidFill>
                        <a:srgbClr val="000000"/>
                      </a:solidFill>
                      <a:latin typeface="Tahoma" panose="020B0604030504040204" pitchFamily="34" charset="0"/>
                    </a:rPr>
                    <a:t>91</a:t>
                  </a:r>
                  <a:endParaRPr lang="en-US" altLang="en-US" sz="1200">
                    <a:latin typeface="Tahoma" panose="020B0604030504040204" pitchFamily="34" charset="0"/>
                  </a:endParaRPr>
                </a:p>
              </p:txBody>
            </p:sp>
            <p:sp>
              <p:nvSpPr>
                <p:cNvPr id="11473" name="Rectangle 1018"/>
                <p:cNvSpPr>
                  <a:spLocks noChangeArrowheads="1"/>
                </p:cNvSpPr>
                <p:nvPr/>
              </p:nvSpPr>
              <p:spPr bwMode="auto">
                <a:xfrm>
                  <a:off x="2921000" y="5414963"/>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solidFill>
                        <a:srgbClr val="000000"/>
                      </a:solidFill>
                      <a:latin typeface="Tahoma" panose="020B0604030504040204" pitchFamily="34" charset="0"/>
                    </a:rPr>
                    <a:t>93</a:t>
                  </a:r>
                  <a:endParaRPr lang="en-US" altLang="en-US" sz="1200">
                    <a:latin typeface="Tahoma" panose="020B0604030504040204" pitchFamily="34" charset="0"/>
                  </a:endParaRPr>
                </a:p>
              </p:txBody>
            </p:sp>
            <p:sp>
              <p:nvSpPr>
                <p:cNvPr id="11474" name="Rectangle 1019"/>
                <p:cNvSpPr>
                  <a:spLocks noChangeArrowheads="1"/>
                </p:cNvSpPr>
                <p:nvPr/>
              </p:nvSpPr>
              <p:spPr bwMode="auto">
                <a:xfrm>
                  <a:off x="3506788" y="5414963"/>
                  <a:ext cx="16827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0">
                      <a:solidFill>
                        <a:srgbClr val="000000"/>
                      </a:solidFill>
                      <a:latin typeface="Tahoma" panose="020B0604030504040204" pitchFamily="34" charset="0"/>
                    </a:rPr>
                    <a:t>95</a:t>
                  </a:r>
                  <a:endParaRPr lang="en-US" altLang="en-US" sz="1200">
                    <a:latin typeface="Tahoma" panose="020B0604030504040204" pitchFamily="34" charset="0"/>
                  </a:endParaRPr>
                </a:p>
              </p:txBody>
            </p:sp>
          </p:grpSp>
          <p:sp>
            <p:nvSpPr>
              <p:cNvPr id="11274" name="TextBox 421"/>
              <p:cNvSpPr txBox="1">
                <a:spLocks noChangeArrowheads="1"/>
              </p:cNvSpPr>
              <p:nvPr/>
            </p:nvSpPr>
            <p:spPr bwMode="auto">
              <a:xfrm>
                <a:off x="3084513" y="6067425"/>
                <a:ext cx="452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2000" b="0">
                    <a:latin typeface="Tahoma" panose="020B0604030504040204" pitchFamily="34" charset="0"/>
                  </a:rPr>
                  <a:t>Fo</a:t>
                </a:r>
              </a:p>
            </p:txBody>
          </p:sp>
          <p:pic>
            <p:nvPicPr>
              <p:cNvPr id="11275" name="Picture 430" descr="K24-05_Ol-I_11x.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400" y="494290"/>
                <a:ext cx="2352675"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72" name="TextBox 438"/>
            <p:cNvSpPr txBox="1">
              <a:spLocks noChangeArrowheads="1"/>
            </p:cNvSpPr>
            <p:nvPr/>
          </p:nvSpPr>
          <p:spPr bwMode="auto">
            <a:xfrm>
              <a:off x="336550" y="391904"/>
              <a:ext cx="17748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AU" altLang="en-US" sz="2000">
                  <a:solidFill>
                    <a:schemeClr val="accent2"/>
                  </a:solidFill>
                  <a:latin typeface="Comic Sans MS" panose="030F0702030302020204" pitchFamily="66" charset="0"/>
                </a:rPr>
                <a:t>Macrocrysts</a:t>
              </a:r>
            </a:p>
          </p:txBody>
        </p:sp>
      </p:grpSp>
      <p:sp>
        <p:nvSpPr>
          <p:cNvPr id="441" name="Text Box 289"/>
          <p:cNvSpPr txBox="1">
            <a:spLocks noChangeArrowheads="1"/>
          </p:cNvSpPr>
          <p:nvPr/>
        </p:nvSpPr>
        <p:spPr bwMode="auto">
          <a:xfrm>
            <a:off x="0" y="0"/>
            <a:ext cx="9017000" cy="400050"/>
          </a:xfrm>
          <a:prstGeom prst="rect">
            <a:avLst/>
          </a:prstGeom>
          <a:noFill/>
          <a:ln w="9525">
            <a:noFill/>
            <a:miter lim="800000"/>
            <a:headEnd/>
            <a:tailEnd/>
          </a:ln>
          <a:effectLst/>
        </p:spPr>
        <p:txBody>
          <a:bodyPr>
            <a:spAutoFit/>
          </a:bodyPr>
          <a:lstStyle/>
          <a:p>
            <a:pPr algn="ctr">
              <a:defRPr/>
            </a:pPr>
            <a:r>
              <a:rPr lang="en-US" dirty="0">
                <a:effectLst>
                  <a:outerShdw blurRad="38100" dist="38100" dir="2700000" algn="tl">
                    <a:srgbClr val="FFFFFF"/>
                  </a:outerShdw>
                </a:effectLst>
                <a:latin typeface="Arial" charset="0"/>
                <a:cs typeface="+mn-cs"/>
              </a:rPr>
              <a:t>Udachnaya-East : an unaltered “flagship”</a:t>
            </a:r>
            <a:r>
              <a:rPr lang="en-US" dirty="0">
                <a:effectLst>
                  <a:outerShdw blurRad="38100" dist="38100" dir="2700000" algn="tl">
                    <a:srgbClr val="FFFFFF"/>
                  </a:outerShdw>
                </a:effectLst>
                <a:latin typeface="Arial" charset="0"/>
                <a:cs typeface="+mn-cs"/>
              </a:rPr>
              <a:t> </a:t>
            </a:r>
            <a:r>
              <a:rPr lang="en-US" dirty="0">
                <a:effectLst>
                  <a:outerShdw blurRad="38100" dist="38100" dir="2700000" algn="tl">
                    <a:srgbClr val="FFFFFF"/>
                  </a:outerShdw>
                </a:effectLst>
                <a:latin typeface="Arial" charset="0"/>
                <a:cs typeface="+mn-cs"/>
              </a:rPr>
              <a:t>in kimberlite family</a:t>
            </a:r>
            <a:endParaRPr lang="en-US" dirty="0">
              <a:effectLst>
                <a:outerShdw blurRad="38100" dist="38100" dir="2700000" algn="tl">
                  <a:srgbClr val="FFFFFF"/>
                </a:outerShdw>
              </a:effectLst>
              <a:latin typeface="Arial"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noFill/>
        <a:ln w="127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ahoma" charset="0"/>
          </a:defRPr>
        </a:defPPr>
      </a:lstStyle>
    </a:lnDef>
    <a:txDef>
      <a:spPr>
        <a:noFill/>
      </a:spPr>
      <a:bodyPr wrap="none" rtlCol="0">
        <a:spAutoFit/>
      </a:bodyPr>
      <a:lstStyle>
        <a:defPPr>
          <a:defRPr dirty="0">
            <a:solidFill>
              <a:schemeClr val="accent6">
                <a:lumMod val="75000"/>
              </a:schemeClr>
            </a:solidFill>
            <a:latin typeface="Comic Sans MS"/>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noFill/>
        <a:ln w="127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ahoma" charset="0"/>
          </a:defRPr>
        </a:defPPr>
      </a:lstStyle>
    </a:lnDef>
    <a:txDef>
      <a:spPr>
        <a:noFill/>
      </a:spPr>
      <a:bodyPr wrap="none" rtlCol="0">
        <a:spAutoFit/>
      </a:bodyPr>
      <a:lstStyle>
        <a:defPPr>
          <a:defRPr dirty="0">
            <a:solidFill>
              <a:schemeClr val="accent6">
                <a:lumMod val="75000"/>
              </a:schemeClr>
            </a:solidFill>
            <a:latin typeface="Comic Sans MS"/>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6413</TotalTime>
  <Words>2058</Words>
  <Application>Microsoft Office PowerPoint</Application>
  <PresentationFormat>Экран (4:3)</PresentationFormat>
  <Paragraphs>413</Paragraphs>
  <Slides>28</Slides>
  <Notes>17</Notes>
  <HiddenSlides>0</HiddenSlides>
  <MMClips>0</MMClips>
  <ScaleCrop>false</ScaleCrop>
  <HeadingPairs>
    <vt:vector size="6" baseType="variant">
      <vt:variant>
        <vt:lpstr>Использованные шрифты</vt:lpstr>
      </vt:variant>
      <vt:variant>
        <vt:i4>8</vt:i4>
      </vt:variant>
      <vt:variant>
        <vt:lpstr>Тема</vt:lpstr>
      </vt:variant>
      <vt:variant>
        <vt:i4>2</vt:i4>
      </vt:variant>
      <vt:variant>
        <vt:lpstr>Заголовки слайдов</vt:lpstr>
      </vt:variant>
      <vt:variant>
        <vt:i4>28</vt:i4>
      </vt:variant>
    </vt:vector>
  </HeadingPairs>
  <TitlesOfParts>
    <vt:vector size="38" baseType="lpstr">
      <vt:lpstr>Tahoma</vt:lpstr>
      <vt:lpstr>Arial</vt:lpstr>
      <vt:lpstr>Times New Roman</vt:lpstr>
      <vt:lpstr>Calibri</vt:lpstr>
      <vt:lpstr>Comic Sans MS</vt:lpstr>
      <vt:lpstr>Wingdings</vt:lpstr>
      <vt:lpstr>Symbol</vt:lpstr>
      <vt:lpstr>SimSun</vt:lpstr>
      <vt:lpstr>Default Design</vt:lpstr>
      <vt:lpstr>1_Default Design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Home Computers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Dima Kamenetsky</dc:creator>
  <cp:lastModifiedBy>Alexander Sizov</cp:lastModifiedBy>
  <cp:revision>617</cp:revision>
  <dcterms:created xsi:type="dcterms:W3CDTF">2002-07-28T08:49:04Z</dcterms:created>
  <dcterms:modified xsi:type="dcterms:W3CDTF">2016-06-23T06:23:38Z</dcterms:modified>
</cp:coreProperties>
</file>